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60"/>
    <p:restoredTop sz="96327"/>
  </p:normalViewPr>
  <p:slideViewPr>
    <p:cSldViewPr snapToGrid="0">
      <p:cViewPr varScale="1">
        <p:scale>
          <a:sx n="149" d="100"/>
          <a:sy n="149" d="100"/>
        </p:scale>
        <p:origin x="19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9/6/23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9/6/23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9/6/23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9/6/23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9/6/23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9/6/23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9/6/23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9/6/23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9/6/23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5732E-DCD8-DB70-595F-85CFFC47DB44}"/>
              </a:ext>
            </a:extLst>
          </p:cNvPr>
          <p:cNvSpPr>
            <a:spLocks noGrp="1"/>
          </p:cNvSpPr>
          <p:nvPr>
            <p:ph type="ctrTitle"/>
          </p:nvPr>
        </p:nvSpPr>
        <p:spPr/>
        <p:txBody>
          <a:bodyPr/>
          <a:lstStyle/>
          <a:p>
            <a:r>
              <a:rPr lang="en-US" dirty="0"/>
              <a:t>Risk Analysis OF Lending Loans</a:t>
            </a:r>
          </a:p>
        </p:txBody>
      </p:sp>
      <p:sp>
        <p:nvSpPr>
          <p:cNvPr id="3" name="Subtitle 2">
            <a:extLst>
              <a:ext uri="{FF2B5EF4-FFF2-40B4-BE49-F238E27FC236}">
                <a16:creationId xmlns:a16="http://schemas.microsoft.com/office/drawing/2014/main" id="{1F0F2D44-F882-15E8-3BB7-D8A58E6C4707}"/>
              </a:ext>
            </a:extLst>
          </p:cNvPr>
          <p:cNvSpPr>
            <a:spLocks noGrp="1"/>
          </p:cNvSpPr>
          <p:nvPr>
            <p:ph type="subTitle" idx="1"/>
          </p:nvPr>
        </p:nvSpPr>
        <p:spPr/>
        <p:txBody>
          <a:bodyPr>
            <a:normAutofit fontScale="92500" lnSpcReduction="10000"/>
          </a:bodyPr>
          <a:lstStyle/>
          <a:p>
            <a:r>
              <a:rPr lang="en-US" dirty="0"/>
              <a:t>By</a:t>
            </a:r>
          </a:p>
          <a:p>
            <a:r>
              <a:rPr lang="en-US" dirty="0"/>
              <a:t>Parvathy Jayaram</a:t>
            </a:r>
          </a:p>
          <a:p>
            <a:r>
              <a:rPr lang="en-US" dirty="0" err="1"/>
              <a:t>Venu</a:t>
            </a:r>
            <a:r>
              <a:rPr lang="en-US" dirty="0"/>
              <a:t> </a:t>
            </a:r>
            <a:r>
              <a:rPr lang="en-US" dirty="0" err="1"/>
              <a:t>Kulala</a:t>
            </a:r>
            <a:endParaRPr lang="en-US" dirty="0"/>
          </a:p>
        </p:txBody>
      </p:sp>
    </p:spTree>
    <p:extLst>
      <p:ext uri="{BB962C8B-B14F-4D97-AF65-F5344CB8AC3E}">
        <p14:creationId xmlns:p14="http://schemas.microsoft.com/office/powerpoint/2010/main" val="1515429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8D6F2-305E-2BBE-2E03-5BB94501ED52}"/>
              </a:ext>
            </a:extLst>
          </p:cNvPr>
          <p:cNvSpPr>
            <a:spLocks noGrp="1"/>
          </p:cNvSpPr>
          <p:nvPr>
            <p:ph type="title"/>
          </p:nvPr>
        </p:nvSpPr>
        <p:spPr>
          <a:xfrm>
            <a:off x="1371600" y="685800"/>
            <a:ext cx="9601200" cy="859971"/>
          </a:xfrm>
        </p:spPr>
        <p:txBody>
          <a:bodyPr/>
          <a:lstStyle/>
          <a:p>
            <a:r>
              <a:rPr lang="en-US" dirty="0"/>
              <a:t>Analysis –Loan Status</a:t>
            </a:r>
          </a:p>
        </p:txBody>
      </p:sp>
      <p:pic>
        <p:nvPicPr>
          <p:cNvPr id="5" name="Content Placeholder 4" descr="A graph of different colored bars&#10;&#10;Description automatically generated with medium confidence">
            <a:extLst>
              <a:ext uri="{FF2B5EF4-FFF2-40B4-BE49-F238E27FC236}">
                <a16:creationId xmlns:a16="http://schemas.microsoft.com/office/drawing/2014/main" id="{EEBD4DAF-0FC8-39D1-F47F-E190B26E8B91}"/>
              </a:ext>
            </a:extLst>
          </p:cNvPr>
          <p:cNvPicPr>
            <a:picLocks noGrp="1" noChangeAspect="1"/>
          </p:cNvPicPr>
          <p:nvPr>
            <p:ph idx="1"/>
          </p:nvPr>
        </p:nvPicPr>
        <p:blipFill>
          <a:blip r:embed="rId2"/>
          <a:stretch>
            <a:fillRect/>
          </a:stretch>
        </p:blipFill>
        <p:spPr>
          <a:xfrm>
            <a:off x="4992462" y="2100943"/>
            <a:ext cx="6921638" cy="3200401"/>
          </a:xfrm>
        </p:spPr>
      </p:pic>
      <p:sp>
        <p:nvSpPr>
          <p:cNvPr id="6" name="TextBox 5">
            <a:extLst>
              <a:ext uri="{FF2B5EF4-FFF2-40B4-BE49-F238E27FC236}">
                <a16:creationId xmlns:a16="http://schemas.microsoft.com/office/drawing/2014/main" id="{BB61F940-609E-53DA-D96F-A3E0D44CC9BE}"/>
              </a:ext>
            </a:extLst>
          </p:cNvPr>
          <p:cNvSpPr txBox="1"/>
          <p:nvPr/>
        </p:nvSpPr>
        <p:spPr>
          <a:xfrm>
            <a:off x="1219200" y="2100942"/>
            <a:ext cx="3429000" cy="2031325"/>
          </a:xfrm>
          <a:prstGeom prst="rect">
            <a:avLst/>
          </a:prstGeom>
          <a:noFill/>
        </p:spPr>
        <p:txBody>
          <a:bodyPr wrap="square" rtlCol="0">
            <a:spAutoFit/>
          </a:bodyPr>
          <a:lstStyle/>
          <a:p>
            <a:r>
              <a:rPr lang="en-IN" b="0" i="0" u="none" strike="noStrike" dirty="0">
                <a:solidFill>
                  <a:srgbClr val="000000"/>
                </a:solidFill>
                <a:effectLst/>
                <a:latin typeface="Helvetica Neue" panose="02000503000000020004" pitchFamily="2" charset="0"/>
              </a:rPr>
              <a:t>The category '</a:t>
            </a:r>
            <a:r>
              <a:rPr lang="en-IN" b="0" i="0" u="none" strike="noStrike" dirty="0" err="1">
                <a:solidFill>
                  <a:srgbClr val="000000"/>
                </a:solidFill>
                <a:effectLst/>
                <a:latin typeface="Helvetica Neue" panose="02000503000000020004" pitchFamily="2" charset="0"/>
              </a:rPr>
              <a:t>small_business</a:t>
            </a:r>
            <a:r>
              <a:rPr lang="en-IN" b="0" i="0" u="none" strike="noStrike" dirty="0">
                <a:solidFill>
                  <a:srgbClr val="000000"/>
                </a:solidFill>
                <a:effectLst/>
                <a:latin typeface="Helvetica Neue" panose="02000503000000020004" pitchFamily="2" charset="0"/>
              </a:rPr>
              <a:t>' percentage </a:t>
            </a:r>
            <a:r>
              <a:rPr lang="en-IN" b="1" i="0" u="none" strike="noStrike" dirty="0">
                <a:solidFill>
                  <a:srgbClr val="000000"/>
                </a:solidFill>
                <a:effectLst/>
                <a:latin typeface="Helvetica Neue" panose="02000503000000020004" pitchFamily="2" charset="0"/>
              </a:rPr>
              <a:t>doubles from 3.8 to 7.2</a:t>
            </a:r>
            <a:r>
              <a:rPr lang="en-IN" b="0" i="0" u="none" strike="noStrike" dirty="0">
                <a:solidFill>
                  <a:srgbClr val="000000"/>
                </a:solidFill>
                <a:effectLst/>
                <a:latin typeface="Helvetica Neue" panose="02000503000000020004" pitchFamily="2" charset="0"/>
              </a:rPr>
              <a:t> for Charged Off loans. Let's see how the categories of this variable behave.</a:t>
            </a:r>
          </a:p>
          <a:p>
            <a:endParaRPr lang="en-US" dirty="0"/>
          </a:p>
        </p:txBody>
      </p:sp>
    </p:spTree>
    <p:extLst>
      <p:ext uri="{BB962C8B-B14F-4D97-AF65-F5344CB8AC3E}">
        <p14:creationId xmlns:p14="http://schemas.microsoft.com/office/powerpoint/2010/main" val="2254893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2960C-AD09-057F-35BD-081E67421985}"/>
              </a:ext>
            </a:extLst>
          </p:cNvPr>
          <p:cNvSpPr>
            <a:spLocks noGrp="1"/>
          </p:cNvSpPr>
          <p:nvPr>
            <p:ph type="title"/>
          </p:nvPr>
        </p:nvSpPr>
        <p:spPr>
          <a:xfrm>
            <a:off x="1371600" y="685800"/>
            <a:ext cx="9437914" cy="751114"/>
          </a:xfrm>
        </p:spPr>
        <p:txBody>
          <a:bodyPr/>
          <a:lstStyle/>
          <a:p>
            <a:r>
              <a:rPr lang="en-US" dirty="0"/>
              <a:t>Analysis – Loan Status vs Term</a:t>
            </a:r>
          </a:p>
        </p:txBody>
      </p:sp>
      <p:pic>
        <p:nvPicPr>
          <p:cNvPr id="5" name="Content Placeholder 4" descr="A graph of different colored squares&#10;&#10;Description automatically generated with medium confidence">
            <a:extLst>
              <a:ext uri="{FF2B5EF4-FFF2-40B4-BE49-F238E27FC236}">
                <a16:creationId xmlns:a16="http://schemas.microsoft.com/office/drawing/2014/main" id="{B227DF75-FF56-551B-2255-3C58C9CAEB31}"/>
              </a:ext>
            </a:extLst>
          </p:cNvPr>
          <p:cNvPicPr>
            <a:picLocks noGrp="1" noChangeAspect="1"/>
          </p:cNvPicPr>
          <p:nvPr>
            <p:ph idx="1"/>
          </p:nvPr>
        </p:nvPicPr>
        <p:blipFill>
          <a:blip r:embed="rId2"/>
          <a:stretch>
            <a:fillRect/>
          </a:stretch>
        </p:blipFill>
        <p:spPr>
          <a:xfrm>
            <a:off x="6651170" y="1915885"/>
            <a:ext cx="5246916" cy="2623458"/>
          </a:xfrm>
        </p:spPr>
      </p:pic>
      <p:sp>
        <p:nvSpPr>
          <p:cNvPr id="6" name="TextBox 5">
            <a:extLst>
              <a:ext uri="{FF2B5EF4-FFF2-40B4-BE49-F238E27FC236}">
                <a16:creationId xmlns:a16="http://schemas.microsoft.com/office/drawing/2014/main" id="{8517044B-152E-41F3-3486-68E3436AD75A}"/>
              </a:ext>
            </a:extLst>
          </p:cNvPr>
          <p:cNvSpPr txBox="1"/>
          <p:nvPr/>
        </p:nvSpPr>
        <p:spPr>
          <a:xfrm>
            <a:off x="1371599" y="1915885"/>
            <a:ext cx="4833257" cy="2585323"/>
          </a:xfrm>
          <a:prstGeom prst="rect">
            <a:avLst/>
          </a:prstGeom>
          <a:noFill/>
        </p:spPr>
        <p:txBody>
          <a:bodyPr wrap="square" rtlCol="0">
            <a:spAutoFit/>
          </a:bodyPr>
          <a:lstStyle/>
          <a:p>
            <a:pPr marL="285750" indent="-285750" algn="l">
              <a:buFont typeface="Arial" panose="020B0604020202020204" pitchFamily="34" charset="0"/>
              <a:buChar char="•"/>
            </a:pPr>
            <a:r>
              <a:rPr lang="en-IN" b="0" i="0" u="none" strike="noStrike" dirty="0">
                <a:solidFill>
                  <a:srgbClr val="000000"/>
                </a:solidFill>
                <a:effectLst/>
                <a:latin typeface="Helvetica Neue" panose="02000503000000020004" pitchFamily="2" charset="0"/>
              </a:rPr>
              <a:t>Around 75% of the total loans are given for duration of 3 years. while just 25% of the loans are those given for 5 years.</a:t>
            </a:r>
          </a:p>
          <a:p>
            <a:pPr marL="285750" indent="-285750" algn="l">
              <a:buFont typeface="Arial" panose="020B0604020202020204" pitchFamily="34" charset="0"/>
              <a:buChar char="•"/>
            </a:pPr>
            <a:endParaRPr lang="en-IN" b="0" i="0" u="none" strike="noStrike" dirty="0">
              <a:solidFill>
                <a:srgbClr val="000000"/>
              </a:solidFill>
              <a:effectLst/>
              <a:latin typeface="Helvetica Neue" panose="02000503000000020004" pitchFamily="2" charset="0"/>
            </a:endParaRPr>
          </a:p>
          <a:p>
            <a:pPr marL="285750" indent="-285750" algn="l">
              <a:buFont typeface="Arial" panose="020B0604020202020204" pitchFamily="34" charset="0"/>
              <a:buChar char="•"/>
            </a:pPr>
            <a:r>
              <a:rPr lang="en-IN" b="0" i="0" u="none" strike="noStrike" dirty="0">
                <a:solidFill>
                  <a:srgbClr val="000000"/>
                </a:solidFill>
                <a:effectLst/>
                <a:latin typeface="Helvetica Neue" panose="02000503000000020004" pitchFamily="2" charset="0"/>
              </a:rPr>
              <a:t>Among Charged Off loans, percentage of term 60 months rises to 45%. The higher term loans have a higher chance of default.</a:t>
            </a:r>
          </a:p>
          <a:p>
            <a:pPr marL="285750" indent="-285750" algn="l">
              <a:buFont typeface="Arial" panose="020B0604020202020204" pitchFamily="34" charset="0"/>
              <a:buChar char="•"/>
            </a:pPr>
            <a:endParaRPr lang="en-IN" b="0" i="0" u="none" strike="noStrike" dirty="0">
              <a:solidFill>
                <a:srgbClr val="000000"/>
              </a:solidFill>
              <a:effectLst/>
              <a:latin typeface="Helvetica Neue" panose="02000503000000020004" pitchFamily="2" charset="0"/>
            </a:endParaRPr>
          </a:p>
        </p:txBody>
      </p:sp>
    </p:spTree>
    <p:extLst>
      <p:ext uri="{BB962C8B-B14F-4D97-AF65-F5344CB8AC3E}">
        <p14:creationId xmlns:p14="http://schemas.microsoft.com/office/powerpoint/2010/main" val="204904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64700-98F5-02CD-09F0-7C607DF77CC0}"/>
              </a:ext>
            </a:extLst>
          </p:cNvPr>
          <p:cNvSpPr>
            <a:spLocks noGrp="1"/>
          </p:cNvSpPr>
          <p:nvPr>
            <p:ph type="title"/>
          </p:nvPr>
        </p:nvSpPr>
        <p:spPr/>
        <p:txBody>
          <a:bodyPr/>
          <a:lstStyle/>
          <a:p>
            <a:r>
              <a:rPr lang="en-US" dirty="0"/>
              <a:t>Analysis - Loan Status Vs Purpose</a:t>
            </a:r>
          </a:p>
        </p:txBody>
      </p:sp>
      <p:pic>
        <p:nvPicPr>
          <p:cNvPr id="5" name="Content Placeholder 4" descr="A graph of different colored bars&#10;&#10;Description automatically generated with medium confidence">
            <a:extLst>
              <a:ext uri="{FF2B5EF4-FFF2-40B4-BE49-F238E27FC236}">
                <a16:creationId xmlns:a16="http://schemas.microsoft.com/office/drawing/2014/main" id="{FA54808E-C1D7-6A13-C429-6D037DCCCB6E}"/>
              </a:ext>
            </a:extLst>
          </p:cNvPr>
          <p:cNvPicPr>
            <a:picLocks noGrp="1" noChangeAspect="1"/>
          </p:cNvPicPr>
          <p:nvPr>
            <p:ph idx="1"/>
          </p:nvPr>
        </p:nvPicPr>
        <p:blipFill>
          <a:blip r:embed="rId2"/>
          <a:stretch>
            <a:fillRect/>
          </a:stretch>
        </p:blipFill>
        <p:spPr>
          <a:xfrm>
            <a:off x="5480465" y="2329542"/>
            <a:ext cx="6440272" cy="3026229"/>
          </a:xfrm>
        </p:spPr>
      </p:pic>
      <p:sp>
        <p:nvSpPr>
          <p:cNvPr id="6" name="TextBox 5">
            <a:extLst>
              <a:ext uri="{FF2B5EF4-FFF2-40B4-BE49-F238E27FC236}">
                <a16:creationId xmlns:a16="http://schemas.microsoft.com/office/drawing/2014/main" id="{6FDBFE40-2198-88D9-BDB0-9A6E472584A4}"/>
              </a:ext>
            </a:extLst>
          </p:cNvPr>
          <p:cNvSpPr txBox="1"/>
          <p:nvPr/>
        </p:nvSpPr>
        <p:spPr>
          <a:xfrm>
            <a:off x="1110344" y="2329541"/>
            <a:ext cx="4256314" cy="3139321"/>
          </a:xfrm>
          <a:prstGeom prst="rect">
            <a:avLst/>
          </a:prstGeom>
          <a:noFill/>
        </p:spPr>
        <p:txBody>
          <a:bodyPr wrap="square" rtlCol="0">
            <a:spAutoFit/>
          </a:bodyPr>
          <a:lstStyle/>
          <a:p>
            <a:pPr marL="285750" indent="-285750" algn="l">
              <a:buFont typeface="Arial" panose="020B0604020202020204" pitchFamily="34" charset="0"/>
              <a:buChar char="•"/>
            </a:pPr>
            <a:r>
              <a:rPr lang="en-IN" b="0" i="0" u="none" strike="noStrike" dirty="0">
                <a:solidFill>
                  <a:srgbClr val="000000"/>
                </a:solidFill>
                <a:effectLst/>
                <a:latin typeface="Helvetica Neue" panose="02000503000000020004" pitchFamily="2" charset="0"/>
              </a:rPr>
              <a:t>26% of loans for small business are Charged Off. Making them the most risky purpose.</a:t>
            </a:r>
          </a:p>
          <a:p>
            <a:pPr marL="285750" indent="-285750" algn="l">
              <a:buFont typeface="Arial" panose="020B0604020202020204" pitchFamily="34" charset="0"/>
              <a:buChar char="•"/>
            </a:pPr>
            <a:r>
              <a:rPr lang="en-IN" b="0" i="0" u="none" strike="noStrike" dirty="0">
                <a:solidFill>
                  <a:srgbClr val="000000"/>
                </a:solidFill>
                <a:effectLst/>
                <a:latin typeface="Helvetica Neue" panose="02000503000000020004" pitchFamily="2" charset="0"/>
              </a:rPr>
              <a:t>Approximately ~14.9% of the loans are issued for the purpose of dept consolidation.</a:t>
            </a:r>
          </a:p>
          <a:p>
            <a:pPr marL="285750" indent="-285750" algn="l">
              <a:buFont typeface="Arial" panose="020B0604020202020204" pitchFamily="34" charset="0"/>
              <a:buChar char="•"/>
            </a:pPr>
            <a:r>
              <a:rPr lang="en-IN" b="0" i="0" u="none" strike="noStrike" dirty="0">
                <a:solidFill>
                  <a:srgbClr val="000000"/>
                </a:solidFill>
                <a:effectLst/>
                <a:latin typeface="Helvetica Neue" panose="02000503000000020004" pitchFamily="2" charset="0"/>
              </a:rPr>
              <a:t>17% of the loans for </a:t>
            </a:r>
            <a:r>
              <a:rPr lang="en-IN" b="0" i="0" u="none" strike="noStrike" dirty="0" err="1">
                <a:solidFill>
                  <a:srgbClr val="000000"/>
                </a:solidFill>
                <a:effectLst/>
                <a:latin typeface="Helvetica Neue" panose="02000503000000020004" pitchFamily="2" charset="0"/>
              </a:rPr>
              <a:t>renewable_enrgy</a:t>
            </a:r>
            <a:r>
              <a:rPr lang="en-IN" b="0" i="0" u="none" strike="noStrike" dirty="0">
                <a:solidFill>
                  <a:srgbClr val="000000"/>
                </a:solidFill>
                <a:effectLst/>
                <a:latin typeface="Helvetica Neue" panose="02000503000000020004" pitchFamily="2" charset="0"/>
              </a:rPr>
              <a:t> are charged Off, but the number is too less to be of significance.</a:t>
            </a:r>
          </a:p>
          <a:p>
            <a:endParaRPr lang="en-US" dirty="0"/>
          </a:p>
        </p:txBody>
      </p:sp>
    </p:spTree>
    <p:extLst>
      <p:ext uri="{BB962C8B-B14F-4D97-AF65-F5344CB8AC3E}">
        <p14:creationId xmlns:p14="http://schemas.microsoft.com/office/powerpoint/2010/main" val="1759639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061C7-9548-DAB5-55DD-C1E437C668D7}"/>
              </a:ext>
            </a:extLst>
          </p:cNvPr>
          <p:cNvSpPr>
            <a:spLocks noGrp="1"/>
          </p:cNvSpPr>
          <p:nvPr>
            <p:ph type="title"/>
          </p:nvPr>
        </p:nvSpPr>
        <p:spPr/>
        <p:txBody>
          <a:bodyPr/>
          <a:lstStyle/>
          <a:p>
            <a:r>
              <a:rPr lang="en-US" dirty="0"/>
              <a:t>Analysis – Default vs History of Bankruptcy</a:t>
            </a:r>
          </a:p>
        </p:txBody>
      </p:sp>
      <p:pic>
        <p:nvPicPr>
          <p:cNvPr id="9" name="Content Placeholder 8" descr="A graph of a bar graph&#10;&#10;Description automatically generated with medium confidence">
            <a:extLst>
              <a:ext uri="{FF2B5EF4-FFF2-40B4-BE49-F238E27FC236}">
                <a16:creationId xmlns:a16="http://schemas.microsoft.com/office/drawing/2014/main" id="{817A8B0D-1456-2761-C45A-E61813394179}"/>
              </a:ext>
            </a:extLst>
          </p:cNvPr>
          <p:cNvPicPr>
            <a:picLocks noGrp="1" noChangeAspect="1"/>
          </p:cNvPicPr>
          <p:nvPr>
            <p:ph idx="1"/>
          </p:nvPr>
        </p:nvPicPr>
        <p:blipFill>
          <a:blip r:embed="rId2"/>
          <a:stretch>
            <a:fillRect/>
          </a:stretch>
        </p:blipFill>
        <p:spPr>
          <a:xfrm>
            <a:off x="6541682" y="2057398"/>
            <a:ext cx="5117912" cy="3407229"/>
          </a:xfrm>
        </p:spPr>
      </p:pic>
      <p:sp>
        <p:nvSpPr>
          <p:cNvPr id="10" name="TextBox 9">
            <a:extLst>
              <a:ext uri="{FF2B5EF4-FFF2-40B4-BE49-F238E27FC236}">
                <a16:creationId xmlns:a16="http://schemas.microsoft.com/office/drawing/2014/main" id="{55D5636C-6273-7809-374D-554D8FF17C7B}"/>
              </a:ext>
            </a:extLst>
          </p:cNvPr>
          <p:cNvSpPr txBox="1"/>
          <p:nvPr/>
        </p:nvSpPr>
        <p:spPr>
          <a:xfrm>
            <a:off x="1505484" y="2551837"/>
            <a:ext cx="4590515" cy="923330"/>
          </a:xfrm>
          <a:prstGeom prst="rect">
            <a:avLst/>
          </a:prstGeom>
          <a:noFill/>
        </p:spPr>
        <p:txBody>
          <a:bodyPr wrap="square" rtlCol="0">
            <a:spAutoFit/>
          </a:bodyPr>
          <a:lstStyle/>
          <a:p>
            <a:r>
              <a:rPr lang="en-IN" b="0" i="0" u="none" strike="noStrike" dirty="0">
                <a:solidFill>
                  <a:srgbClr val="000000"/>
                </a:solidFill>
                <a:effectLst/>
                <a:latin typeface="Helvetica Neue" panose="02000503000000020004" pitchFamily="2" charset="0"/>
              </a:rPr>
              <a:t>The percentage of Charged Off loans is markedly higher when the borrower has a prior record of bankruptcy</a:t>
            </a:r>
            <a:endParaRPr lang="en-US" dirty="0"/>
          </a:p>
        </p:txBody>
      </p:sp>
    </p:spTree>
    <p:extLst>
      <p:ext uri="{BB962C8B-B14F-4D97-AF65-F5344CB8AC3E}">
        <p14:creationId xmlns:p14="http://schemas.microsoft.com/office/powerpoint/2010/main" val="3727681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533C1-609A-34C7-3AA0-7A5793802D46}"/>
              </a:ext>
            </a:extLst>
          </p:cNvPr>
          <p:cNvSpPr>
            <a:spLocks noGrp="1"/>
          </p:cNvSpPr>
          <p:nvPr>
            <p:ph type="title"/>
          </p:nvPr>
        </p:nvSpPr>
        <p:spPr>
          <a:xfrm>
            <a:off x="1371600" y="685800"/>
            <a:ext cx="9546771" cy="729343"/>
          </a:xfrm>
        </p:spPr>
        <p:txBody>
          <a:bodyPr/>
          <a:lstStyle/>
          <a:p>
            <a:r>
              <a:rPr lang="en-US" dirty="0"/>
              <a:t>Analysis – Loan Status vs Interest rate</a:t>
            </a:r>
          </a:p>
        </p:txBody>
      </p:sp>
      <p:pic>
        <p:nvPicPr>
          <p:cNvPr id="5" name="Content Placeholder 4" descr="A graph of a graph&#10;&#10;Description automatically generated">
            <a:extLst>
              <a:ext uri="{FF2B5EF4-FFF2-40B4-BE49-F238E27FC236}">
                <a16:creationId xmlns:a16="http://schemas.microsoft.com/office/drawing/2014/main" id="{BBE1C468-39E1-513E-9454-E47B480842A1}"/>
              </a:ext>
            </a:extLst>
          </p:cNvPr>
          <p:cNvPicPr>
            <a:picLocks noGrp="1" noChangeAspect="1"/>
          </p:cNvPicPr>
          <p:nvPr>
            <p:ph idx="1"/>
          </p:nvPr>
        </p:nvPicPr>
        <p:blipFill>
          <a:blip r:embed="rId2"/>
          <a:stretch>
            <a:fillRect/>
          </a:stretch>
        </p:blipFill>
        <p:spPr>
          <a:xfrm>
            <a:off x="8392887" y="1714500"/>
            <a:ext cx="3516086" cy="2563198"/>
          </a:xfrm>
        </p:spPr>
      </p:pic>
      <p:pic>
        <p:nvPicPr>
          <p:cNvPr id="7" name="Picture 6" descr="A graph with a number of squares&#10;&#10;Description automatically generated with medium confidence">
            <a:extLst>
              <a:ext uri="{FF2B5EF4-FFF2-40B4-BE49-F238E27FC236}">
                <a16:creationId xmlns:a16="http://schemas.microsoft.com/office/drawing/2014/main" id="{53FBD9E9-DA58-B59B-9088-BA398547C069}"/>
              </a:ext>
            </a:extLst>
          </p:cNvPr>
          <p:cNvPicPr>
            <a:picLocks noChangeAspect="1"/>
          </p:cNvPicPr>
          <p:nvPr/>
        </p:nvPicPr>
        <p:blipFill>
          <a:blip r:embed="rId3"/>
          <a:stretch>
            <a:fillRect/>
          </a:stretch>
        </p:blipFill>
        <p:spPr>
          <a:xfrm>
            <a:off x="8392887" y="4395951"/>
            <a:ext cx="3516086" cy="2371157"/>
          </a:xfrm>
          <a:prstGeom prst="rect">
            <a:avLst/>
          </a:prstGeom>
        </p:spPr>
      </p:pic>
      <p:sp>
        <p:nvSpPr>
          <p:cNvPr id="8" name="TextBox 7">
            <a:extLst>
              <a:ext uri="{FF2B5EF4-FFF2-40B4-BE49-F238E27FC236}">
                <a16:creationId xmlns:a16="http://schemas.microsoft.com/office/drawing/2014/main" id="{F4230A13-C598-B988-BC82-69463464CC12}"/>
              </a:ext>
            </a:extLst>
          </p:cNvPr>
          <p:cNvSpPr txBox="1"/>
          <p:nvPr/>
        </p:nvSpPr>
        <p:spPr>
          <a:xfrm>
            <a:off x="1197259" y="2000384"/>
            <a:ext cx="6656326" cy="1569660"/>
          </a:xfrm>
          <a:prstGeom prst="rect">
            <a:avLst/>
          </a:prstGeom>
          <a:noFill/>
        </p:spPr>
        <p:txBody>
          <a:bodyPr wrap="square" rtlCol="0">
            <a:spAutoFit/>
          </a:bodyPr>
          <a:lstStyle/>
          <a:p>
            <a:pPr marL="285750" indent="-285750" algn="l">
              <a:buFont typeface="Arial" panose="020B0604020202020204" pitchFamily="34" charset="0"/>
              <a:buChar char="•"/>
            </a:pPr>
            <a:r>
              <a:rPr lang="en-IN" sz="1600" b="0" i="0" u="none" strike="noStrike" dirty="0">
                <a:solidFill>
                  <a:srgbClr val="000000"/>
                </a:solidFill>
                <a:effectLst/>
                <a:latin typeface="Helvetica Neue" panose="02000503000000020004" pitchFamily="2" charset="0"/>
              </a:rPr>
              <a:t>Overall, the </a:t>
            </a:r>
            <a:r>
              <a:rPr lang="en-IN" sz="1600" b="0" i="0" u="none" strike="noStrike" dirty="0" err="1">
                <a:solidFill>
                  <a:srgbClr val="000000"/>
                </a:solidFill>
                <a:effectLst/>
                <a:latin typeface="Helvetica Neue" panose="02000503000000020004" pitchFamily="2" charset="0"/>
              </a:rPr>
              <a:t>intrest</a:t>
            </a:r>
            <a:r>
              <a:rPr lang="en-IN" sz="1600" b="0" i="0" u="none" strike="noStrike" dirty="0">
                <a:solidFill>
                  <a:srgbClr val="000000"/>
                </a:solidFill>
                <a:effectLst/>
                <a:latin typeface="Helvetica Neue" panose="02000503000000020004" pitchFamily="2" charset="0"/>
              </a:rPr>
              <a:t> rate varies from 5.42% to 24.4% with average </a:t>
            </a:r>
            <a:r>
              <a:rPr lang="en-IN" sz="1600" b="0" i="0" u="none" strike="noStrike" dirty="0" err="1">
                <a:solidFill>
                  <a:srgbClr val="000000"/>
                </a:solidFill>
                <a:effectLst/>
                <a:latin typeface="Helvetica Neue" panose="02000503000000020004" pitchFamily="2" charset="0"/>
              </a:rPr>
              <a:t>intrest</a:t>
            </a:r>
            <a:r>
              <a:rPr lang="en-IN" sz="1600" b="0" i="0" u="none" strike="noStrike" dirty="0">
                <a:solidFill>
                  <a:srgbClr val="000000"/>
                </a:solidFill>
                <a:effectLst/>
                <a:latin typeface="Helvetica Neue" panose="02000503000000020004" pitchFamily="2" charset="0"/>
              </a:rPr>
              <a:t> rate of 11.8%.</a:t>
            </a:r>
          </a:p>
          <a:p>
            <a:pPr marL="285750" indent="-285750" algn="l">
              <a:buFont typeface="Arial" panose="020B0604020202020204" pitchFamily="34" charset="0"/>
              <a:buChar char="•"/>
            </a:pPr>
            <a:endParaRPr lang="en-IN" sz="1600" b="0" i="0" u="none" strike="noStrike" dirty="0">
              <a:solidFill>
                <a:srgbClr val="000000"/>
              </a:solidFill>
              <a:effectLst/>
              <a:latin typeface="Helvetica Neue" panose="02000503000000020004" pitchFamily="2" charset="0"/>
            </a:endParaRPr>
          </a:p>
          <a:p>
            <a:pPr marL="285750" indent="-285750" algn="l">
              <a:buFont typeface="Arial" panose="020B0604020202020204" pitchFamily="34" charset="0"/>
              <a:buChar char="•"/>
            </a:pPr>
            <a:r>
              <a:rPr lang="en-IN" sz="1600" b="0" i="0" u="none" strike="noStrike" dirty="0">
                <a:solidFill>
                  <a:srgbClr val="000000"/>
                </a:solidFill>
                <a:effectLst/>
                <a:latin typeface="Helvetica Neue" panose="02000503000000020004" pitchFamily="2" charset="0"/>
              </a:rPr>
              <a:t>The interest rate for Charged Off loans appear to be higher than for Fully paid. This is naturally expected. As, the risk increases the rate of interest imposed on the loan also increases. </a:t>
            </a:r>
            <a:endParaRPr lang="en-US" sz="1600" dirty="0"/>
          </a:p>
        </p:txBody>
      </p:sp>
      <p:pic>
        <p:nvPicPr>
          <p:cNvPr id="10" name="Picture 9" descr="A graph with numbers and a number of percent&#10;&#10;Description automatically generated with medium confidence">
            <a:extLst>
              <a:ext uri="{FF2B5EF4-FFF2-40B4-BE49-F238E27FC236}">
                <a16:creationId xmlns:a16="http://schemas.microsoft.com/office/drawing/2014/main" id="{12B3DB8D-CD25-D4BA-1BDB-56D55E8E0A78}"/>
              </a:ext>
            </a:extLst>
          </p:cNvPr>
          <p:cNvPicPr>
            <a:picLocks noChangeAspect="1"/>
          </p:cNvPicPr>
          <p:nvPr/>
        </p:nvPicPr>
        <p:blipFill>
          <a:blip r:embed="rId4"/>
          <a:stretch>
            <a:fillRect/>
          </a:stretch>
        </p:blipFill>
        <p:spPr>
          <a:xfrm>
            <a:off x="1197260" y="3628528"/>
            <a:ext cx="6656326" cy="2713321"/>
          </a:xfrm>
          <a:prstGeom prst="rect">
            <a:avLst/>
          </a:prstGeom>
        </p:spPr>
      </p:pic>
    </p:spTree>
    <p:extLst>
      <p:ext uri="{BB962C8B-B14F-4D97-AF65-F5344CB8AC3E}">
        <p14:creationId xmlns:p14="http://schemas.microsoft.com/office/powerpoint/2010/main" val="4070514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864CD-C2F4-3EC4-40D1-8E1818A0E485}"/>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586F9830-0FD3-1B93-AFDF-80360678F115}"/>
              </a:ext>
            </a:extLst>
          </p:cNvPr>
          <p:cNvSpPr>
            <a:spLocks noGrp="1"/>
          </p:cNvSpPr>
          <p:nvPr>
            <p:ph idx="1"/>
          </p:nvPr>
        </p:nvSpPr>
        <p:spPr>
          <a:xfrm>
            <a:off x="1371600" y="2171700"/>
            <a:ext cx="9601200" cy="3581400"/>
          </a:xfrm>
        </p:spPr>
        <p:txBody>
          <a:bodyPr/>
          <a:lstStyle/>
          <a:p>
            <a:r>
              <a:rPr lang="en-US" dirty="0"/>
              <a:t>Identify the patterns in the given data to identify the risk of a person being defaulted</a:t>
            </a:r>
          </a:p>
          <a:p>
            <a:r>
              <a:rPr lang="en-US" dirty="0"/>
              <a:t>Identify patterns to deny the loan based for defaulters, reduce the loan amount,</a:t>
            </a:r>
          </a:p>
          <a:p>
            <a:r>
              <a:rPr lang="en-US" dirty="0"/>
              <a:t>Identify patterns to Approve the loan for the risky profiles with high interest rates or reduce the loan amount</a:t>
            </a:r>
          </a:p>
          <a:p>
            <a:r>
              <a:rPr lang="en-US" dirty="0"/>
              <a:t>Patterns to approve the loan for non-defaulters and reduce the risk of losing the business</a:t>
            </a:r>
          </a:p>
          <a:p>
            <a:endParaRPr lang="en-US" dirty="0"/>
          </a:p>
          <a:p>
            <a:endParaRPr lang="en-US" dirty="0"/>
          </a:p>
        </p:txBody>
      </p:sp>
    </p:spTree>
    <p:extLst>
      <p:ext uri="{BB962C8B-B14F-4D97-AF65-F5344CB8AC3E}">
        <p14:creationId xmlns:p14="http://schemas.microsoft.com/office/powerpoint/2010/main" val="3765715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B4B8E-1106-524B-D6C8-8EFD77DE6B31}"/>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036EBE09-B579-37E5-8DBF-F0EF5A650777}"/>
              </a:ext>
            </a:extLst>
          </p:cNvPr>
          <p:cNvSpPr>
            <a:spLocks noGrp="1"/>
          </p:cNvSpPr>
          <p:nvPr>
            <p:ph idx="1"/>
          </p:nvPr>
        </p:nvSpPr>
        <p:spPr/>
        <p:txBody>
          <a:bodyPr/>
          <a:lstStyle/>
          <a:p>
            <a:pPr algn="l" rtl="0"/>
            <a:r>
              <a:rPr lang="en-IN" b="0" i="0" u="none" strike="noStrike" dirty="0">
                <a:solidFill>
                  <a:srgbClr val="000000"/>
                </a:solidFill>
                <a:effectLst/>
              </a:rPr>
              <a:t>Objective is to </a:t>
            </a:r>
            <a:r>
              <a:rPr lang="en-IN" b="1" i="0" u="none" strike="noStrike" dirty="0">
                <a:solidFill>
                  <a:srgbClr val="000000"/>
                </a:solidFill>
                <a:effectLst/>
              </a:rPr>
              <a:t>identify the risky loan applicants at the time of loan application</a:t>
            </a:r>
            <a:r>
              <a:rPr lang="en-IN" b="0" i="0" u="none" strike="noStrike" dirty="0">
                <a:solidFill>
                  <a:srgbClr val="000000"/>
                </a:solidFill>
                <a:effectLst/>
              </a:rPr>
              <a:t> so that such loans can be reduced thereby cutting down the amount of credit loss. Identification of such risky profiles using </a:t>
            </a:r>
            <a:r>
              <a:rPr lang="en-IN" b="1" i="0" u="none" strike="noStrike" dirty="0">
                <a:solidFill>
                  <a:srgbClr val="000000"/>
                </a:solidFill>
                <a:effectLst/>
              </a:rPr>
              <a:t>Exploratory Data Analysis</a:t>
            </a:r>
            <a:r>
              <a:rPr lang="en-IN" b="0" i="0" u="none" strike="noStrike" dirty="0">
                <a:solidFill>
                  <a:srgbClr val="000000"/>
                </a:solidFill>
                <a:effectLst/>
              </a:rPr>
              <a:t> is the aim of this case study.</a:t>
            </a:r>
          </a:p>
          <a:p>
            <a:pPr algn="l" rtl="0"/>
            <a:r>
              <a:rPr lang="en-IN" b="0" i="0" u="none" strike="noStrike" dirty="0">
                <a:solidFill>
                  <a:srgbClr val="000000"/>
                </a:solidFill>
                <a:effectLst/>
              </a:rPr>
              <a:t>In other words, </a:t>
            </a:r>
            <a:r>
              <a:rPr lang="en-IN" b="1" i="0" u="none" strike="noStrike" dirty="0">
                <a:solidFill>
                  <a:srgbClr val="000000"/>
                </a:solidFill>
                <a:effectLst/>
              </a:rPr>
              <a:t>to understand the driving factors (or driver variables) behind loan default, i.e., the variables which are strong indicators of default. </a:t>
            </a:r>
            <a:r>
              <a:rPr lang="en-IN" b="0" i="0" u="none" strike="noStrike" dirty="0">
                <a:solidFill>
                  <a:srgbClr val="000000"/>
                </a:solidFill>
                <a:effectLst/>
              </a:rPr>
              <a:t>The company can utilise this knowledge for its portfolio and risk assessment. And thus minimise the risk of losing money while lending to customers.</a:t>
            </a:r>
          </a:p>
          <a:p>
            <a:endParaRPr lang="en-US" dirty="0"/>
          </a:p>
        </p:txBody>
      </p:sp>
    </p:spTree>
    <p:extLst>
      <p:ext uri="{BB962C8B-B14F-4D97-AF65-F5344CB8AC3E}">
        <p14:creationId xmlns:p14="http://schemas.microsoft.com/office/powerpoint/2010/main" val="2189769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46DE3-46E8-5508-8BE7-8C4C4802EA72}"/>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4AB3D5EF-9143-6062-806B-CF5EA0465B90}"/>
              </a:ext>
            </a:extLst>
          </p:cNvPr>
          <p:cNvSpPr>
            <a:spLocks noGrp="1"/>
          </p:cNvSpPr>
          <p:nvPr>
            <p:ph idx="1"/>
          </p:nvPr>
        </p:nvSpPr>
        <p:spPr/>
        <p:txBody>
          <a:bodyPr/>
          <a:lstStyle/>
          <a:p>
            <a:r>
              <a:rPr lang="en-IN" b="0" i="0" u="none" strike="noStrike" dirty="0">
                <a:solidFill>
                  <a:srgbClr val="000000"/>
                </a:solidFill>
                <a:effectLst/>
                <a:latin typeface="Helvetica Neue" panose="02000503000000020004" pitchFamily="2" charset="0"/>
              </a:rPr>
              <a:t>There are columns which has </a:t>
            </a:r>
            <a:r>
              <a:rPr lang="en-IN" b="1" i="0" u="none" strike="noStrike" dirty="0">
                <a:solidFill>
                  <a:srgbClr val="000000"/>
                </a:solidFill>
                <a:effectLst/>
                <a:latin typeface="Helvetica Neue" panose="02000503000000020004" pitchFamily="2" charset="0"/>
              </a:rPr>
              <a:t>100% missing values</a:t>
            </a:r>
            <a:r>
              <a:rPr lang="en-IN" b="0" i="0" u="none" strike="noStrike" dirty="0">
                <a:solidFill>
                  <a:srgbClr val="000000"/>
                </a:solidFill>
                <a:effectLst/>
                <a:latin typeface="Helvetica Neue" panose="02000503000000020004" pitchFamily="2" charset="0"/>
              </a:rPr>
              <a:t>. Selecting those columns with more than 50% because they add noise into the data in large </a:t>
            </a:r>
            <a:r>
              <a:rPr lang="en-IN" b="0" i="0" u="none" strike="noStrike" dirty="0" err="1">
                <a:solidFill>
                  <a:srgbClr val="000000"/>
                </a:solidFill>
                <a:effectLst/>
                <a:latin typeface="Helvetica Neue" panose="02000503000000020004" pitchFamily="2" charset="0"/>
              </a:rPr>
              <a:t>propotion</a:t>
            </a:r>
            <a:r>
              <a:rPr lang="en-IN" b="0" i="0" u="none" strike="noStrike" dirty="0">
                <a:solidFill>
                  <a:srgbClr val="000000"/>
                </a:solidFill>
                <a:effectLst/>
                <a:latin typeface="Helvetica Neue" panose="02000503000000020004" pitchFamily="2" charset="0"/>
              </a:rPr>
              <a:t>.</a:t>
            </a:r>
          </a:p>
          <a:p>
            <a:r>
              <a:rPr lang="en-IN" b="0" i="0" u="none" strike="noStrike" dirty="0">
                <a:solidFill>
                  <a:srgbClr val="000000"/>
                </a:solidFill>
                <a:effectLst/>
                <a:latin typeface="Helvetica Neue" panose="02000503000000020004" pitchFamily="2" charset="0"/>
              </a:rPr>
              <a:t>There were </a:t>
            </a:r>
            <a:r>
              <a:rPr lang="en-IN" b="1" i="0" u="none" strike="noStrike" dirty="0">
                <a:solidFill>
                  <a:srgbClr val="000000"/>
                </a:solidFill>
                <a:effectLst/>
                <a:latin typeface="Helvetica Neue" panose="02000503000000020004" pitchFamily="2" charset="0"/>
              </a:rPr>
              <a:t>57 columns</a:t>
            </a:r>
            <a:r>
              <a:rPr lang="en-IN" b="0" i="0" u="none" strike="noStrike" dirty="0">
                <a:solidFill>
                  <a:srgbClr val="000000"/>
                </a:solidFill>
                <a:effectLst/>
                <a:latin typeface="Helvetica Neue" panose="02000503000000020004" pitchFamily="2" charset="0"/>
              </a:rPr>
              <a:t> with more than 50% values as missing. Removing such columns as these columns clearly add noise and wont help in analysis.</a:t>
            </a:r>
          </a:p>
          <a:p>
            <a:r>
              <a:rPr lang="en-IN" b="0" i="0" u="none" strike="noStrike" dirty="0">
                <a:solidFill>
                  <a:srgbClr val="000000"/>
                </a:solidFill>
                <a:effectLst/>
                <a:latin typeface="Helvetica Neue" panose="02000503000000020004" pitchFamily="2" charset="0"/>
              </a:rPr>
              <a:t>We see that there are 50 records with the earliest credit line date greater than 2011(where 2011 is the max range of the data we should have). </a:t>
            </a:r>
            <a:br>
              <a:rPr lang="en-IN" dirty="0"/>
            </a:br>
            <a:r>
              <a:rPr lang="en-IN" b="0" i="0" u="none" strike="noStrike" dirty="0">
                <a:solidFill>
                  <a:srgbClr val="000000"/>
                </a:solidFill>
                <a:effectLst/>
                <a:latin typeface="Helvetica Neue" panose="02000503000000020004" pitchFamily="2" charset="0"/>
              </a:rPr>
              <a:t>Lets check and fix the issue</a:t>
            </a:r>
          </a:p>
        </p:txBody>
      </p:sp>
    </p:spTree>
    <p:extLst>
      <p:ext uri="{BB962C8B-B14F-4D97-AF65-F5344CB8AC3E}">
        <p14:creationId xmlns:p14="http://schemas.microsoft.com/office/powerpoint/2010/main" val="3011238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B98A1-9D2E-8DAC-F98E-E5231A98F236}"/>
              </a:ext>
            </a:extLst>
          </p:cNvPr>
          <p:cNvSpPr>
            <a:spLocks noGrp="1"/>
          </p:cNvSpPr>
          <p:nvPr>
            <p:ph type="title"/>
          </p:nvPr>
        </p:nvSpPr>
        <p:spPr/>
        <p:txBody>
          <a:bodyPr/>
          <a:lstStyle/>
          <a:p>
            <a:r>
              <a:rPr lang="en-US" dirty="0"/>
              <a:t>Analysis – Loan Status</a:t>
            </a:r>
          </a:p>
        </p:txBody>
      </p:sp>
      <p:pic>
        <p:nvPicPr>
          <p:cNvPr id="5" name="Content Placeholder 4" descr="A graph with numbers and a bar&#10;&#10;Description automatically generated">
            <a:extLst>
              <a:ext uri="{FF2B5EF4-FFF2-40B4-BE49-F238E27FC236}">
                <a16:creationId xmlns:a16="http://schemas.microsoft.com/office/drawing/2014/main" id="{94320FFF-054A-516F-78E4-793FDF705253}"/>
              </a:ext>
            </a:extLst>
          </p:cNvPr>
          <p:cNvPicPr>
            <a:picLocks noGrp="1" noChangeAspect="1"/>
          </p:cNvPicPr>
          <p:nvPr>
            <p:ph idx="1"/>
          </p:nvPr>
        </p:nvPicPr>
        <p:blipFill>
          <a:blip r:embed="rId2"/>
          <a:stretch>
            <a:fillRect/>
          </a:stretch>
        </p:blipFill>
        <p:spPr>
          <a:xfrm>
            <a:off x="9108341" y="2350202"/>
            <a:ext cx="2745214" cy="3581400"/>
          </a:xfrm>
        </p:spPr>
      </p:pic>
      <p:sp>
        <p:nvSpPr>
          <p:cNvPr id="13" name="TextBox 12">
            <a:extLst>
              <a:ext uri="{FF2B5EF4-FFF2-40B4-BE49-F238E27FC236}">
                <a16:creationId xmlns:a16="http://schemas.microsoft.com/office/drawing/2014/main" id="{65CE5B8B-8F60-82E6-1DB9-5D5E2AFB025B}"/>
              </a:ext>
            </a:extLst>
          </p:cNvPr>
          <p:cNvSpPr txBox="1"/>
          <p:nvPr/>
        </p:nvSpPr>
        <p:spPr>
          <a:xfrm>
            <a:off x="1182130" y="2350202"/>
            <a:ext cx="6095579" cy="1754326"/>
          </a:xfrm>
          <a:prstGeom prst="rect">
            <a:avLst/>
          </a:prstGeom>
          <a:noFill/>
        </p:spPr>
        <p:txBody>
          <a:bodyPr wrap="none" rtlCol="0">
            <a:spAutoFit/>
          </a:bodyPr>
          <a:lstStyle/>
          <a:p>
            <a:pPr marL="285750" indent="-285750">
              <a:buFont typeface="Arial" panose="020B0604020202020204" pitchFamily="34" charset="0"/>
              <a:buChar char="•"/>
            </a:pPr>
            <a:r>
              <a:rPr lang="en-IN" dirty="0"/>
              <a:t>Approximately </a:t>
            </a:r>
            <a:r>
              <a:rPr lang="en-IN" b="1" dirty="0">
                <a:effectLst/>
              </a:rPr>
              <a:t>14%</a:t>
            </a:r>
            <a:r>
              <a:rPr lang="en-IN" dirty="0"/>
              <a:t> of loans in the dataset are </a:t>
            </a:r>
            <a:r>
              <a:rPr lang="en-IN" b="1" dirty="0">
                <a:effectLst/>
              </a:rPr>
              <a:t>defaulted.</a:t>
            </a:r>
          </a:p>
          <a:p>
            <a:pPr marL="285750" indent="-285750">
              <a:buFont typeface="Arial" panose="020B0604020202020204" pitchFamily="34" charset="0"/>
              <a:buChar char="•"/>
            </a:pPr>
            <a:endParaRPr lang="en-IN" b="1" i="0" u="none" strike="noStrike" dirty="0">
              <a:solidFill>
                <a:srgbClr val="000000"/>
              </a:solidFill>
              <a:latin typeface="Helvetica Neue" panose="02000503000000020004" pitchFamily="2" charset="0"/>
            </a:endParaRPr>
          </a:p>
          <a:p>
            <a:r>
              <a:rPr lang="en-IN" b="0" i="0" u="none" strike="noStrike" dirty="0">
                <a:solidFill>
                  <a:srgbClr val="000000"/>
                </a:solidFill>
                <a:effectLst/>
                <a:latin typeface="Helvetica Neue" panose="02000503000000020004" pitchFamily="2" charset="0"/>
              </a:rPr>
              <a:t> </a:t>
            </a:r>
          </a:p>
          <a:p>
            <a:pPr marL="285750" indent="-285750">
              <a:buFont typeface="Arial" panose="020B0604020202020204" pitchFamily="34" charset="0"/>
              <a:buChar char="•"/>
            </a:pPr>
            <a:r>
              <a:rPr lang="en-IN" b="0" i="0" u="none" strike="noStrike" dirty="0">
                <a:solidFill>
                  <a:srgbClr val="000000"/>
                </a:solidFill>
                <a:effectLst/>
                <a:latin typeface="Helvetica Neue" panose="02000503000000020004" pitchFamily="2" charset="0"/>
              </a:rPr>
              <a:t>Any variable that increases percentage of default to </a:t>
            </a:r>
          </a:p>
          <a:p>
            <a:r>
              <a:rPr lang="en-IN" b="0" i="0" u="none" strike="noStrike" dirty="0">
                <a:solidFill>
                  <a:srgbClr val="000000"/>
                </a:solidFill>
                <a:effectLst/>
                <a:latin typeface="Helvetica Neue" panose="02000503000000020004" pitchFamily="2" charset="0"/>
              </a:rPr>
              <a:t>higher than 16.5% should be considered a business risk. </a:t>
            </a:r>
          </a:p>
          <a:p>
            <a:r>
              <a:rPr lang="en-IN" b="0" i="0" u="none" strike="noStrike" dirty="0">
                <a:solidFill>
                  <a:srgbClr val="000000"/>
                </a:solidFill>
                <a:effectLst/>
                <a:latin typeface="Helvetica Neue" panose="02000503000000020004" pitchFamily="2" charset="0"/>
              </a:rPr>
              <a:t>(16.5 is 18% higher than 13.97 - a large enough increase)</a:t>
            </a:r>
            <a:endParaRPr lang="en-US" dirty="0"/>
          </a:p>
        </p:txBody>
      </p:sp>
    </p:spTree>
    <p:extLst>
      <p:ext uri="{BB962C8B-B14F-4D97-AF65-F5344CB8AC3E}">
        <p14:creationId xmlns:p14="http://schemas.microsoft.com/office/powerpoint/2010/main" val="3082475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647C9-AC28-E7CF-3C09-4D99D30207E9}"/>
              </a:ext>
            </a:extLst>
          </p:cNvPr>
          <p:cNvSpPr>
            <a:spLocks noGrp="1"/>
          </p:cNvSpPr>
          <p:nvPr>
            <p:ph type="title"/>
          </p:nvPr>
        </p:nvSpPr>
        <p:spPr/>
        <p:txBody>
          <a:bodyPr/>
          <a:lstStyle/>
          <a:p>
            <a:r>
              <a:rPr lang="en-US" dirty="0"/>
              <a:t>Analysis – Loan recovery rate</a:t>
            </a:r>
          </a:p>
        </p:txBody>
      </p:sp>
      <p:pic>
        <p:nvPicPr>
          <p:cNvPr id="5" name="Content Placeholder 4" descr="A graph of a loan recovery&#10;&#10;Description automatically generated">
            <a:extLst>
              <a:ext uri="{FF2B5EF4-FFF2-40B4-BE49-F238E27FC236}">
                <a16:creationId xmlns:a16="http://schemas.microsoft.com/office/drawing/2014/main" id="{15573EEC-22EC-3342-D128-2B001D43BF9F}"/>
              </a:ext>
            </a:extLst>
          </p:cNvPr>
          <p:cNvPicPr>
            <a:picLocks noGrp="1" noChangeAspect="1"/>
          </p:cNvPicPr>
          <p:nvPr>
            <p:ph idx="1"/>
          </p:nvPr>
        </p:nvPicPr>
        <p:blipFill>
          <a:blip r:embed="rId2"/>
          <a:stretch>
            <a:fillRect/>
          </a:stretch>
        </p:blipFill>
        <p:spPr>
          <a:xfrm>
            <a:off x="9151544" y="2372497"/>
            <a:ext cx="2666328" cy="3581400"/>
          </a:xfrm>
        </p:spPr>
      </p:pic>
      <p:sp>
        <p:nvSpPr>
          <p:cNvPr id="6" name="TextBox 5">
            <a:extLst>
              <a:ext uri="{FF2B5EF4-FFF2-40B4-BE49-F238E27FC236}">
                <a16:creationId xmlns:a16="http://schemas.microsoft.com/office/drawing/2014/main" id="{87DB7D11-57E2-6487-4D58-3EA332C4DC6C}"/>
              </a:ext>
            </a:extLst>
          </p:cNvPr>
          <p:cNvSpPr txBox="1"/>
          <p:nvPr/>
        </p:nvSpPr>
        <p:spPr>
          <a:xfrm>
            <a:off x="1223318" y="2372497"/>
            <a:ext cx="7139134" cy="1200329"/>
          </a:xfrm>
          <a:prstGeom prst="rect">
            <a:avLst/>
          </a:prstGeom>
          <a:noFill/>
        </p:spPr>
        <p:txBody>
          <a:bodyPr wrap="none" rtlCol="0">
            <a:spAutoFit/>
          </a:bodyPr>
          <a:lstStyle/>
          <a:p>
            <a:pPr marL="285750" indent="-285750">
              <a:buFont typeface="Arial" panose="020B0604020202020204" pitchFamily="34" charset="0"/>
              <a:buChar char="•"/>
            </a:pPr>
            <a:r>
              <a:rPr lang="en-IN" b="0" i="0" u="none" strike="noStrike" dirty="0">
                <a:solidFill>
                  <a:srgbClr val="000000"/>
                </a:solidFill>
                <a:effectLst/>
                <a:latin typeface="Helvetica Neue" panose="02000503000000020004" pitchFamily="2" charset="0"/>
              </a:rPr>
              <a:t>Lending Club only recovers 57% of the loan amount when loans </a:t>
            </a:r>
          </a:p>
          <a:p>
            <a:r>
              <a:rPr lang="en-IN" b="0" i="0" u="none" strike="noStrike" dirty="0">
                <a:solidFill>
                  <a:srgbClr val="000000"/>
                </a:solidFill>
                <a:effectLst/>
                <a:latin typeface="Helvetica Neue" panose="02000503000000020004" pitchFamily="2" charset="0"/>
              </a:rPr>
              <a:t>    are defaulted. </a:t>
            </a:r>
          </a:p>
          <a:p>
            <a:pPr marL="285750" indent="-285750">
              <a:buFont typeface="Arial" panose="020B0604020202020204" pitchFamily="34" charset="0"/>
              <a:buChar char="•"/>
            </a:pPr>
            <a:endParaRPr lang="en-IN" b="0" i="0" u="none" strike="noStrike" dirty="0">
              <a:solidFill>
                <a:srgbClr val="000000"/>
              </a:solidFill>
              <a:effectLst/>
              <a:latin typeface="Helvetica Neue" panose="02000503000000020004" pitchFamily="2" charset="0"/>
            </a:endParaRPr>
          </a:p>
          <a:p>
            <a:pPr marL="285750" indent="-285750">
              <a:buFont typeface="Arial" panose="020B0604020202020204" pitchFamily="34" charset="0"/>
              <a:buChar char="•"/>
            </a:pPr>
            <a:r>
              <a:rPr lang="en-IN" b="0" i="0" u="none" strike="noStrike" dirty="0">
                <a:solidFill>
                  <a:srgbClr val="000000"/>
                </a:solidFill>
                <a:effectLst/>
                <a:latin typeface="Helvetica Neue" panose="02000503000000020004" pitchFamily="2" charset="0"/>
              </a:rPr>
              <a:t>On fully paid up loans, the company makes 17% profit.</a:t>
            </a:r>
            <a:endParaRPr lang="en-US" dirty="0"/>
          </a:p>
        </p:txBody>
      </p:sp>
    </p:spTree>
    <p:extLst>
      <p:ext uri="{BB962C8B-B14F-4D97-AF65-F5344CB8AC3E}">
        <p14:creationId xmlns:p14="http://schemas.microsoft.com/office/powerpoint/2010/main" val="2593915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C536A-8451-A904-8D1F-14C4F654E015}"/>
              </a:ext>
            </a:extLst>
          </p:cNvPr>
          <p:cNvSpPr>
            <a:spLocks noGrp="1"/>
          </p:cNvSpPr>
          <p:nvPr>
            <p:ph type="title"/>
          </p:nvPr>
        </p:nvSpPr>
        <p:spPr>
          <a:xfrm>
            <a:off x="1371600" y="685800"/>
            <a:ext cx="9588843" cy="952501"/>
          </a:xfrm>
        </p:spPr>
        <p:txBody>
          <a:bodyPr/>
          <a:lstStyle/>
          <a:p>
            <a:r>
              <a:rPr lang="en-US" dirty="0"/>
              <a:t>Analysis – Loan Amount</a:t>
            </a:r>
          </a:p>
        </p:txBody>
      </p:sp>
      <p:pic>
        <p:nvPicPr>
          <p:cNvPr id="9" name="Content Placeholder 8" descr="A diagram of a graph&#10;&#10;Description automatically generated with medium confidence">
            <a:extLst>
              <a:ext uri="{FF2B5EF4-FFF2-40B4-BE49-F238E27FC236}">
                <a16:creationId xmlns:a16="http://schemas.microsoft.com/office/drawing/2014/main" id="{3269403D-FAA8-FFA3-851F-14A575F97961}"/>
              </a:ext>
            </a:extLst>
          </p:cNvPr>
          <p:cNvPicPr>
            <a:picLocks noGrp="1" noChangeAspect="1"/>
          </p:cNvPicPr>
          <p:nvPr>
            <p:ph idx="1"/>
          </p:nvPr>
        </p:nvPicPr>
        <p:blipFill>
          <a:blip r:embed="rId2"/>
          <a:stretch>
            <a:fillRect/>
          </a:stretch>
        </p:blipFill>
        <p:spPr>
          <a:xfrm>
            <a:off x="7518037" y="1638301"/>
            <a:ext cx="4393877" cy="2483709"/>
          </a:xfrm>
        </p:spPr>
      </p:pic>
      <p:pic>
        <p:nvPicPr>
          <p:cNvPr id="11" name="Picture 10" descr="A graph with blue lines and numbers&#10;&#10;Description automatically generated">
            <a:extLst>
              <a:ext uri="{FF2B5EF4-FFF2-40B4-BE49-F238E27FC236}">
                <a16:creationId xmlns:a16="http://schemas.microsoft.com/office/drawing/2014/main" id="{C9738630-A372-A24D-E891-DCD83A9D5E58}"/>
              </a:ext>
            </a:extLst>
          </p:cNvPr>
          <p:cNvPicPr>
            <a:picLocks noChangeAspect="1"/>
          </p:cNvPicPr>
          <p:nvPr/>
        </p:nvPicPr>
        <p:blipFill>
          <a:blip r:embed="rId3"/>
          <a:stretch>
            <a:fillRect/>
          </a:stretch>
        </p:blipFill>
        <p:spPr>
          <a:xfrm>
            <a:off x="7518037" y="4269259"/>
            <a:ext cx="4393877" cy="2483709"/>
          </a:xfrm>
          <a:prstGeom prst="rect">
            <a:avLst/>
          </a:prstGeom>
        </p:spPr>
      </p:pic>
      <p:sp>
        <p:nvSpPr>
          <p:cNvPr id="12" name="TextBox 11">
            <a:extLst>
              <a:ext uri="{FF2B5EF4-FFF2-40B4-BE49-F238E27FC236}">
                <a16:creationId xmlns:a16="http://schemas.microsoft.com/office/drawing/2014/main" id="{FA55BE1F-7013-6B7A-4C26-236C2E54F59C}"/>
              </a:ext>
            </a:extLst>
          </p:cNvPr>
          <p:cNvSpPr txBox="1"/>
          <p:nvPr/>
        </p:nvSpPr>
        <p:spPr>
          <a:xfrm>
            <a:off x="1013254" y="1988576"/>
            <a:ext cx="6388443" cy="3139321"/>
          </a:xfrm>
          <a:prstGeom prst="rect">
            <a:avLst/>
          </a:prstGeom>
          <a:noFill/>
        </p:spPr>
        <p:txBody>
          <a:bodyPr wrap="square" rtlCol="0">
            <a:spAutoFit/>
          </a:bodyPr>
          <a:lstStyle/>
          <a:p>
            <a:pPr marL="285750" indent="-285750" algn="l">
              <a:buFont typeface="Arial" panose="020B0604020202020204" pitchFamily="34" charset="0"/>
              <a:buChar char="•"/>
            </a:pPr>
            <a:r>
              <a:rPr lang="en-IN" b="0" i="0" u="none" strike="noStrike" dirty="0">
                <a:solidFill>
                  <a:srgbClr val="000000"/>
                </a:solidFill>
                <a:effectLst/>
                <a:latin typeface="Helvetica Neue" panose="02000503000000020004" pitchFamily="2" charset="0"/>
              </a:rPr>
              <a:t>Overall, the applied loan amount distribution is slightly </a:t>
            </a:r>
          </a:p>
          <a:p>
            <a:pPr algn="l"/>
            <a:r>
              <a:rPr lang="en-IN" b="1" i="0" u="none" strike="noStrike" dirty="0">
                <a:solidFill>
                  <a:srgbClr val="000000"/>
                </a:solidFill>
                <a:effectLst/>
                <a:latin typeface="Helvetica Neue" panose="02000503000000020004" pitchFamily="2" charset="0"/>
              </a:rPr>
              <a:t>     right-skewed</a:t>
            </a:r>
            <a:r>
              <a:rPr lang="en-IN" b="0" i="0" u="none" strike="noStrike" dirty="0">
                <a:solidFill>
                  <a:srgbClr val="000000"/>
                </a:solidFill>
                <a:effectLst/>
                <a:latin typeface="Helvetica Neue" panose="02000503000000020004" pitchFamily="2" charset="0"/>
              </a:rPr>
              <a:t> with mean greater than the median. </a:t>
            </a:r>
          </a:p>
          <a:p>
            <a:pPr algn="l"/>
            <a:endParaRPr lang="en-IN" b="0" i="0" u="none" strike="noStrike" dirty="0">
              <a:solidFill>
                <a:srgbClr val="000000"/>
              </a:solidFill>
              <a:effectLst/>
              <a:latin typeface="Helvetica Neue" panose="02000503000000020004" pitchFamily="2" charset="0"/>
            </a:endParaRPr>
          </a:p>
          <a:p>
            <a:pPr marL="285750" indent="-285750" algn="l">
              <a:buFont typeface="Arial" panose="020B0604020202020204" pitchFamily="34" charset="0"/>
              <a:buChar char="•"/>
            </a:pPr>
            <a:r>
              <a:rPr lang="en-IN" b="0" i="0" u="none" strike="noStrike" dirty="0">
                <a:solidFill>
                  <a:srgbClr val="000000"/>
                </a:solidFill>
                <a:effectLst/>
                <a:latin typeface="Helvetica Neue" panose="02000503000000020004" pitchFamily="2" charset="0"/>
              </a:rPr>
              <a:t>Most of the loans granted are below 15000 (75 percentile value)</a:t>
            </a:r>
          </a:p>
          <a:p>
            <a:pPr marL="285750" indent="-285750" algn="l">
              <a:buFont typeface="Arial" panose="020B0604020202020204" pitchFamily="34" charset="0"/>
              <a:buChar char="•"/>
            </a:pPr>
            <a:r>
              <a:rPr lang="en-IN" b="0" i="0" u="none" strike="noStrike" dirty="0">
                <a:solidFill>
                  <a:srgbClr val="000000"/>
                </a:solidFill>
                <a:effectLst/>
                <a:latin typeface="Helvetica Neue" panose="02000503000000020004" pitchFamily="2" charset="0"/>
              </a:rPr>
              <a:t>Funding amounts see a spike around each 5000 boundary. We will use 5000 as bucket size for later analysis.</a:t>
            </a:r>
          </a:p>
          <a:p>
            <a:pPr marL="285750" indent="-285750" algn="l">
              <a:buFont typeface="Arial" panose="020B0604020202020204" pitchFamily="34" charset="0"/>
              <a:buChar char="•"/>
            </a:pPr>
            <a:r>
              <a:rPr lang="en-IN" b="0" i="0" u="none" strike="noStrike" dirty="0">
                <a:solidFill>
                  <a:srgbClr val="000000"/>
                </a:solidFill>
                <a:effectLst/>
                <a:latin typeface="Helvetica Neue" panose="02000503000000020004" pitchFamily="2" charset="0"/>
              </a:rPr>
              <a:t>Charged off loans are shifted towards higher average loan amount request.</a:t>
            </a:r>
          </a:p>
          <a:p>
            <a:endParaRPr lang="en-US" dirty="0"/>
          </a:p>
        </p:txBody>
      </p:sp>
    </p:spTree>
    <p:extLst>
      <p:ext uri="{BB962C8B-B14F-4D97-AF65-F5344CB8AC3E}">
        <p14:creationId xmlns:p14="http://schemas.microsoft.com/office/powerpoint/2010/main" val="873626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EFB91-C13A-973C-CB2B-6BC7678A7A78}"/>
              </a:ext>
            </a:extLst>
          </p:cNvPr>
          <p:cNvSpPr>
            <a:spLocks noGrp="1"/>
          </p:cNvSpPr>
          <p:nvPr>
            <p:ph type="title"/>
          </p:nvPr>
        </p:nvSpPr>
        <p:spPr/>
        <p:txBody>
          <a:bodyPr/>
          <a:lstStyle/>
          <a:p>
            <a:r>
              <a:rPr lang="en-US" dirty="0"/>
              <a:t>Analysis – Derived Categorical Loan Amount Variable</a:t>
            </a:r>
          </a:p>
        </p:txBody>
      </p:sp>
      <p:pic>
        <p:nvPicPr>
          <p:cNvPr id="5" name="Content Placeholder 4" descr="A graph of different colored bars&#10;&#10;Description automatically generated">
            <a:extLst>
              <a:ext uri="{FF2B5EF4-FFF2-40B4-BE49-F238E27FC236}">
                <a16:creationId xmlns:a16="http://schemas.microsoft.com/office/drawing/2014/main" id="{692E6360-C539-535C-2E7E-023484960227}"/>
              </a:ext>
            </a:extLst>
          </p:cNvPr>
          <p:cNvPicPr>
            <a:picLocks noGrp="1" noChangeAspect="1"/>
          </p:cNvPicPr>
          <p:nvPr>
            <p:ph idx="1"/>
          </p:nvPr>
        </p:nvPicPr>
        <p:blipFill>
          <a:blip r:embed="rId2"/>
          <a:stretch>
            <a:fillRect/>
          </a:stretch>
        </p:blipFill>
        <p:spPr>
          <a:xfrm>
            <a:off x="6650114" y="2171700"/>
            <a:ext cx="5074858" cy="3581400"/>
          </a:xfrm>
        </p:spPr>
      </p:pic>
      <p:sp>
        <p:nvSpPr>
          <p:cNvPr id="6" name="TextBox 5">
            <a:extLst>
              <a:ext uri="{FF2B5EF4-FFF2-40B4-BE49-F238E27FC236}">
                <a16:creationId xmlns:a16="http://schemas.microsoft.com/office/drawing/2014/main" id="{8F7945FB-709A-B6B6-4775-C2A49D3FB732}"/>
              </a:ext>
            </a:extLst>
          </p:cNvPr>
          <p:cNvSpPr txBox="1"/>
          <p:nvPr/>
        </p:nvSpPr>
        <p:spPr>
          <a:xfrm>
            <a:off x="1251857" y="2771783"/>
            <a:ext cx="5319859" cy="2308324"/>
          </a:xfrm>
          <a:prstGeom prst="rect">
            <a:avLst/>
          </a:prstGeom>
          <a:noFill/>
        </p:spPr>
        <p:txBody>
          <a:bodyPr wrap="square" rtlCol="0">
            <a:spAutoFit/>
          </a:bodyPr>
          <a:lstStyle/>
          <a:p>
            <a:pPr marL="285750" indent="-285750">
              <a:buFont typeface="Arial" panose="020B0604020202020204" pitchFamily="34" charset="0"/>
              <a:buChar char="•"/>
            </a:pPr>
            <a:r>
              <a:rPr lang="en-IN" b="0" i="0" u="none" strike="noStrike" dirty="0">
                <a:solidFill>
                  <a:srgbClr val="000000"/>
                </a:solidFill>
                <a:effectLst/>
                <a:latin typeface="Helvetica Neue" panose="02000503000000020004" pitchFamily="2" charset="0"/>
              </a:rPr>
              <a:t>The % of charged off loans increases substantially as we go up the loan amount buckets. </a:t>
            </a:r>
          </a:p>
          <a:p>
            <a:pPr marL="285750" indent="-285750">
              <a:buFont typeface="Arial" panose="020B0604020202020204" pitchFamily="34" charset="0"/>
              <a:buChar char="•"/>
            </a:pPr>
            <a:endParaRPr lang="en-IN" dirty="0">
              <a:solidFill>
                <a:srgbClr val="000000"/>
              </a:solidFill>
              <a:latin typeface="Helvetica Neue" panose="02000503000000020004" pitchFamily="2" charset="0"/>
            </a:endParaRPr>
          </a:p>
          <a:p>
            <a:pPr marL="285750" indent="-285750">
              <a:buFont typeface="Arial" panose="020B0604020202020204" pitchFamily="34" charset="0"/>
              <a:buChar char="•"/>
            </a:pPr>
            <a:r>
              <a:rPr lang="en-IN" b="0" i="0" u="none" strike="noStrike" dirty="0">
                <a:solidFill>
                  <a:srgbClr val="000000"/>
                </a:solidFill>
                <a:effectLst/>
                <a:latin typeface="Helvetica Neue" panose="02000503000000020004" pitchFamily="2" charset="0"/>
              </a:rPr>
              <a:t>Most loans are below 20000 amount. The higher loans, though lesser in number, carry a substantially higher risk of default.</a:t>
            </a:r>
          </a:p>
          <a:p>
            <a:endParaRPr lang="en-US" dirty="0"/>
          </a:p>
        </p:txBody>
      </p:sp>
    </p:spTree>
    <p:extLst>
      <p:ext uri="{BB962C8B-B14F-4D97-AF65-F5344CB8AC3E}">
        <p14:creationId xmlns:p14="http://schemas.microsoft.com/office/powerpoint/2010/main" val="1324595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C44BB-2D59-0AE5-533F-B5AE2373C0CC}"/>
              </a:ext>
            </a:extLst>
          </p:cNvPr>
          <p:cNvSpPr>
            <a:spLocks noGrp="1"/>
          </p:cNvSpPr>
          <p:nvPr>
            <p:ph type="title"/>
          </p:nvPr>
        </p:nvSpPr>
        <p:spPr>
          <a:xfrm>
            <a:off x="1371600" y="685800"/>
            <a:ext cx="9601200" cy="784077"/>
          </a:xfrm>
        </p:spPr>
        <p:txBody>
          <a:bodyPr/>
          <a:lstStyle/>
          <a:p>
            <a:r>
              <a:rPr lang="en-US" dirty="0"/>
              <a:t>Other Categorical Variables</a:t>
            </a:r>
          </a:p>
        </p:txBody>
      </p:sp>
      <p:pic>
        <p:nvPicPr>
          <p:cNvPr id="5" name="Content Placeholder 4" descr="A graph with a bar and numbers&#10;&#10;Description automatically generated">
            <a:extLst>
              <a:ext uri="{FF2B5EF4-FFF2-40B4-BE49-F238E27FC236}">
                <a16:creationId xmlns:a16="http://schemas.microsoft.com/office/drawing/2014/main" id="{43DEDB3B-3495-FCCC-D8E7-15C84064DC1D}"/>
              </a:ext>
            </a:extLst>
          </p:cNvPr>
          <p:cNvPicPr>
            <a:picLocks noGrp="1" noChangeAspect="1"/>
          </p:cNvPicPr>
          <p:nvPr>
            <p:ph idx="1"/>
          </p:nvPr>
        </p:nvPicPr>
        <p:blipFill>
          <a:blip r:embed="rId2"/>
          <a:stretch>
            <a:fillRect/>
          </a:stretch>
        </p:blipFill>
        <p:spPr>
          <a:xfrm>
            <a:off x="1371600" y="1469877"/>
            <a:ext cx="3445475" cy="1925002"/>
          </a:xfrm>
        </p:spPr>
      </p:pic>
      <p:pic>
        <p:nvPicPr>
          <p:cNvPr id="7" name="Picture 6" descr="A graph with different colored bars&#10;&#10;Description automatically generated">
            <a:extLst>
              <a:ext uri="{FF2B5EF4-FFF2-40B4-BE49-F238E27FC236}">
                <a16:creationId xmlns:a16="http://schemas.microsoft.com/office/drawing/2014/main" id="{2CEBCCB7-CC11-893D-D551-21EA962DB8BE}"/>
              </a:ext>
            </a:extLst>
          </p:cNvPr>
          <p:cNvPicPr>
            <a:picLocks noChangeAspect="1"/>
          </p:cNvPicPr>
          <p:nvPr/>
        </p:nvPicPr>
        <p:blipFill>
          <a:blip r:embed="rId3"/>
          <a:stretch>
            <a:fillRect/>
          </a:stretch>
        </p:blipFill>
        <p:spPr>
          <a:xfrm>
            <a:off x="5317938" y="1469877"/>
            <a:ext cx="2954372" cy="2105140"/>
          </a:xfrm>
          <a:prstGeom prst="rect">
            <a:avLst/>
          </a:prstGeom>
        </p:spPr>
      </p:pic>
      <p:pic>
        <p:nvPicPr>
          <p:cNvPr id="9" name="Picture 8" descr="A graph of different colored bars&#10;&#10;Description automatically generated">
            <a:extLst>
              <a:ext uri="{FF2B5EF4-FFF2-40B4-BE49-F238E27FC236}">
                <a16:creationId xmlns:a16="http://schemas.microsoft.com/office/drawing/2014/main" id="{2C8C7392-4F55-E61F-0289-7EDE2C77E0AD}"/>
              </a:ext>
            </a:extLst>
          </p:cNvPr>
          <p:cNvPicPr>
            <a:picLocks noChangeAspect="1"/>
          </p:cNvPicPr>
          <p:nvPr/>
        </p:nvPicPr>
        <p:blipFill>
          <a:blip r:embed="rId4"/>
          <a:stretch>
            <a:fillRect/>
          </a:stretch>
        </p:blipFill>
        <p:spPr>
          <a:xfrm>
            <a:off x="8773174" y="1406732"/>
            <a:ext cx="3168455" cy="2185570"/>
          </a:xfrm>
          <a:prstGeom prst="rect">
            <a:avLst/>
          </a:prstGeom>
        </p:spPr>
      </p:pic>
      <p:pic>
        <p:nvPicPr>
          <p:cNvPr id="11" name="Picture 10" descr="A graph with numbers and a bar&#10;&#10;Description automatically generated">
            <a:extLst>
              <a:ext uri="{FF2B5EF4-FFF2-40B4-BE49-F238E27FC236}">
                <a16:creationId xmlns:a16="http://schemas.microsoft.com/office/drawing/2014/main" id="{C81FDF64-6974-A5A4-FBBA-6EF13267B6D9}"/>
              </a:ext>
            </a:extLst>
          </p:cNvPr>
          <p:cNvPicPr>
            <a:picLocks noChangeAspect="1"/>
          </p:cNvPicPr>
          <p:nvPr/>
        </p:nvPicPr>
        <p:blipFill>
          <a:blip r:embed="rId5"/>
          <a:stretch>
            <a:fillRect/>
          </a:stretch>
        </p:blipFill>
        <p:spPr>
          <a:xfrm>
            <a:off x="5317938" y="3880778"/>
            <a:ext cx="3204179" cy="1848898"/>
          </a:xfrm>
          <a:prstGeom prst="rect">
            <a:avLst/>
          </a:prstGeom>
        </p:spPr>
      </p:pic>
      <p:pic>
        <p:nvPicPr>
          <p:cNvPr id="13" name="Picture 12" descr="A graph with a bar and numbers&#10;&#10;Description automatically generated">
            <a:extLst>
              <a:ext uri="{FF2B5EF4-FFF2-40B4-BE49-F238E27FC236}">
                <a16:creationId xmlns:a16="http://schemas.microsoft.com/office/drawing/2014/main" id="{CE22209A-39E5-B0F4-19A1-21CAF4A44A06}"/>
              </a:ext>
            </a:extLst>
          </p:cNvPr>
          <p:cNvPicPr>
            <a:picLocks noChangeAspect="1"/>
          </p:cNvPicPr>
          <p:nvPr/>
        </p:nvPicPr>
        <p:blipFill>
          <a:blip r:embed="rId2"/>
          <a:stretch>
            <a:fillRect/>
          </a:stretch>
        </p:blipFill>
        <p:spPr>
          <a:xfrm>
            <a:off x="8768586" y="3880777"/>
            <a:ext cx="3309259" cy="1848898"/>
          </a:xfrm>
          <a:prstGeom prst="rect">
            <a:avLst/>
          </a:prstGeom>
        </p:spPr>
      </p:pic>
      <p:sp>
        <p:nvSpPr>
          <p:cNvPr id="14" name="TextBox 13">
            <a:extLst>
              <a:ext uri="{FF2B5EF4-FFF2-40B4-BE49-F238E27FC236}">
                <a16:creationId xmlns:a16="http://schemas.microsoft.com/office/drawing/2014/main" id="{21E89F3F-D7E5-953B-1451-EBA220E11FE9}"/>
              </a:ext>
            </a:extLst>
          </p:cNvPr>
          <p:cNvSpPr txBox="1"/>
          <p:nvPr/>
        </p:nvSpPr>
        <p:spPr>
          <a:xfrm>
            <a:off x="1328059" y="3606017"/>
            <a:ext cx="3309259" cy="2831544"/>
          </a:xfrm>
          <a:prstGeom prst="rect">
            <a:avLst/>
          </a:prstGeom>
          <a:noFill/>
        </p:spPr>
        <p:txBody>
          <a:bodyPr wrap="square" rtlCol="0">
            <a:spAutoFit/>
          </a:bodyPr>
          <a:lstStyle/>
          <a:p>
            <a:pPr marL="285750" indent="-285750" algn="l">
              <a:buFont typeface="Arial" panose="020B0604020202020204" pitchFamily="34" charset="0"/>
              <a:buChar char="•"/>
            </a:pPr>
            <a:r>
              <a:rPr lang="en-IN" sz="1600" b="0" i="0" u="none" strike="noStrike" dirty="0">
                <a:solidFill>
                  <a:srgbClr val="000000"/>
                </a:solidFill>
                <a:effectLst/>
              </a:rPr>
              <a:t>Most loans are for 36 month term </a:t>
            </a:r>
          </a:p>
          <a:p>
            <a:pPr marL="285750" indent="-285750" algn="l">
              <a:buFont typeface="Arial" panose="020B0604020202020204" pitchFamily="34" charset="0"/>
              <a:buChar char="•"/>
            </a:pPr>
            <a:r>
              <a:rPr lang="en-IN" sz="1600" b="0" i="0" u="none" strike="noStrike" dirty="0">
                <a:solidFill>
                  <a:srgbClr val="000000"/>
                </a:solidFill>
                <a:effectLst/>
              </a:rPr>
              <a:t>Very few loans are extended to people with prior record of bankruptcy</a:t>
            </a:r>
          </a:p>
          <a:p>
            <a:pPr marL="285750" indent="-285750" algn="l">
              <a:buFont typeface="Arial" panose="020B0604020202020204" pitchFamily="34" charset="0"/>
              <a:buChar char="•"/>
            </a:pPr>
            <a:r>
              <a:rPr lang="en-IN" sz="1600" b="0" i="0" u="none" strike="noStrike" dirty="0" err="1">
                <a:solidFill>
                  <a:srgbClr val="000000"/>
                </a:solidFill>
                <a:effectLst/>
              </a:rPr>
              <a:t>debt_consolidation</a:t>
            </a:r>
            <a:r>
              <a:rPr lang="en-IN" sz="1600" b="0" i="0" u="none" strike="noStrike" dirty="0">
                <a:solidFill>
                  <a:srgbClr val="000000"/>
                </a:solidFill>
                <a:effectLst/>
              </a:rPr>
              <a:t> is by far the largest 'purpose' for seeking a loan </a:t>
            </a:r>
          </a:p>
          <a:p>
            <a:pPr marL="285750" indent="-285750" algn="l">
              <a:buFont typeface="Arial" panose="020B0604020202020204" pitchFamily="34" charset="0"/>
              <a:buChar char="•"/>
            </a:pPr>
            <a:r>
              <a:rPr lang="en-IN" sz="1600" b="0" i="0" u="none" strike="noStrike" dirty="0">
                <a:solidFill>
                  <a:srgbClr val="000000"/>
                </a:solidFill>
                <a:effectLst/>
              </a:rPr>
              <a:t>Most approved loans are high grade</a:t>
            </a:r>
          </a:p>
          <a:p>
            <a:endParaRPr lang="en-US" dirty="0"/>
          </a:p>
        </p:txBody>
      </p:sp>
      <p:sp>
        <p:nvSpPr>
          <p:cNvPr id="15" name="TextBox 14">
            <a:extLst>
              <a:ext uri="{FF2B5EF4-FFF2-40B4-BE49-F238E27FC236}">
                <a16:creationId xmlns:a16="http://schemas.microsoft.com/office/drawing/2014/main" id="{27ACB274-94DD-9E91-DD69-87AFCB9F00CF}"/>
              </a:ext>
            </a:extLst>
          </p:cNvPr>
          <p:cNvSpPr txBox="1"/>
          <p:nvPr/>
        </p:nvSpPr>
        <p:spPr>
          <a:xfrm>
            <a:off x="5317938" y="5934670"/>
            <a:ext cx="6623691" cy="923330"/>
          </a:xfrm>
          <a:prstGeom prst="rect">
            <a:avLst/>
          </a:prstGeom>
          <a:noFill/>
        </p:spPr>
        <p:txBody>
          <a:bodyPr wrap="square" rtlCol="0">
            <a:spAutoFit/>
          </a:bodyPr>
          <a:lstStyle/>
          <a:p>
            <a:r>
              <a:rPr lang="en-IN" sz="1800" b="0" i="0" u="none" strike="noStrike" dirty="0">
                <a:solidFill>
                  <a:srgbClr val="000000"/>
                </a:solidFill>
                <a:effectLst/>
              </a:rPr>
              <a:t>We should investigate </a:t>
            </a:r>
            <a:r>
              <a:rPr lang="en-IN" sz="1800" b="1" i="0" u="none" strike="noStrike" dirty="0">
                <a:solidFill>
                  <a:srgbClr val="000000"/>
                </a:solidFill>
                <a:effectLst/>
              </a:rPr>
              <a:t>frequencies of defaults</a:t>
            </a:r>
            <a:r>
              <a:rPr lang="en-IN" sz="1800" b="0" i="0" u="none" strike="noStrike" dirty="0">
                <a:solidFill>
                  <a:srgbClr val="000000"/>
                </a:solidFill>
                <a:effectLst/>
              </a:rPr>
              <a:t> by term, purpose and prior record of bankruptcy</a:t>
            </a:r>
          </a:p>
          <a:p>
            <a:endParaRPr lang="en-US" dirty="0"/>
          </a:p>
        </p:txBody>
      </p:sp>
    </p:spTree>
    <p:extLst>
      <p:ext uri="{BB962C8B-B14F-4D97-AF65-F5344CB8AC3E}">
        <p14:creationId xmlns:p14="http://schemas.microsoft.com/office/powerpoint/2010/main" val="370828720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86</TotalTime>
  <Words>777</Words>
  <Application>Microsoft Macintosh PowerPoint</Application>
  <PresentationFormat>Widescreen</PresentationFormat>
  <Paragraphs>61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Franklin Gothic Book</vt:lpstr>
      <vt:lpstr>Helvetica Neue</vt:lpstr>
      <vt:lpstr>Crop</vt:lpstr>
      <vt:lpstr>Risk Analysis OF Lending Loans</vt:lpstr>
      <vt:lpstr>Problem Statement</vt:lpstr>
      <vt:lpstr>Objective</vt:lpstr>
      <vt:lpstr>Data Cleaning</vt:lpstr>
      <vt:lpstr>Analysis – Loan Status</vt:lpstr>
      <vt:lpstr>Analysis – Loan recovery rate</vt:lpstr>
      <vt:lpstr>Analysis – Loan Amount</vt:lpstr>
      <vt:lpstr>Analysis – Derived Categorical Loan Amount Variable</vt:lpstr>
      <vt:lpstr>Other Categorical Variables</vt:lpstr>
      <vt:lpstr>Analysis –Loan Status</vt:lpstr>
      <vt:lpstr>Analysis – Loan Status vs Term</vt:lpstr>
      <vt:lpstr>Analysis - Loan Status Vs Purpose</vt:lpstr>
      <vt:lpstr>Analysis – Default vs History of Bankruptcy</vt:lpstr>
      <vt:lpstr>Analysis – Loan Status vs Interest rate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 Analysis OF Lending Loans</dc:title>
  <dc:creator>Kulala, Venu</dc:creator>
  <cp:lastModifiedBy>Kulala, Venu</cp:lastModifiedBy>
  <cp:revision>12</cp:revision>
  <dcterms:created xsi:type="dcterms:W3CDTF">2023-09-06T09:52:16Z</dcterms:created>
  <dcterms:modified xsi:type="dcterms:W3CDTF">2023-09-06T11:18:30Z</dcterms:modified>
</cp:coreProperties>
</file>