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59" r:id="rId3"/>
    <p:sldId id="271" r:id="rId4"/>
    <p:sldId id="270" r:id="rId5"/>
    <p:sldId id="272" r:id="rId6"/>
    <p:sldId id="273" r:id="rId7"/>
    <p:sldId id="258" r:id="rId8"/>
    <p:sldId id="260" r:id="rId9"/>
    <p:sldId id="261" r:id="rId10"/>
    <p:sldId id="262" r:id="rId11"/>
    <p:sldId id="266" r:id="rId12"/>
    <p:sldId id="267" r:id="rId13"/>
    <p:sldId id="268" r:id="rId14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2" autoAdjust="0"/>
    <p:restoredTop sz="94666"/>
  </p:normalViewPr>
  <p:slideViewPr>
    <p:cSldViewPr>
      <p:cViewPr varScale="1">
        <p:scale>
          <a:sx n="102" d="100"/>
          <a:sy n="102" d="100"/>
        </p:scale>
        <p:origin x="131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32" y="-102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AFD25-770F-4100-B955-0FA7227EB24E}" type="datetimeFigureOut">
              <a:rPr lang="en-US" smtClean="0"/>
              <a:t>9/24/20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61B69-B60C-4C28-9B4D-2FDE71D22B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82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9831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02efd8174_0_0:notes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g602efd81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2166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4b55150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4b5515022_0_0:notes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g44b5515022_0_0:notes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7449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5E54-BD6A-435D-B95E-82C9D6F3698B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End of Term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62FD-69D7-43CC-A928-C271BABF3BF8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End of Term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5EE3-8C08-4FBD-97BC-B366FC6D2525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End of Term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C450-C227-4A6B-BBE2-20A1F4BC33AF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End of Term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A13E2-5846-46BA-88DC-86B5002C8E51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End of Term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DCE4-94B8-498E-AD27-BBAAB0CC4899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End of Term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0B2A-E49E-4DE9-9A97-676FCF3F014B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End of Term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000E-FC2A-4275-8D00-3AE93DFA3391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End of Term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54C6-92F4-4C45-A690-B259A807930C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End of Term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3700"/>
            <a:ext cx="8229600" cy="990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3DFF-C951-4272-88D2-F2404B681057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End of Term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2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E6D8-59FB-4C08-BAA5-19328218D47D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End of Term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1FA-FCF4-420C-9435-A6DF94202678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End of Term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1D1D061-C2CA-4BE2-9F00-F944A9366618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sk-SK" dirty="0"/>
              <a:t>CSP554</a:t>
            </a:r>
            <a:r>
              <a:rPr lang="en-US" dirty="0"/>
              <a:t> End of Term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9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/>
          <a:lstStyle/>
          <a:p>
            <a:r>
              <a:rPr lang="en-US" sz="4800" dirty="0"/>
              <a:t>CSP554</a:t>
            </a:r>
            <a:br>
              <a:rPr lang="en-US" sz="4800" dirty="0"/>
            </a:br>
            <a:r>
              <a:rPr lang="en-US" sz="4800" dirty="0"/>
              <a:t>Big Data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End of Term Ideas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End of Term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558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Explore the use of big data cloud technology</a:t>
            </a:r>
          </a:p>
          <a:p>
            <a:pPr lvl="1"/>
            <a:r>
              <a:rPr lang="en-US" dirty="0"/>
              <a:t>AWS EMR, AWS Kinesis, Azure HDInsight</a:t>
            </a:r>
          </a:p>
          <a:p>
            <a:pPr lvl="1"/>
            <a:r>
              <a:rPr lang="en-US" dirty="0"/>
              <a:t>AWS DynamoDB, AWS DocumentDB</a:t>
            </a:r>
          </a:p>
          <a:p>
            <a:pPr lvl="1"/>
            <a:r>
              <a:rPr lang="en-US" dirty="0"/>
              <a:t>Azure CosmosDB</a:t>
            </a:r>
          </a:p>
          <a:p>
            <a:r>
              <a:rPr lang="en-US" dirty="0"/>
              <a:t>Create a system that accepts a domain specific language something like Pig Latin and outputs Spark code</a:t>
            </a:r>
          </a:p>
          <a:p>
            <a:r>
              <a:rPr lang="en-US" dirty="0"/>
              <a:t>Look to Kaggle for interesting data sets</a:t>
            </a:r>
          </a:p>
          <a:p>
            <a:pPr lvl="1"/>
            <a:r>
              <a:rPr lang="en-US" dirty="0">
                <a:hlinkClick r:id="rId2"/>
              </a:rPr>
              <a:t>https://www.kaggle.com/datasets</a:t>
            </a:r>
            <a:endParaRPr lang="en-US" dirty="0"/>
          </a:p>
          <a:p>
            <a:pPr lvl="1"/>
            <a:r>
              <a:rPr lang="en-US" dirty="0"/>
              <a:t>You don’t need a huge data set to demonstrate use of big data technologies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End of Term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95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Projects</a:t>
            </a:r>
            <a:endParaRPr sz="4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87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example applications in several tools to explore their differences and capabilities in practice</a:t>
            </a:r>
            <a:endParaRPr dirty="0"/>
          </a:p>
          <a:p>
            <a:pPr marL="457200" marR="0" lvl="1" indent="-182879" algn="l" rtl="0"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573"/>
              <a:buFont typeface="Arial"/>
              <a:buChar char="•"/>
            </a:pPr>
            <a:r>
              <a:rPr lang="en-US" sz="18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 data machine learning tools</a:t>
            </a:r>
            <a:endParaRPr dirty="0"/>
          </a:p>
          <a:p>
            <a:pPr marL="457200" marR="0" lvl="1" indent="-182879" algn="l" rtl="0"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573"/>
              <a:buFont typeface="Arial"/>
              <a:buChar char="•"/>
            </a:pPr>
            <a:r>
              <a:rPr lang="en-US" sz="18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 data graph processing tools</a:t>
            </a:r>
            <a:endParaRPr dirty="0"/>
          </a:p>
          <a:p>
            <a:pPr marL="457200" marR="0" lvl="1" indent="-182879" algn="l" rtl="0"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573"/>
              <a:buFont typeface="Arial"/>
              <a:buChar char="•"/>
            </a:pPr>
            <a:r>
              <a:rPr lang="en-US" sz="18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 data SQL tools</a:t>
            </a:r>
            <a:endParaRPr dirty="0"/>
          </a:p>
          <a:p>
            <a:pPr marL="457200" marR="0" lvl="1" indent="-182879" algn="l" rtl="0"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573"/>
              <a:buFont typeface="Arial"/>
              <a:buChar char="•"/>
            </a:pPr>
            <a:r>
              <a:rPr lang="en-US" sz="18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 data graph processing tools</a:t>
            </a:r>
            <a:endParaRPr dirty="0"/>
          </a:p>
          <a:p>
            <a:pPr marL="182880" marR="0" lvl="0" indent="-182880" algn="l" rtl="0"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1887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 the use of text search tools: SOLR, Lucene, Elastic Search, cloud alternatives</a:t>
            </a:r>
            <a:endParaRPr dirty="0"/>
          </a:p>
          <a:p>
            <a:pPr marL="182880" marR="0" lvl="0" indent="-182880" algn="l" rtl="0"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1887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 big data techniques to explore some interesting data and derive insights</a:t>
            </a:r>
            <a:endParaRPr dirty="0"/>
          </a:p>
          <a:p>
            <a:pPr marL="182880" marR="0" lvl="0" indent="-182880" algn="l" rtl="0"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1887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big data processing pipelines using a combination of tools such as Kafka, spark streaming or storm, HDFS, and some other store such as HBASE or NoSQL database</a:t>
            </a:r>
            <a:endParaRPr dirty="0"/>
          </a:p>
          <a:p>
            <a:pPr marL="182880" marR="0" lvl="0" indent="-63055" algn="l" rtl="0"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1887"/>
              <a:buFont typeface="Arial"/>
              <a:buNone/>
            </a:pPr>
            <a:endParaRPr sz="222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CS595 End of Term</a:t>
            </a:r>
            <a:endParaRPr sz="12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179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Projects</a:t>
            </a:r>
            <a:endParaRPr sz="4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87"/>
              <a:buFont typeface="Arial"/>
              <a:buChar char="•"/>
            </a:pPr>
            <a:r>
              <a:rPr lang="en-US" sz="2220" dirty="0"/>
              <a:t>Evaluate the performance of multiple big data machine learning tools</a:t>
            </a:r>
            <a:endParaRPr sz="2220" dirty="0"/>
          </a:p>
          <a:p>
            <a:pPr marL="457200" lvl="1" indent="-204469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sz="2400" dirty="0"/>
              <a:t>Spark </a:t>
            </a:r>
            <a:r>
              <a:rPr lang="en-US" sz="2400" dirty="0" err="1"/>
              <a:t>MLlib</a:t>
            </a:r>
            <a:r>
              <a:rPr lang="en-US" sz="2400" dirty="0"/>
              <a:t>, H2O, SparkR, TensorFlow, others</a:t>
            </a:r>
            <a:endParaRPr sz="2400" dirty="0"/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dirty="0"/>
              <a:t>Compare and evaluate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n-US" dirty="0"/>
              <a:t>Other execution engines: Apache Beam, Apache </a:t>
            </a:r>
            <a:r>
              <a:rPr lang="en-US" dirty="0" err="1"/>
              <a:t>Flink</a:t>
            </a:r>
            <a:r>
              <a:rPr lang="en-US" dirty="0"/>
              <a:t>, AWS Glue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n-US" dirty="0"/>
              <a:t>Other Big Data SQL engines: Impala, Drill, Presto, AWS Athena, Microsoft Azure U-SQL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n-US" dirty="0"/>
              <a:t>Compare and evaluate cloud NoSQL databases: AWS DynamoDB and Microsoft Azure CosmosDB and others</a:t>
            </a:r>
            <a:endParaRPr sz="2220" dirty="0"/>
          </a:p>
          <a:p>
            <a:pPr marL="182880" marR="0" lvl="0" indent="-182880" algn="l" rtl="0"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1887"/>
              <a:buFont typeface="Arial"/>
              <a:buChar char="•"/>
            </a:pPr>
            <a:r>
              <a:rPr lang="en-US" dirty="0"/>
              <a:t>Test Big Data Graph Processing: Neo4j database, Gigraph, Spark GraphX, others</a:t>
            </a:r>
            <a:endParaRPr dirty="0"/>
          </a:p>
          <a:p>
            <a:pPr marL="182880" marR="0" lvl="0" indent="-192595" algn="l" rtl="0"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dirty="0"/>
              <a:t>Benchmark the performance of different (near) real-time big data processing systems: Spark Streaming, Storm, Apache </a:t>
            </a:r>
            <a:r>
              <a:rPr lang="en-US" dirty="0" err="1"/>
              <a:t>Flink</a:t>
            </a:r>
            <a:r>
              <a:rPr lang="en-US" dirty="0"/>
              <a:t>, Apache Beam, others</a:t>
            </a:r>
            <a:endParaRPr dirty="0"/>
          </a:p>
          <a:p>
            <a:pPr marL="182880" marR="0" lvl="0" indent="-63055" algn="l" rtl="0"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1887"/>
              <a:buFont typeface="Arial"/>
              <a:buNone/>
            </a:pPr>
            <a:endParaRPr sz="222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CS595 End of Term</a:t>
            </a:r>
            <a:endParaRPr sz="12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2517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Paper or Project Draft</a:t>
            </a:r>
            <a:endParaRPr dirty="0"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8140" algn="l" rtl="0">
              <a:spcBef>
                <a:spcPts val="400"/>
              </a:spcBef>
              <a:spcAft>
                <a:spcPts val="0"/>
              </a:spcAft>
              <a:buSzPts val="2040"/>
              <a:buChar char="●"/>
            </a:pPr>
            <a:r>
              <a:rPr lang="en-US" sz="2000" dirty="0"/>
              <a:t>3-4 page draft mainly covering review of the literature</a:t>
            </a:r>
            <a:endParaRPr sz="2000" dirty="0"/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endParaRPr lang="en-US" sz="2000" dirty="0"/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Must </a:t>
            </a:r>
            <a:r>
              <a:rPr lang="en-US" sz="2000"/>
              <a:t>include 2-4 </a:t>
            </a:r>
            <a:r>
              <a:rPr lang="en-US" sz="2000" dirty="0"/>
              <a:t>PROPERLY formatted citations from your review of the literature</a:t>
            </a:r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endParaRPr lang="en-US" sz="2000" dirty="0"/>
          </a:p>
          <a:p>
            <a:pPr marL="457200" indent="-355600">
              <a:spcBef>
                <a:spcPts val="400"/>
              </a:spcBef>
              <a:buSzPts val="2000"/>
              <a:buFont typeface="Arial" pitchFamily="34" charset="0"/>
              <a:buChar char="●"/>
            </a:pPr>
            <a:r>
              <a:rPr lang="en-US" sz="2000" dirty="0"/>
              <a:t>For project</a:t>
            </a:r>
          </a:p>
          <a:p>
            <a:pPr marL="375920" lvl="1" indent="0">
              <a:spcBef>
                <a:spcPts val="400"/>
              </a:spcBef>
              <a:buSzPts val="2000"/>
              <a:buNone/>
            </a:pPr>
            <a:r>
              <a:rPr lang="en-US" sz="1800" dirty="0"/>
              <a:t>Must include a list of 5-8 main milestones for the project, the due dates and the owners</a:t>
            </a:r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endParaRPr sz="2000" dirty="0"/>
          </a:p>
        </p:txBody>
      </p:sp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304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Paper and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final in this course</a:t>
            </a:r>
          </a:p>
          <a:p>
            <a:r>
              <a:rPr lang="en-US" dirty="0"/>
              <a:t>Paper or project due the Wednesday of finals week</a:t>
            </a:r>
          </a:p>
          <a:p>
            <a:r>
              <a:rPr lang="en-US" dirty="0"/>
              <a:t>Provides an opportunity for researching or exploring big data technology in more depth</a:t>
            </a:r>
          </a:p>
          <a:p>
            <a:r>
              <a:rPr lang="en-US" dirty="0"/>
              <a:t>Three phases:</a:t>
            </a:r>
          </a:p>
          <a:p>
            <a:pPr lvl="1"/>
            <a:r>
              <a:rPr lang="en-US" dirty="0"/>
              <a:t>½ paper proposal with 2-3 citations</a:t>
            </a:r>
          </a:p>
          <a:p>
            <a:pPr lvl="1"/>
            <a:r>
              <a:rPr lang="en-US" dirty="0"/>
              <a:t>3-4 page draft mainly covering review of the literature, not code or other project deliverables</a:t>
            </a:r>
          </a:p>
          <a:p>
            <a:pPr lvl="1"/>
            <a:r>
              <a:rPr lang="en-US" dirty="0"/>
              <a:t>Final paper or project</a:t>
            </a:r>
          </a:p>
          <a:p>
            <a:r>
              <a:rPr lang="en-US" dirty="0"/>
              <a:t>I am easy going about due dates except for the final project as grades must be provided on time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End of Term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4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831F-25B7-BD44-97EC-27851039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Paper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AE9EA-9CBA-234C-9B92-5EAD16054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student</a:t>
            </a:r>
          </a:p>
          <a:p>
            <a:pPr lvl="1"/>
            <a:r>
              <a:rPr lang="en-US" dirty="0"/>
              <a:t>Since you don’t need to collaborate with others, I am a bit more “picky” about your work</a:t>
            </a:r>
          </a:p>
          <a:p>
            <a:endParaRPr lang="en-US" dirty="0"/>
          </a:p>
          <a:p>
            <a:r>
              <a:rPr lang="en-US" dirty="0"/>
              <a:t>12-14 pages (whatever format you like)</a:t>
            </a:r>
          </a:p>
          <a:p>
            <a:endParaRPr lang="en-US" dirty="0"/>
          </a:p>
          <a:p>
            <a:r>
              <a:rPr lang="en-US" dirty="0"/>
              <a:t>Must have references and citations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depth description, analysis and interpretation of some topic based on a search of the literature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E1E29-A3A3-724E-A247-D389ECC5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End of Term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75D00-821F-CB4A-81CA-9E4B5EB0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1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CDCE-DFD4-8E41-BDF7-48A7D73F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Details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19690-8458-BF40-9188-E5126F620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0" indent="-34290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Group of 3-4 students (as selected by professor)</a:t>
            </a:r>
          </a:p>
          <a:p>
            <a:pPr marL="457200" lvl="0" indent="-34290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●"/>
            </a:pPr>
            <a:endParaRPr lang="en-US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457200" indent="-34290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10-12 pages </a:t>
            </a:r>
            <a:r>
              <a:rPr lang="en-US" dirty="0"/>
              <a:t>(whatever format you like)</a:t>
            </a:r>
          </a:p>
          <a:p>
            <a:pPr marL="457200" lvl="0" indent="0">
              <a:spcBef>
                <a:spcPts val="408"/>
              </a:spcBef>
              <a:buNone/>
            </a:pPr>
            <a:endParaRPr lang="en-US" dirty="0"/>
          </a:p>
          <a:p>
            <a:pPr marL="457200" lvl="0" indent="-342900">
              <a:spcBef>
                <a:spcPts val="408"/>
              </a:spcBef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Must have references and citations</a:t>
            </a:r>
          </a:p>
          <a:p>
            <a:pPr marL="457200" lvl="0" indent="-342900">
              <a:spcBef>
                <a:spcPts val="408"/>
              </a:spcBef>
              <a:buClr>
                <a:schemeClr val="dk1"/>
              </a:buClr>
              <a:buSzPts val="1800"/>
              <a:buFont typeface="Arial"/>
              <a:buChar char="●"/>
            </a:pPr>
            <a:endParaRPr lang="en-US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457200" lvl="0" indent="-342900">
              <a:spcBef>
                <a:spcPts val="408"/>
              </a:spcBef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Must include description of what work each student contributed at the start of the paper in a special section titled “Contributions”</a:t>
            </a:r>
          </a:p>
          <a:p>
            <a:pPr marL="0" lvl="0" indent="0">
              <a:spcBef>
                <a:spcPts val="408"/>
              </a:spcBef>
              <a:buNone/>
            </a:pPr>
            <a:endParaRPr lang="en-US" dirty="0"/>
          </a:p>
          <a:p>
            <a:pPr marL="457200" lvl="0" indent="-342900">
              <a:spcBef>
                <a:spcPts val="408"/>
              </a:spcBef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1/3: review of literature to describe the technology you are using in detail</a:t>
            </a:r>
          </a:p>
          <a:p>
            <a:pPr marL="457200" lvl="0" indent="0">
              <a:spcBef>
                <a:spcPts val="408"/>
              </a:spcBef>
              <a:buNone/>
            </a:pPr>
            <a:endParaRPr lang="en-US" dirty="0"/>
          </a:p>
          <a:p>
            <a:pPr marL="457200" lvl="0" indent="-342900">
              <a:spcBef>
                <a:spcPts val="408"/>
              </a:spcBef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1/3: detailed description of what experiment or demo you are doing along with expected results and objectives</a:t>
            </a:r>
          </a:p>
          <a:p>
            <a:pPr marL="457200" lvl="0" indent="0">
              <a:spcBef>
                <a:spcPts val="408"/>
              </a:spcBef>
              <a:buNone/>
            </a:pPr>
            <a:endParaRPr lang="en-US" dirty="0"/>
          </a:p>
          <a:p>
            <a:pPr marL="457200" lvl="0" indent="-342900">
              <a:spcBef>
                <a:spcPts val="408"/>
              </a:spcBef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1/3: Results and their analysis with charts and graphs as needed</a:t>
            </a:r>
          </a:p>
          <a:p>
            <a:pPr marL="457200" lvl="0" indent="-342900">
              <a:spcBef>
                <a:spcPts val="408"/>
              </a:spcBef>
              <a:buClr>
                <a:schemeClr val="dk1"/>
              </a:buClr>
              <a:buSzPts val="1800"/>
              <a:buFont typeface="Arial"/>
              <a:buChar char="●"/>
            </a:pPr>
            <a:endParaRPr lang="en-US" dirty="0">
              <a:solidFill>
                <a:schemeClr val="dk1"/>
              </a:solidFill>
              <a:cs typeface="Arial"/>
              <a:sym typeface="Arial"/>
            </a:endParaRPr>
          </a:p>
          <a:p>
            <a:pPr marL="457200" indent="-342900">
              <a:spcBef>
                <a:spcPts val="408"/>
              </a:spcBef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Appendix: example data and code or other similar materials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1425-4B3A-5846-9050-E27CDE67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End of Term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10ECE-3911-9B4B-A3DF-927359D7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2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0910-4C3F-BC45-A780-C03A237BC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Indicating Your Interest</a:t>
            </a:r>
            <a:br>
              <a:rPr lang="en-US" dirty="0"/>
            </a:br>
            <a:r>
              <a:rPr lang="en-US" sz="3100" dirty="0"/>
              <a:t>Project or Paper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39931-D027-D14E-AB46-AFAD79A39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 one of the groups created to allow you to indicate your interest</a:t>
            </a:r>
          </a:p>
          <a:p>
            <a:pPr lvl="1"/>
            <a:r>
              <a:rPr lang="en-US" dirty="0"/>
              <a:t>Complete by Monday 10/1  – No exceptions</a:t>
            </a:r>
          </a:p>
          <a:p>
            <a:pPr lvl="1"/>
            <a:r>
              <a:rPr lang="en-US" dirty="0"/>
              <a:t>To join a group select the “Project/Paper Groups” selection form the Blackboard “Assignments &amp; Project” page</a:t>
            </a:r>
          </a:p>
          <a:p>
            <a:pPr lvl="1"/>
            <a:r>
              <a:rPr lang="en-US" dirty="0"/>
              <a:t>You can only join one group, so think about what you might want to do generally before making you selection</a:t>
            </a:r>
          </a:p>
          <a:p>
            <a:pPr lvl="1"/>
            <a:r>
              <a:rPr lang="en-US" dirty="0"/>
              <a:t>If you make a mistake/typo in your selection, don’t worry</a:t>
            </a:r>
          </a:p>
          <a:p>
            <a:pPr lvl="2"/>
            <a:r>
              <a:rPr lang="en-US" dirty="0"/>
              <a:t>Send an email to me with your correct choice and I will make adjustments (one way or another)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B4B0A-7A87-F147-BD55-2C3DAAAB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End of Term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ADFB5-2816-DD48-BC2D-5DFFBF8E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9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0910-4C3F-BC45-A780-C03A237BC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39931-D027-D14E-AB46-AFAD79A39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/>
              <a:t>I will form groups of 3-4 students (not your choice)</a:t>
            </a:r>
          </a:p>
          <a:p>
            <a:r>
              <a:rPr lang="en-US" sz="2200" dirty="0"/>
              <a:t>I will notify you about your group membership and share your emails</a:t>
            </a:r>
          </a:p>
          <a:p>
            <a:r>
              <a:rPr lang="en-US" sz="2200" dirty="0"/>
              <a:t>You should reach out to each other to decide on the exact details of your project proposal</a:t>
            </a:r>
          </a:p>
          <a:p>
            <a:r>
              <a:rPr lang="en-US" sz="2200" dirty="0"/>
              <a:t>All of you will collaborate together to write the ½ page project proposal</a:t>
            </a:r>
          </a:p>
          <a:p>
            <a:r>
              <a:rPr lang="en-US" sz="2200" dirty="0"/>
              <a:t>One student in each group, which I will designate, will be responsible for uploading the proposal, draft and final project</a:t>
            </a:r>
          </a:p>
          <a:p>
            <a:r>
              <a:rPr lang="en-US" sz="2200" dirty="0"/>
              <a:t>All students in a group will be evaluated for their contributions individually and together</a:t>
            </a:r>
          </a:p>
          <a:p>
            <a:r>
              <a:rPr lang="en-US" sz="2200" dirty="0"/>
              <a:t>Each student will receive a separate grade for each project phase</a:t>
            </a:r>
          </a:p>
          <a:p>
            <a:r>
              <a:rPr lang="en-US" sz="2200" dirty="0"/>
              <a:t>If at any point you have concerns with members of your group try to work together to resolve it (this is what happens in the “real world”)</a:t>
            </a:r>
          </a:p>
          <a:p>
            <a:r>
              <a:rPr lang="en-US" sz="2200" dirty="0"/>
              <a:t>If that does not lead to success, feel free to reach out to me any time</a:t>
            </a:r>
          </a:p>
          <a:p>
            <a:pPr lvl="1"/>
            <a:r>
              <a:rPr lang="en-US" sz="1800" dirty="0"/>
              <a:t>All such communications will be keep confidential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B4B0A-7A87-F147-BD55-2C3DAAAB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End of Term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ADFB5-2816-DD48-BC2D-5DFFBF8E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54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Research Paper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Compare and evaluate</a:t>
            </a:r>
          </a:p>
          <a:p>
            <a:pPr lvl="1"/>
            <a:r>
              <a:rPr lang="en-US" dirty="0"/>
              <a:t>Other execution engines: Apache Beam, Apache Flink</a:t>
            </a:r>
          </a:p>
          <a:p>
            <a:pPr lvl="1"/>
            <a:r>
              <a:rPr lang="en-US" dirty="0"/>
              <a:t>Other Big Data SQL engines: Impala, Drill, Presto, AWS Athena, Microsoft Azure U-SQL</a:t>
            </a:r>
          </a:p>
          <a:p>
            <a:pPr lvl="1"/>
            <a:r>
              <a:rPr lang="en-US" dirty="0"/>
              <a:t>Compare and evaluate cloud NoSQL databases: AWS DynamoDB and Microsoft Azure CosmosDB and others</a:t>
            </a:r>
          </a:p>
          <a:p>
            <a:pPr lvl="1"/>
            <a:r>
              <a:rPr lang="en-US" dirty="0"/>
              <a:t>AWS Kinesis vs Apache Kafka</a:t>
            </a:r>
          </a:p>
          <a:p>
            <a:r>
              <a:rPr lang="en-US" dirty="0"/>
              <a:t>Research Hadoop Security: Sentry, Ranger, Knox, latest other papers</a:t>
            </a:r>
          </a:p>
          <a:p>
            <a:r>
              <a:rPr lang="en-US" dirty="0"/>
              <a:t>Research NoSQL Database Security</a:t>
            </a:r>
          </a:p>
          <a:p>
            <a:pPr lvl="1"/>
            <a:r>
              <a:rPr lang="en-US" dirty="0"/>
              <a:t>Compare and evaluate security from among Cassandra, HBASE, Accumulo, MongoDB</a:t>
            </a:r>
          </a:p>
          <a:p>
            <a:pPr lvl="1"/>
            <a:r>
              <a:rPr lang="en-US" dirty="0"/>
              <a:t>Compare and contracts the security of some cloud NoSQL databases such as AWS DynamoDB, AWS DocumentDB, and Microsoft Azure CosmosDB and others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End of Term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0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Research Paper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Review Big Data Graph Processing: Neo4j database, Gigraph, Spark GraphX, others</a:t>
            </a:r>
          </a:p>
          <a:p>
            <a:r>
              <a:rPr lang="en-US" dirty="0"/>
              <a:t>Explore and evaluate big data machine learning Spark MlLlib, H2O, SparkR, TensorFlow, others</a:t>
            </a:r>
          </a:p>
          <a:p>
            <a:r>
              <a:rPr lang="en-US" dirty="0"/>
              <a:t>Compare and evaluate different (near) real-time big data processing systems: Spark Streaming, Storm, Kinesis, others</a:t>
            </a:r>
          </a:p>
          <a:p>
            <a:r>
              <a:rPr lang="en-US" dirty="0"/>
              <a:t>Review and compare NewSQL Database architectures and functionality</a:t>
            </a:r>
          </a:p>
          <a:p>
            <a:pPr lvl="1"/>
            <a:r>
              <a:rPr lang="en-US" dirty="0"/>
              <a:t>Redshift, SQL Data Warehouse, Snowflake, MemSQL, Splice Machine</a:t>
            </a:r>
          </a:p>
          <a:p>
            <a:r>
              <a:rPr lang="en-US" dirty="0"/>
              <a:t>Explore the use of Big Data Technologies in Industry</a:t>
            </a:r>
          </a:p>
          <a:p>
            <a:pPr lvl="1"/>
            <a:r>
              <a:rPr lang="en-US" dirty="0"/>
              <a:t>Healthcare, Finance, Ecommerce, Logistics, etc.</a:t>
            </a:r>
          </a:p>
          <a:p>
            <a:r>
              <a:rPr lang="en-US" dirty="0"/>
              <a:t>Explore data search technologies:</a:t>
            </a:r>
          </a:p>
          <a:p>
            <a:pPr lvl="1"/>
            <a:r>
              <a:rPr lang="en-US" dirty="0"/>
              <a:t>SOLR, ElasticSearch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End of Term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3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Implement example applications in several tools to explore their differences and capabilities in practice</a:t>
            </a:r>
          </a:p>
          <a:p>
            <a:pPr lvl="1"/>
            <a:r>
              <a:rPr lang="en-US" dirty="0"/>
              <a:t>Big data machine learning tools (Tensorflow, Sagemaker, Spark Mllib)</a:t>
            </a:r>
          </a:p>
          <a:p>
            <a:pPr lvl="1"/>
            <a:r>
              <a:rPr lang="en-US" dirty="0"/>
              <a:t>Big data graph processing tools (Graphx, Neo4J)</a:t>
            </a:r>
          </a:p>
          <a:p>
            <a:pPr lvl="1"/>
            <a:r>
              <a:rPr lang="en-US" dirty="0"/>
              <a:t>Big data SQL tools (Athena, Presto, Drill)</a:t>
            </a:r>
          </a:p>
          <a:p>
            <a:pPr lvl="1"/>
            <a:r>
              <a:rPr lang="en-US" dirty="0"/>
              <a:t>Real time big data processing (Kafka, Kinesis)</a:t>
            </a:r>
          </a:p>
          <a:p>
            <a:pPr lvl="1"/>
            <a:r>
              <a:rPr lang="en-US" dirty="0"/>
              <a:t>Other NoSQL databases (DocumentDB,, CosmosDB, DynamoDB, CouchDB)</a:t>
            </a:r>
          </a:p>
          <a:p>
            <a:pPr lvl="1"/>
            <a:r>
              <a:rPr lang="en-US" dirty="0"/>
              <a:t>Other Big Data Exec</a:t>
            </a:r>
          </a:p>
          <a:p>
            <a:r>
              <a:rPr lang="en-US" dirty="0"/>
              <a:t>Explore the use of text search tools: SOLR, Lucene, Elastic Search, cloud alternatives</a:t>
            </a:r>
          </a:p>
          <a:p>
            <a:r>
              <a:rPr lang="en-US" dirty="0"/>
              <a:t>Apply big data techniques to explore some interesting data and derive insights</a:t>
            </a:r>
          </a:p>
          <a:p>
            <a:r>
              <a:rPr lang="en-US" dirty="0"/>
              <a:t>Create big data processing pipelines using a combination of tools such as:</a:t>
            </a:r>
          </a:p>
          <a:p>
            <a:pPr lvl="1"/>
            <a:r>
              <a:rPr lang="en-US" dirty="0"/>
              <a:t>Kafka, spark streaming or storm or AWS kinesis, HDFS, and some other store such as HBASE or NoSQL database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End of Term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29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37257</TotalTime>
  <Words>1244</Words>
  <Application>Microsoft Macintosh PowerPoint</Application>
  <PresentationFormat>On-screen Show (4:3)</PresentationFormat>
  <Paragraphs>148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Clarity</vt:lpstr>
      <vt:lpstr>CSP554 Big Data Technologies</vt:lpstr>
      <vt:lpstr>Research Paper and Projects</vt:lpstr>
      <vt:lpstr>Research Paper Details</vt:lpstr>
      <vt:lpstr>Project Details</vt:lpstr>
      <vt:lpstr>Indicating Your Interest Project or Paper</vt:lpstr>
      <vt:lpstr>Project Mechanics</vt:lpstr>
      <vt:lpstr>Example Research Paper Topics</vt:lpstr>
      <vt:lpstr>Example Research Paper Topics</vt:lpstr>
      <vt:lpstr>Example Projects</vt:lpstr>
      <vt:lpstr>Example Projects</vt:lpstr>
      <vt:lpstr>Example Projects</vt:lpstr>
      <vt:lpstr>Example Projects</vt:lpstr>
      <vt:lpstr>Research Paper or Project Draft</vt:lpstr>
    </vt:vector>
  </TitlesOfParts>
  <Company>BCBSA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Rosen, Joseph</dc:creator>
  <cp:lastModifiedBy>Joseph Rosen</cp:lastModifiedBy>
  <cp:revision>468</cp:revision>
  <cp:lastPrinted>2019-10-16T21:14:44Z</cp:lastPrinted>
  <dcterms:created xsi:type="dcterms:W3CDTF">2016-12-18T19:56:54Z</dcterms:created>
  <dcterms:modified xsi:type="dcterms:W3CDTF">2020-09-24T23:18:14Z</dcterms:modified>
</cp:coreProperties>
</file>