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FC082C-AF78-4CF6-836F-9A3B6286A6B7}">
  <a:tblStyle styleId="{4CFC082C-AF78-4CF6-836F-9A3B6286A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309F46-189C-48EF-987F-5407CDAE988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61FFA2-2255-40E9-8C4C-6CF0E112C1F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5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4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4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IBfN_3f-dG65YbLWQbkXojUxs2PlQyo7l04Ubz9kLkU/edit?ts=5881025e#gid=156050844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ho.int/neglected_diseases/preventive_chemotherapy/sch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1507067" y="4345808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Spreadsheet Documentation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Click below for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Impact Summary Link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Shape 144"/>
          <p:cNvSpPr txBox="1"/>
          <p:nvPr>
            <p:ph type="ctrTitle"/>
          </p:nvPr>
        </p:nvSpPr>
        <p:spPr>
          <a:xfrm>
            <a:off x="1507104" y="2060609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rgbClr val="3C78D8"/>
                </a:solidFill>
              </a:rPr>
              <a:t>HIV </a:t>
            </a:r>
            <a:r>
              <a:rPr lang="en-US" sz="6000">
                <a:solidFill>
                  <a:srgbClr val="3C78D8"/>
                </a:solidFill>
              </a:rPr>
              <a:t>Drugs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262676" y="314325"/>
            <a:ext cx="42585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rgbClr val="3C78D8"/>
                </a:solidFill>
              </a:rPr>
              <a:t>Age Group Treatment Coverage Data</a:t>
            </a:r>
            <a:endParaRPr sz="3000">
              <a:solidFill>
                <a:srgbClr val="3C78D8"/>
              </a:solidFill>
            </a:endParaRPr>
          </a:p>
        </p:txBody>
      </p:sp>
      <p:pic>
        <p:nvPicPr>
          <p:cNvPr descr="2017-03-05 (1).png" id="207" name="Shape 207"/>
          <p:cNvPicPr preferRelativeResize="0"/>
          <p:nvPr/>
        </p:nvPicPr>
        <p:blipFill rotWithShape="1">
          <a:blip r:embed="rId3">
            <a:alphaModFix/>
          </a:blip>
          <a:srcRect b="51439" l="0" r="0" t="0"/>
          <a:stretch/>
        </p:blipFill>
        <p:spPr>
          <a:xfrm>
            <a:off x="5887950" y="229625"/>
            <a:ext cx="4335599" cy="31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150150" y="1817550"/>
            <a:ext cx="43356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E.g: Cell V5: In Afghanistan, 1/550 [T5/U5], or 0.18% of children needing HIV treatment are receiving treatment.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=IF((IFERROR((</a:t>
            </a:r>
            <a:r>
              <a:rPr lang="en-US" sz="1050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$T5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050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$U5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),IFERROR(VLOOKUP(</a:t>
            </a:r>
            <a:r>
              <a:rPr lang="en-US" sz="1050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$D5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050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$BD$16:$BI$27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050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050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r>
              <a:rPr lang="en-US" sz="1050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$BI$18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))&gt;</a:t>
            </a:r>
            <a:r>
              <a:rPr lang="en-US" sz="1050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r>
              <a:rPr lang="en-US" sz="1050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,IFERROR((</a:t>
            </a:r>
            <a:r>
              <a:rPr lang="en-US" sz="1050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$T5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050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$U5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),IFERROR(VLOOKUP(</a:t>
            </a:r>
            <a:r>
              <a:rPr lang="en-US" sz="1050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$D5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050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$BD$16:$BI$27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050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050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r>
              <a:rPr lang="en-US" sz="1050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$BI$18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)))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The command states to divide T5 by U5, if the value in the 6th column in the range BD16:BI 27 (column BI) that corresponds to cell D5 (East, South and South-East Asia) is greater than 1. Otherwise, use global average (BI18).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2017-03-02 (3)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00" y="3741425"/>
            <a:ext cx="7251298" cy="268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1"/>
            <a:ext cx="4636008" cy="68579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85707" y="2207418"/>
            <a:ext cx="3645846" cy="444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Column Q: Adult Population receiving treatment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	= Col N - Col T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Column R: Adult Population needing treatment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	= Col O – Col U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Column S: Adult Treatment Coverage (θ)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= Col Q/ Col R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2017-03-05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33" y="152400"/>
            <a:ext cx="435832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338867" y="390527"/>
            <a:ext cx="3666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Age Group Treatment Coverage Data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85699" y="2207425"/>
            <a:ext cx="41529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Column W: Estimated # of Adults Living With HIV (Prevalence)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Column X: Estimated # of Children Living With HIV (Prevalence)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Column Y: Percentage of Prevalent Adult Cases Receiving Treatment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= Col W/ Col S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Column Z: Percentage of Prevalent Children Cases Receiving Treatment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= Col X/ Col V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1800"/>
              <a:buFont typeface="Cambria"/>
              <a:buChar char="•"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2017-03-05 (2)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125" y="152400"/>
            <a:ext cx="5667631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262667" y="314327"/>
            <a:ext cx="3666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Age Group Treatment Coverage Data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1"/>
            <a:ext cx="4636008" cy="68579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34068" l="0" r="0" t="2389"/>
          <a:stretch/>
        </p:blipFill>
        <p:spPr>
          <a:xfrm>
            <a:off x="5276087" y="640081"/>
            <a:ext cx="6276249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type="title"/>
          </p:nvPr>
        </p:nvSpPr>
        <p:spPr>
          <a:xfrm>
            <a:off x="648929" y="629266"/>
            <a:ext cx="3667038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WHO Group Data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48931" y="2438400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AO: List of Group A Countries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Outside Americas (AFR, EMR, EUR, SEA, WPR 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AP: List of Group B Countries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mbria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Within Americas (AMR)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00051" y="429325"/>
            <a:ext cx="4035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rgbClr val="3C78D8"/>
                </a:solidFill>
              </a:rPr>
              <a:t>Antiretroviral Treatment Breakdown Summary</a:t>
            </a:r>
            <a:endParaRPr sz="3000">
              <a:solidFill>
                <a:srgbClr val="3C78D8"/>
              </a:solidFill>
            </a:endParaRP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872" y="1044722"/>
            <a:ext cx="4371300" cy="5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1" type="body"/>
          </p:nvPr>
        </p:nvSpPr>
        <p:spPr>
          <a:xfrm>
            <a:off x="95100" y="2280775"/>
            <a:ext cx="45408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AR: Regimen</a:t>
            </a: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for Adult or Children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 2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or 3rd)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AS: Percentage of Adults/Children Receiving that Line of Treatment in Group A countries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AT: Percentage of Adults/Children Receiving that Line of Treatment in Group B countries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E.g: Of all the people in Group A countries receiving HIV treatment, 93% are adults and 7% are children. Of the adults receiving treatment, 97.1% are using 1st line regimens, 2.9% are using 2nd line, and 0.05% are using 3rd line. </a:t>
            </a:r>
            <a:endParaRPr b="0" i="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00051" y="429325"/>
            <a:ext cx="4035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rgbClr val="3C78D8"/>
                </a:solidFill>
              </a:rPr>
              <a:t>Antiretroviral Treatment Breakdown Summary</a:t>
            </a:r>
            <a:endParaRPr sz="3000">
              <a:solidFill>
                <a:srgbClr val="3C78D8"/>
              </a:solidFill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476" y="1125102"/>
            <a:ext cx="3905700" cy="4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" type="body"/>
          </p:nvPr>
        </p:nvSpPr>
        <p:spPr>
          <a:xfrm>
            <a:off x="95200" y="2280775"/>
            <a:ext cx="45408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AR-AT (Rows 15-33): Percentage of adults and children in each region receiving 2</a:t>
            </a:r>
            <a:r>
              <a:rPr b="0" baseline="3000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line treatment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0" y="1"/>
            <a:ext cx="4636008" cy="68579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230869" y="-14432"/>
            <a:ext cx="3667038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HIV Efficacy 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496" y="58265"/>
            <a:ext cx="5813945" cy="377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494" y="3829187"/>
            <a:ext cx="5813945" cy="266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" type="body"/>
          </p:nvPr>
        </p:nvSpPr>
        <p:spPr>
          <a:xfrm>
            <a:off x="230938" y="1541000"/>
            <a:ext cx="36669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AV:  1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and 2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line adult regiments for Group A countries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AW: proportion of using specific regiment out of all 1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/2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adult regiments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AX: Efficacy of regiment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AY-BA: Same as AV-AX for Group B countries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E.g: Recall that 97.1% of adults in Group A countries use first-line regimens. 27.7% of those first-line regimens are d4T + 3TC + NVP. d4T + 3TC + NVP works on 69.95% of patients treated with this regimen.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230869" y="-14432"/>
            <a:ext cx="3666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HIV Efficacy 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496" y="58265"/>
            <a:ext cx="5814000" cy="3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494" y="3829187"/>
            <a:ext cx="5814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idx="1" type="body"/>
          </p:nvPr>
        </p:nvSpPr>
        <p:spPr>
          <a:xfrm>
            <a:off x="230938" y="1541000"/>
            <a:ext cx="36669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.g: Recall that 97.1% of adults in Group A countries use first-line regimens. 27.7% of those first-line regimens are d4T + 3TC + NVP. d4T + 3TC + NVP works on 69.95% of patients treated with this regimen.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Formula for Efficacy of d4T + 3TC + NVP (a 1st line regiment) for adults in a Group A country=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Percentage of adults using 1st line regimens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* </a:t>
            </a:r>
            <a:r>
              <a:rPr lang="en-US" sz="16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Proportion of 1st line regimens attributed to d4T + 3TC + NVP 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*  </a:t>
            </a:r>
            <a:r>
              <a:rPr lang="en-US" sz="1600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Efficacy of d4T + 3TC + NVP </a:t>
            </a:r>
            <a:r>
              <a:rPr lang="en-US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= </a:t>
            </a:r>
            <a:r>
              <a:rPr lang="en-US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AS6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lang="en-US" sz="1600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AV7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lang="en-US" sz="1600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AW7</a:t>
            </a:r>
            <a:endParaRPr sz="1600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0" y="3153600"/>
            <a:ext cx="12296400" cy="370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70325" y="4167450"/>
            <a:ext cx="2808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Impact 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12072" l="0" r="0" t="0"/>
          <a:stretch/>
        </p:blipFill>
        <p:spPr>
          <a:xfrm>
            <a:off x="1770750" y="152400"/>
            <a:ext cx="8754900" cy="37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637925" y="4053150"/>
            <a:ext cx="53286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 addition, we must multiply three variables:</a:t>
            </a:r>
            <a:endParaRPr sz="16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41300" lvl="1" marL="685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Percentage of adult/children using 1</a:t>
            </a:r>
            <a:r>
              <a:rPr baseline="30000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,2</a:t>
            </a:r>
            <a:r>
              <a:rPr baseline="30000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or 3</a:t>
            </a:r>
            <a:r>
              <a:rPr baseline="30000"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rd</a:t>
            </a: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line regiment (Columns AS-AT)</a:t>
            </a:r>
            <a:endParaRPr sz="16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41300" lvl="1" marL="685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Proportion of adults/children using regiment Y that has drug X (Column AW/AZ depending on country Group)</a:t>
            </a:r>
            <a:endParaRPr sz="16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41300" lvl="1" marL="685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"/>
              <a:buChar char="•"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Efficacy of regiment Y that holds drug X (Column AX/BA depending on country Group)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028200" y="4053150"/>
            <a:ext cx="33600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AA-AL: Impact Score per Drug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Row 4: Total Impact Sum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AM: Overall Treatment Impact per Country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Impact Formula for Drug X= D*θ*E/(1-θ*E)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3C78D8"/>
                </a:solidFill>
              </a:rPr>
              <a:t>Example: Impact Score for d4T in Afghanistan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Afghanistan (Group A, Region EMR)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Adult DALY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 G5: 21,733.66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Adult Treatment Coverage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Cell S5= 4.29%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Children DALY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 H5: 2307.78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Child Treatment Coverage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 V5= 0.18%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3C78D8"/>
                </a:solidFill>
              </a:rPr>
              <a:t>General Information	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4" y="19303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Summary of W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orld Health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Organization 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(WHO)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Groups and Geographical 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egions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HIV-based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DALY scores 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each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country/region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Types of drugs and treatment regiments (1</a:t>
            </a:r>
            <a:r>
              <a:rPr b="0" baseline="3000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2</a:t>
            </a:r>
            <a:r>
              <a:rPr b="0" baseline="3000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nd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3</a:t>
            </a:r>
            <a:r>
              <a:rPr b="0" baseline="3000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rd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administered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HIV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prevalence and treatment coverage per country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HIV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Treatment efficacy data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Health Impact scores for 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various HIV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drugs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Font typeface="Cambria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Company rankings 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impact o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HIV </a:t>
            </a:r>
            <a:r>
              <a:rPr lang="en-US" sz="238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drugs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38200" y="365125"/>
            <a:ext cx="105156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000" u="none" cap="none" strike="noStrike">
                <a:solidFill>
                  <a:srgbClr val="3C78D8"/>
                </a:solidFill>
              </a:rPr>
              <a:t>Summary of Regiments Using d4T for Group A</a:t>
            </a:r>
            <a:endParaRPr sz="3000">
              <a:solidFill>
                <a:srgbClr val="3C78D8"/>
              </a:solidFill>
            </a:endParaRPr>
          </a:p>
        </p:txBody>
      </p:sp>
      <p:graphicFrame>
        <p:nvGraphicFramePr>
          <p:cNvPr id="288" name="Shape 288"/>
          <p:cNvGraphicFramePr/>
          <p:nvPr/>
        </p:nvGraphicFramePr>
        <p:xfrm>
          <a:off x="614375" y="165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{16309F46-189C-48EF-987F-5407CDAE9889}</a:tableStyleId>
              </a:tblPr>
              <a:tblGrid>
                <a:gridCol w="1314575"/>
                <a:gridCol w="799975"/>
                <a:gridCol w="1320800"/>
                <a:gridCol w="863600"/>
                <a:gridCol w="1238250"/>
                <a:gridCol w="654050"/>
                <a:gridCol w="819150"/>
                <a:gridCol w="793750"/>
              </a:tblGrid>
              <a:tr h="2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ADULTS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combination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proportion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efficacy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First-line (97.10%)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AS6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d4T+3Tc+NVP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27.7%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69.65%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d4T+3TC+EFV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AV9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14.00%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AW9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77.50%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AX9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Second-line(2.9%)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d4T+3TC+LPV/r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AV25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AW25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60.50%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AX25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Children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combination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proportion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efficacy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First-line (96.80%)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AS11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d4T+3TC+NVP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AV31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34.9%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AW31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44%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AX31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d4T+3TC+EFV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AV33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15.6%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AW33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77.5%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AX33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d4T+3TC+LPV/r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AV36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5.9%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AW36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62%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AX36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Second-line (3.2%)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AS12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d4T+3TC+LPV/r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AV47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4.6%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AW47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60.5%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AX47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d4T+3TC+ABC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AV50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1.4%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AW50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65.34%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AX50</a:t>
                      </a:r>
                      <a:endParaRPr/>
                    </a:p>
                  </a:txBody>
                  <a:tcPr marT="63100" marB="63100" marR="112350" marL="1123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Shape 28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567" y="103350"/>
            <a:ext cx="7743600" cy="234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Shape 295"/>
          <p:cNvGraphicFramePr/>
          <p:nvPr/>
        </p:nvGraphicFramePr>
        <p:xfrm>
          <a:off x="666750" y="2557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{ED61FFA2-2255-40E9-8C4C-6CF0E112C1FE}</a:tableStyleId>
              </a:tblPr>
              <a:tblGrid>
                <a:gridCol w="1615700"/>
                <a:gridCol w="2584450"/>
                <a:gridCol w="2856375"/>
                <a:gridCol w="1893400"/>
                <a:gridCol w="1955825"/>
              </a:tblGrid>
              <a:tr h="807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DALY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Regiment 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Proportion of Regiment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Treatment Coverage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Efficacy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7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Adult (G42)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Children (H42)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Adult 1</a:t>
                      </a:r>
                      <a:r>
                        <a:rPr baseline="30000" lang="en-US" sz="1800" u="none" cap="none" strike="noStrike"/>
                        <a:t>st</a:t>
                      </a:r>
                      <a:r>
                        <a:rPr lang="en-US" sz="1800" u="none" cap="none" strike="noStrike"/>
                        <a:t> Line (AS6)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Adult 2</a:t>
                      </a:r>
                      <a:r>
                        <a:rPr baseline="30000" lang="en-US" sz="1800" u="none" cap="none" strike="noStrike"/>
                        <a:t>nd</a:t>
                      </a:r>
                      <a:r>
                        <a:rPr lang="en-US" sz="1800" u="none" cap="none" strike="noStrike"/>
                        <a:t> Line (AS7)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Children 1</a:t>
                      </a:r>
                      <a:r>
                        <a:rPr baseline="30000" lang="en-US" sz="1800" u="none" cap="none" strike="noStrike"/>
                        <a:t>st</a:t>
                      </a:r>
                      <a:r>
                        <a:rPr lang="en-US" sz="1800" u="none" cap="none" strike="noStrike"/>
                        <a:t> Line (AS11)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Children 2</a:t>
                      </a:r>
                      <a:r>
                        <a:rPr baseline="30000" lang="en-US" sz="1800" u="none" cap="none" strike="noStrike"/>
                        <a:t>nd</a:t>
                      </a:r>
                      <a:r>
                        <a:rPr lang="en-US" sz="1800" u="none" cap="none" strike="noStrike"/>
                        <a:t> Line (AS12)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d4T+3Tc+NVP (AW7)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d4T+3TC+EFV (AW9)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d4T+3TC+LPV/r (AW25)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d4T+3TC+NVP (AW31)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d4T+3TC+EFV (AW33)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d4T+3TC+LPV/r (AW36)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d4T+3TC+LPV/r (AW47)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d4T+3TC+ABC (AW50)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Adult (S42)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Children (V42)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AX9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AX25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AX31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AX33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AX36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AX47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AX50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Shape 296"/>
          <p:cNvSpPr/>
          <p:nvPr/>
        </p:nvSpPr>
        <p:spPr>
          <a:xfrm>
            <a:off x="8858400" y="487950"/>
            <a:ext cx="2952300" cy="1574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8991300" y="487588"/>
            <a:ext cx="2743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Divide by 3 since d4T is one of 3 drugs in each regiment. Assume that the impact is evenly divided among the drugs.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350223" y="-76425"/>
            <a:ext cx="3666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Company Rankings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279025" y="1600275"/>
            <a:ext cx="42198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BD: Originator Company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BE: Drug Patented by Company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BF: Final Impact of Company and Overall Impact for HIV Drugs</a:t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E.g: ViiV provides their patented drugs ABC, AZT and NFV. The sum of the impacts of those specific drugs (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=(</a:t>
            </a:r>
            <a:r>
              <a:rPr lang="en-US" sz="1050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$AB$4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1050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$AC$4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)+</a:t>
            </a:r>
            <a:r>
              <a:rPr lang="en-US" sz="1050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$AL$4</a:t>
            </a: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), is the impact that ViiV has on global HIV drug treatment. According to the model, ViiV saves 523,373.25 years with its patented drugs, and ranks third on the list.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2017-03-02.png"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300" y="536887"/>
            <a:ext cx="7251299" cy="578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rgbClr val="3C78D8"/>
                </a:solidFill>
              </a:rPr>
              <a:t>Definitions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WHO region: designated regions provide by the World Health Organization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1" marL="685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•"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Taken from </a:t>
            </a:r>
            <a:r>
              <a:rPr lang="en-US" sz="1800" u="sng">
                <a:solidFill>
                  <a:srgbClr val="2998E3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http://www.who.int/neglected_diseases/preventive_chemotherapy/sch/en/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651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DALY: Disability-Adjusted Life Years </a:t>
            </a:r>
            <a:r>
              <a:rPr b="1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(D)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“burden” of the disease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Years of life taken by disease from population if it was in a healthy state free from disease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Treatment Coverage </a:t>
            </a:r>
            <a:r>
              <a:rPr b="1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(θ)</a:t>
            </a:r>
            <a:r>
              <a:rPr b="0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ratio btwn number of people receiving treatment to the number of people diagnosed with the disease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1651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Efficacy </a:t>
            </a:r>
            <a:r>
              <a:rPr b="1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b="1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b="0" i="0" lang="en-US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percentage of population receiving treatment that were actually cured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159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generated from WHO, UNAID database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3C78D8"/>
                </a:solidFill>
              </a:rPr>
              <a:t>Calculating Impact Score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334" y="23129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I= (D* θ*E )/(1-θ*E)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total years of life saved when 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administering effective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treatment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Shape 167"/>
          <p:cNvGraphicFramePr/>
          <p:nvPr/>
        </p:nvGraphicFramePr>
        <p:xfrm>
          <a:off x="2682000" y="1292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{4CFC082C-AF78-4CF6-836F-9A3B6286A6B7}</a:tableStyleId>
              </a:tblPr>
              <a:tblGrid>
                <a:gridCol w="2298800"/>
                <a:gridCol w="2839700"/>
              </a:tblGrid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3TC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Lamivudine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d4T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Stauvidine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Didanosine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AZT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Zidovudine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ABC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Abacavir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EFV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Efavirenz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TDF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Tenofovir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FTC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Emtricitabine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LPV/r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Lopinavir/Ritonavir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ATV/r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Atazanafir/Ritonavir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NVP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Nevirapine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NFV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Nelfinavir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Shape 168"/>
          <p:cNvSpPr txBox="1"/>
          <p:nvPr>
            <p:ph type="title"/>
          </p:nvPr>
        </p:nvSpPr>
        <p:spPr>
          <a:xfrm>
            <a:off x="857275" y="629600"/>
            <a:ext cx="85968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Drugs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0"/>
            <a:ext cx="48585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22200" y="2394075"/>
            <a:ext cx="44763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A: Country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B: C</a:t>
            </a: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ountries sorted by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WHO Region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C: Population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D: Geographical Region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E.g: AMR = “Central America,” “Latin America”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E: WHO Group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A= Low and middle income countries outside the Americas (AFR, EUR, SEA, WPR)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B= Low and middle income countries within the Americas (AMR)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5950" y="289017"/>
            <a:ext cx="6205583" cy="619129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320223" y="595568"/>
            <a:ext cx="3666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240" u="none" cap="none" strike="noStrike">
                <a:solidFill>
                  <a:srgbClr val="3C78D8"/>
                </a:solidFill>
              </a:rPr>
              <a:t>Country Data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84550" y="437002"/>
            <a:ext cx="3666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DALY Data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04047" y="1694290"/>
            <a:ext cx="4227900" cy="4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F: DALY score for the country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G: Adult DALYs lost by HIV (age 15+)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H: Children DALYs lost by HIV (age &lt;15)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I: Adult Years Lost due to Disability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YLD= prevalence*disability weight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J: Children Years Lost due to Disability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K: Retention Rate (max=97.14%)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L: Adult Retention Rate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M: Children Retention Rate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080" y="482139"/>
            <a:ext cx="7741918" cy="5752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0"/>
            <a:ext cx="47085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11382" l="0" r="-3" t="0"/>
          <a:stretch/>
        </p:blipFill>
        <p:spPr>
          <a:xfrm>
            <a:off x="5971457" y="640056"/>
            <a:ext cx="4831200" cy="55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404401" y="599275"/>
            <a:ext cx="38997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3C78D8"/>
                </a:solidFill>
              </a:rPr>
              <a:t>Treatment Coverage Data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48927" y="2438400"/>
            <a:ext cx="36198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Cambria"/>
              <a:buChar char="●"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Data extracted from databases and studies if available.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Cambria"/>
              <a:buChar char="●"/>
            </a:pPr>
            <a:r>
              <a:rPr lang="en-US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If not available, the efficacy data from countries with data will be averaged.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N: Population receiving treatment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O: Population needing treatment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Column P: Treatment Coverage (θ)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41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= Col N/ Col O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1"/>
            <a:ext cx="4635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262667" y="314327"/>
            <a:ext cx="3666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rgbClr val="3C78D8"/>
                </a:solidFill>
              </a:rPr>
              <a:t>Age Group Treatment Coverage 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descr="2017-03-05 (1)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-1040"/>
          <a:stretch/>
        </p:blipFill>
        <p:spPr>
          <a:xfrm>
            <a:off x="5588050" y="152400"/>
            <a:ext cx="433559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1" type="body"/>
          </p:nvPr>
        </p:nvSpPr>
        <p:spPr>
          <a:xfrm>
            <a:off x="185699" y="2207425"/>
            <a:ext cx="39831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Column T: Children Population receiving treatment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Column U: Children Population needing treatment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Column V: Treatment Coverage (θ)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F3F3F3"/>
              </a:buClr>
              <a:buSzPts val="1800"/>
              <a:buFont typeface="Cambria"/>
              <a:buChar char="•"/>
            </a:pPr>
            <a:r>
              <a:rPr lang="en-US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= Col T/ Col U</a:t>
            </a:r>
            <a:endParaRPr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