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Lustria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ustri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63550" y="1126000"/>
            <a:ext cx="77688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0000"/>
                </a:solidFill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0000"/>
                </a:solidFill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0000"/>
                </a:solidFill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0000"/>
                </a:solidFill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0000"/>
                </a:solidFill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0000"/>
                </a:solidFill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0000"/>
                </a:solidFill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63550" y="1999600"/>
            <a:ext cx="7768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080"/>
              <a:buFont typeface="Noto Sans Symbols"/>
              <a:buNone/>
              <a:defRPr b="0" i="0" sz="21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14312" lvl="1" marL="557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960"/>
              <a:buFont typeface="Noto Sans Symbols"/>
              <a:buNone/>
              <a:defRPr b="0" i="0" sz="21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1450" lvl="2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840"/>
              <a:buFont typeface="Noto Sans Symbols"/>
              <a:buNone/>
              <a:defRPr b="0" i="0" sz="21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1450" lvl="3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720"/>
              <a:buFont typeface="Noto Sans Symbols"/>
              <a:buNone/>
              <a:defRPr b="0" i="0" sz="21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71450" lvl="4" marL="154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720"/>
              <a:buFont typeface="Noto Sans Symbols"/>
              <a:buNone/>
              <a:defRPr b="0" i="0" sz="21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1450" lvl="5" marL="1885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720"/>
              <a:buFont typeface="Noto Sans Symbols"/>
              <a:buNone/>
              <a:defRPr b="0" i="0" sz="21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71450" lvl="6" marL="2228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720"/>
              <a:buFont typeface="Noto Sans Symbols"/>
              <a:buNone/>
              <a:defRPr b="0" i="0" sz="21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71450" lvl="7" marL="2571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720"/>
              <a:buFont typeface="Noto Sans Symbols"/>
              <a:buNone/>
              <a:defRPr b="0" i="0" sz="21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71450" lvl="8" marL="2914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720"/>
              <a:buFont typeface="Noto Sans Symbols"/>
              <a:buNone/>
              <a:defRPr b="0" i="0" sz="21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15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67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33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33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33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33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33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27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27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 layout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rgbClr val="21212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212121"/>
                </a:solidFill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212121"/>
                </a:solidFill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212121"/>
                </a:solidFill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212121"/>
                </a:solidFill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212121"/>
                </a:solidFill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212121"/>
                </a:solidFill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212121"/>
                </a:solidFill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Noto Sans Symbols"/>
              <a:buChar char="▶"/>
              <a:defRPr b="0" i="0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▶"/>
              <a:defRPr b="0" i="0" sz="16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▶"/>
              <a:defRPr b="0" i="0" sz="16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▶"/>
              <a:defRPr b="0" i="0" sz="16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▶"/>
              <a:defRPr b="0" i="0" sz="16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▶"/>
              <a:defRPr b="0" i="0" sz="16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▶"/>
              <a:defRPr b="0" i="0" sz="16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Noto Sans Symbols"/>
              <a:buChar char="▶"/>
              <a:defRPr b="0" i="0" sz="16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Font typeface="Noto Sans Symbols"/>
              <a:buChar char="▶"/>
              <a:defRPr b="0" i="0" sz="16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Trebuchet MS"/>
              <a:buNone/>
              <a:defRPr b="0" i="0" sz="1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Shape 3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hape 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Shape 3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" name="Shape 34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3C9E">
                <a:alpha val="49803"/>
              </a:srgbClr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EA3C9E">
                <a:alpha val="69803"/>
              </a:srgbClr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126C">
                <a:alpha val="8000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B2126C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rgbClr val="EA3C9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Shape 42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405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35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27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30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0" i="0" sz="13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0" i="0" sz="105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27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27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1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None/>
              <a:defRPr b="1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27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EA3C9E"/>
              </a:buClr>
              <a:buFont typeface="Trebuchet MS"/>
              <a:buNone/>
              <a:defRPr b="0" i="0" sz="675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rgbClr val="EA3C9E"/>
              </a:buClr>
              <a:buFont typeface="Trebuchet MS"/>
              <a:buNone/>
              <a:defRPr b="0" i="0" sz="675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rgbClr val="EA3C9E"/>
              </a:buClr>
              <a:buFont typeface="Trebuchet MS"/>
              <a:buNone/>
              <a:defRPr b="0" i="0" sz="675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rgbClr val="EA3C9E"/>
              </a:buClr>
              <a:buFont typeface="Trebuchet MS"/>
              <a:buNone/>
              <a:defRPr b="0" i="0" sz="675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rgbClr val="EA3C9E"/>
              </a:buClr>
              <a:buFont typeface="Trebuchet MS"/>
              <a:buNone/>
              <a:defRPr b="0" i="0" sz="675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rgbClr val="EA3C9E"/>
              </a:buClr>
              <a:buFont typeface="Trebuchet MS"/>
              <a:buNone/>
              <a:defRPr b="0" i="0" sz="675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rgbClr val="EA3C9E"/>
              </a:buClr>
              <a:buFont typeface="Trebuchet MS"/>
              <a:buNone/>
              <a:defRPr b="0" i="0" sz="675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rgbClr val="EA3C9E"/>
              </a:buClr>
              <a:buFont typeface="Trebuchet MS"/>
              <a:buNone/>
              <a:defRPr b="0" i="0" sz="675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rgbClr val="EA3C9E"/>
              </a:buClr>
              <a:buFont typeface="Trebuchet MS"/>
              <a:buNone/>
              <a:defRPr b="0" i="0" sz="675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3C9E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EA3C9E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126C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B2126C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rgbClr val="EA3C9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400"/>
              <a:buFont typeface="Trebuchet MS"/>
              <a:buNone/>
              <a:defRPr b="0" i="0" sz="2700" u="none" cap="none" strike="noStrik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rgbClr val="EA3C9E"/>
              </a:buClr>
              <a:buSzPts val="72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2"/>
              </a:buClr>
              <a:buFont typeface="Trebuchet MS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IBfN_3f-dG65YbLWQbkXojUxs2PlQyo7l04Ubz9kLkU/edit#gid=514008956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IBfN_3f-dG65YbLWQbkXojUxs2PlQyo7l04Ubz9kLkU/edit#gid=197942766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vwMReqs8G2jK-Cx2_MWKn85MlNjnQK-UR3Q8vZ_pPNk/edit#gid=225244155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1IBfN_3f-dG65YbLWQbkXojUxs2PlQyo7l04Ubz9kLkU/edit#gid=1979427663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ho.int/neglected_diseases/preventive_chemotherapy/sch/e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486025" y="2017250"/>
            <a:ext cx="46329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/>
              <a:buNone/>
            </a:pPr>
            <a:r>
              <a:rPr b="1" i="0" lang="en" sz="50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Malaria </a:t>
            </a:r>
            <a:r>
              <a:rPr b="1" lang="en" sz="5000">
                <a:solidFill>
                  <a:schemeClr val="accent2"/>
                </a:solidFill>
              </a:rPr>
              <a:t>Drugs</a:t>
            </a:r>
            <a:endParaRPr sz="5000"/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4795975" y="3505725"/>
            <a:ext cx="20613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Impact Summary Sheet</a:t>
            </a:r>
            <a:endParaRPr sz="1200"/>
          </a:p>
        </p:txBody>
      </p:sp>
      <p:sp>
        <p:nvSpPr>
          <p:cNvPr id="153" name="Shape 153"/>
          <p:cNvSpPr txBox="1"/>
          <p:nvPr/>
        </p:nvSpPr>
        <p:spPr>
          <a:xfrm>
            <a:off x="3605825" y="2814650"/>
            <a:ext cx="29283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Spreadsheet Documentation</a:t>
            </a:r>
            <a:endParaRPr sz="13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Click below for:</a:t>
            </a:r>
            <a:endParaRPr sz="1300">
              <a:solidFill>
                <a:srgbClr val="9999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557375" y="471025"/>
            <a:ext cx="1845600" cy="8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3C9E"/>
                </a:solidFill>
              </a:rPr>
              <a:t>P. falc</a:t>
            </a:r>
            <a:endParaRPr>
              <a:solidFill>
                <a:srgbClr val="EA3C9E"/>
              </a:solidFill>
            </a:endParaRP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557375" y="1535350"/>
            <a:ext cx="6998400" cy="28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Most </a:t>
            </a:r>
            <a:r>
              <a:rPr lang="en"/>
              <a:t>prevalent</a:t>
            </a:r>
            <a:r>
              <a:rPr lang="en"/>
              <a:t> in Sub-Saharan Africa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Transmitted by female anopheles mosquitoes and causes Malaria’s most dangerous form.</a:t>
            </a:r>
            <a:endParaRPr/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 the Caribbean and Asia, this strain is resistant to artemisinin therapies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38250" y="503025"/>
            <a:ext cx="57408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lang="en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Drugs Used to Treat </a:t>
            </a: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P.Falc</a:t>
            </a:r>
            <a:endParaRPr b="1" i="0" sz="3600" u="none" cap="none" strike="noStrike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0" lang="en" sz="2600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Located in BI3:BJ9</a:t>
            </a:r>
            <a:endParaRPr b="0" sz="2600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79400" y="1695725"/>
            <a:ext cx="72423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lang="en" sz="1400" u="sng"/>
              <a:t>Abbreviation				Official Drug Name</a:t>
            </a:r>
            <a:endParaRPr sz="1400" u="sng"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t/>
            </a:r>
            <a:endParaRPr sz="1400" u="sng"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AL							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artemether-lumefantrine</a:t>
            </a:r>
            <a:endParaRPr sz="1400"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AS+SP					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artesunate + sulfadoxine-pyrimethamine</a:t>
            </a:r>
            <a:endParaRPr sz="1400"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DHA+PPQ 					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dihydroarteminisin-piperaquine</a:t>
            </a:r>
            <a:endParaRPr sz="1400"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AS+MQ	 				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artesunate + mefloquine</a:t>
            </a:r>
            <a:endParaRPr sz="1400"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AS+AQ 					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artesunate + amodiaquine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34325" y="695773"/>
            <a:ext cx="57408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DALYs for P.falc</a:t>
            </a:r>
            <a:endParaRPr b="1" i="0" sz="3600" u="none" cap="none" strike="noStrike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lang="en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Located in Column J</a:t>
            </a:r>
            <a:endParaRPr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540825" y="1897575"/>
            <a:ext cx="57408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G : DALY for all of Malaria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I : % of P.falc cases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DALY’s are simply calculated by multiplication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en" sz="300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G6</a:t>
            </a:r>
            <a:r>
              <a:rPr b="0" i="0" lang="en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b="0" i="0" lang="en" sz="3000" u="none" cap="none" strike="noStrike">
                <a:solidFill>
                  <a:srgbClr val="7E379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266400" y="395948"/>
            <a:ext cx="57408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Treatment Coverage</a:t>
            </a:r>
            <a:endParaRPr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88450" y="1414850"/>
            <a:ext cx="57408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Provided directly from the variable 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"/>
              <a:t>Percent of</a:t>
            </a: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 febrile children under 5 receiving ACT only” 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97775" y="404073"/>
            <a:ext cx="57408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Country Level Efficacy</a:t>
            </a:r>
            <a:endParaRPr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519825" y="1371600"/>
            <a:ext cx="57408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Malaria Efficacy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Note: The sheet has hidden columns with extra data like references.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Each of the 5 drug treatments has different efficacy data.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R-V : New Country Level Efficacy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W-AA: Hand inputted Country level Efficacy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97475" y="339625"/>
            <a:ext cx="78054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" sz="30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Col R-V : New Country</a:t>
            </a:r>
            <a:r>
              <a:rPr lang="en" sz="3000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i="0" lang="en" sz="30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Level Efficacy</a:t>
            </a:r>
            <a:endParaRPr sz="3000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72900" y="1384075"/>
            <a:ext cx="59613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Scans the “new” data to see if country level efficacy data exists for the current country.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For AL: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=IFERROR( //catches any errors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AVERAGEIFS(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n" sz="105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'Malaria Efficacy'!$AS$3:$AS$103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// Col of efficacy data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n" sz="1050" u="none" cap="none" strike="noStrike">
                <a:solidFill>
                  <a:srgbClr val="7E379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'Malaria Efficacy'!$AQ$3:$AQ$103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en" sz="1050" u="none" cap="none" strike="noStrike">
                <a:solidFill>
                  <a:srgbClr val="11A9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$A6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// See if data matches country name at A6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n" sz="105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'Malaria Efficacy'!$AR$3:$AR$103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en" sz="105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R$3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// See if drug data is for AL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n" sz="1050" u="none" cap="none" strike="noStrike">
                <a:solidFill>
                  <a:srgbClr val="F4B4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'Malaria Efficacy'!$AU$3:$AU$103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"&gt;1999"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// See if year is greater than 1999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n" sz="1050" u="none" cap="none" strike="noStrike">
                <a:solidFill>
                  <a:srgbClr val="F4B4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'Malaria Efficacy'!$AU$3:$AU$103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"&lt;2011"</a:t>
            </a:r>
            <a:endParaRPr/>
          </a:p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295175" y="357100"/>
            <a:ext cx="64182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Regional or World Efficacy</a:t>
            </a:r>
            <a:endParaRPr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4125" y="1466575"/>
            <a:ext cx="57408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AB-AF : 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=IF(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R6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&lt;&gt;</a:t>
            </a: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// Checks to see if “New” Country Efficacy Data exists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05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R6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IF(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n" sz="1050" u="none" cap="none" strike="noStrike">
                <a:solidFill>
                  <a:srgbClr val="7E379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W6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&lt;&gt;</a:t>
            </a:r>
            <a:r>
              <a:rPr b="0" i="0" lang="en" sz="105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// Checks to see if hand inputted Country Efficacy Data exists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b="0" i="0" lang="en" sz="1050" u="none" cap="none" strike="noStrike">
                <a:solidFill>
                  <a:srgbClr val="7E379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W6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IF(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// Look up a table with regional and world averages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VLOOKUP(</a:t>
            </a:r>
            <a:r>
              <a:rPr b="0" i="0" lang="en" sz="1050" u="none" cap="none" strike="noStrike">
                <a:solidFill>
                  <a:srgbClr val="11A9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$B6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en" sz="105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$BT$5:$BY$10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en" sz="105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BU$11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en" sz="105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)&gt;</a:t>
            </a:r>
            <a:r>
              <a:rPr b="0" i="0" lang="en" sz="105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// Checks regional efficacy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VLOOKUP(</a:t>
            </a:r>
            <a:r>
              <a:rPr b="0" i="0" lang="en" sz="1050" u="none" cap="none" strike="noStrike">
                <a:solidFill>
                  <a:srgbClr val="11A9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$B6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en" sz="105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$BT$5:$BY$10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en" sz="105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BU$11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en" sz="105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),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b="0" i="0" lang="en" sz="1050" u="none" cap="none" strike="noStrike">
                <a:solidFill>
                  <a:srgbClr val="F4B4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BU$12  						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Returns world average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22725" y="279525"/>
            <a:ext cx="64257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0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Calculating </a:t>
            </a:r>
            <a:r>
              <a:rPr lang="en" sz="3000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1" i="0" lang="en" sz="30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mpact</a:t>
            </a:r>
            <a:endParaRPr b="1" i="0" sz="3000" u="none" cap="none" strike="noStrike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lang="en" sz="3000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Located in Columns BO to CF</a:t>
            </a:r>
            <a:endParaRPr sz="3000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85850" y="1420700"/>
            <a:ext cx="5790000" cy="29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D = DALYs for P.falc</a:t>
            </a:r>
            <a:b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Ө = Treatment coverage for P.falc</a:t>
            </a:r>
            <a:b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e = Country, Regional or World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Each regimen impact must be calculated separately.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AG-AH : Impacts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Note: Each country uses a different front line regimens, considered in our impact. Col D indicates the treatment that country uses.</a:t>
            </a:r>
            <a:endParaRPr sz="1400"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Total impact of P.falc is the sum of the impact of the 5 regimens.</a:t>
            </a:r>
            <a:endParaRPr b="0" i="0" sz="1400" u="none" cap="none" strike="noStrike">
              <a:solidFill>
                <a:srgbClr val="61616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400"/>
              <a:t>Total impact of all drugs administered across the country is located in Column CG</a:t>
            </a:r>
            <a:endParaRPr b="1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275800" y="584475"/>
            <a:ext cx="574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0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Calculating Impact</a:t>
            </a:r>
            <a:endParaRPr b="1" i="0" sz="3000" u="none" cap="none" strike="noStrike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lang="en" sz="3000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Example- Drug AL</a:t>
            </a:r>
            <a:endParaRPr sz="3000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61300" y="1390625"/>
            <a:ext cx="57408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=IFERROR(</a:t>
            </a:r>
            <a:endParaRPr/>
          </a:p>
          <a:p>
            <a:pPr indent="45402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IF(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		</a:t>
            </a:r>
            <a:r>
              <a:rPr b="0" i="0" lang="en" sz="90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en" sz="900" u="none" cap="none" strike="noStrike">
                <a:solidFill>
                  <a:srgbClr val="7E379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$D$226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// Check if this country uses AL as a regime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		</a:t>
            </a:r>
            <a:r>
              <a:rPr b="0" i="0" lang="en" sz="900" u="none" cap="none" strike="noStrike">
                <a:solidFill>
                  <a:srgbClr val="11A9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$J6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b="0" i="0" lang="en" sz="90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*(</a:t>
            </a:r>
            <a:r>
              <a:rPr b="0" i="0" lang="en" sz="9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$F6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)/(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b="0" i="0" lang="en" sz="90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*(</a:t>
            </a:r>
            <a:r>
              <a:rPr b="0" i="0" lang="en" sz="9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$F6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)), // Impact formula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		 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endParaRPr/>
          </a:p>
          <a:p>
            <a:pPr indent="45402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IF(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		// AL; AS + AQ | AL; AT + PG | AL; AS + MQ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OR(</a:t>
            </a:r>
            <a:r>
              <a:rPr b="0" i="0" lang="en" sz="90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en" sz="900" u="none" cap="none" strike="noStrike">
                <a:solidFill>
                  <a:srgbClr val="F4B4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$D$232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" sz="90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en" sz="900" u="none" cap="none" strike="noStrike">
                <a:solidFill>
                  <a:srgbClr val="65B0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$D$238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" sz="90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en" sz="900" u="none" cap="none" strike="noStrike">
                <a:solidFill>
                  <a:srgbClr val="7955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$D$253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),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rgbClr val="11A9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		 $J6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b="0" i="0" lang="en" sz="90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*(</a:t>
            </a:r>
            <a:r>
              <a:rPr b="0" i="0" lang="en" sz="9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$F6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)/(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b="0" i="0" lang="en" sz="90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*(</a:t>
            </a:r>
            <a:r>
              <a:rPr b="0" i="0" lang="en" sz="9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$F6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IF(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		</a:t>
            </a:r>
            <a:r>
              <a:rPr b="0" i="0" lang="en" sz="90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en" sz="900" u="none" cap="none" strike="noStrike">
                <a:solidFill>
                  <a:srgbClr val="9999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$D$244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// AL; AM; AS + MQ; DHA-PPQ; PQ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rgbClr val="11A9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		$J6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b="0" i="0" lang="en" sz="90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*(</a:t>
            </a:r>
            <a:r>
              <a:rPr b="0" i="0" lang="en" sz="9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$F6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)/(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b="0" i="0" lang="en" sz="90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*(</a:t>
            </a:r>
            <a:r>
              <a:rPr b="0" i="0" lang="en" sz="9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$F6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IF(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		OR(</a:t>
            </a:r>
            <a:r>
              <a:rPr b="0" i="0" lang="en" sz="90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en" sz="900" u="none" cap="none" strike="noStrike">
                <a:solidFill>
                  <a:srgbClr val="F1CA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$D$247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b="0" i="0" lang="en" sz="90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en" sz="900" u="none" cap="none" strike="noStrike">
                <a:solidFill>
                  <a:srgbClr val="3F5CA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$D$252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), // Similar to above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rgbClr val="11A9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		$J6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b="0" i="0" lang="en" sz="90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*(</a:t>
            </a:r>
            <a:r>
              <a:rPr b="0" i="0" lang="en" sz="9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$F6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)/(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b="0" i="0" lang="en" sz="90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*(</a:t>
            </a:r>
            <a:r>
              <a:rPr b="0" i="0" lang="en" sz="9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$F6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3,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+ IF(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en" sz="900" u="none" cap="none" strike="noStrike">
                <a:solidFill>
                  <a:srgbClr val="C3D03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$D$251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// Similar to above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rgbClr val="11A9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$J6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b="0" i="0" lang="en" sz="90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*(</a:t>
            </a:r>
            <a:r>
              <a:rPr b="0" i="0" lang="en" sz="9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$F6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)/(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b="0" i="0" lang="en" sz="900" u="none" cap="none" strike="noStrike">
                <a:solidFill>
                  <a:srgbClr val="A61D4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*(</a:t>
            </a:r>
            <a:r>
              <a:rPr b="0" i="0" lang="en" sz="900" u="none" cap="none" strike="noStrike">
                <a:solidFill>
                  <a:srgbClr val="4285F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$F6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))/</a:t>
            </a:r>
            <a:r>
              <a:rPr b="0" i="0" lang="en" sz="900" u="none" cap="none" strike="noStrike">
                <a:solidFill>
                  <a:srgbClr val="1155CC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b="0" i="0" lang="en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),</a:t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2742075" y="1365375"/>
            <a:ext cx="33849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P. vivax</a:t>
            </a:r>
            <a:endParaRPr sz="6000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78725" y="346950"/>
            <a:ext cx="7768800" cy="7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General Information</a:t>
            </a:r>
            <a:endParaRPr b="1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67100" y="1108200"/>
            <a:ext cx="7768800" cy="24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" sz="2400" u="sng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3"/>
              </a:rPr>
              <a:t>Click here for access to spreadsheet</a:t>
            </a:r>
            <a:r>
              <a:rPr lang="en" sz="2400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endParaRPr sz="2400">
              <a:solidFill>
                <a:srgbClr val="3F3F3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42900" lvl="0" marL="342900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Spreadsheet contains data regarding</a:t>
            </a:r>
            <a:endParaRPr sz="1800">
              <a:solidFill>
                <a:srgbClr val="3F3F3F"/>
              </a:solidFill>
            </a:endParaRPr>
          </a:p>
          <a:p>
            <a:pPr indent="-236537" lvl="1" marL="579437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lang="en" sz="2200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Summary of company rankings</a:t>
            </a:r>
            <a:endParaRPr sz="1600">
              <a:solidFill>
                <a:srgbClr val="3F3F3F"/>
              </a:solidFill>
            </a:endParaRPr>
          </a:p>
          <a:p>
            <a:pPr indent="-236537" lvl="1" marL="579437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lang="en" sz="2200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WHO groupings and country categorizations</a:t>
            </a:r>
            <a:endParaRPr sz="1600">
              <a:solidFill>
                <a:srgbClr val="3F3F3F"/>
              </a:solidFill>
            </a:endParaRPr>
          </a:p>
          <a:p>
            <a:pPr indent="-236537" lvl="1" marL="579437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0BBBF"/>
              </a:buClr>
              <a:buSzPts val="2200"/>
              <a:buFont typeface="Arial"/>
              <a:buChar char="•"/>
            </a:pPr>
            <a:r>
              <a:rPr lang="en" sz="2200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The burden of Onch and the data of its drugs by countries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66050" y="380373"/>
            <a:ext cx="57408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P. vivax</a:t>
            </a:r>
            <a:endParaRPr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66050" y="1497675"/>
            <a:ext cx="66642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-Most common species of malaria-causing protist outside of Africa.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- Especially prevalent in Asia and Latin America.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-Drug resistance is developing for chloroquine treatment.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t/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61616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250525" y="506750"/>
            <a:ext cx="7352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lang="en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Drugs Used to Treat </a:t>
            </a: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P. vivax</a:t>
            </a:r>
            <a:endParaRPr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837275" y="1829475"/>
            <a:ext cx="60993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CQ+PQ					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Chloroquine + Primaquine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AN shows which first-line drug regimen is used in each country.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97850" y="583673"/>
            <a:ext cx="57408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0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DALYs for P. vivax</a:t>
            </a:r>
            <a:endParaRPr b="1" i="0" sz="3000" u="none" cap="none" strike="noStrike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lang="en" sz="3000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Located in Column CJ</a:t>
            </a:r>
            <a:endParaRPr sz="3000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63525" y="1741850"/>
            <a:ext cx="57408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G : DALY for all of Malaria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AO : % of P. vivax cases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DALY’s are simply calculated by multiplication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0" i="0" lang="en" sz="3000" u="none" cap="none" strike="noStrike">
                <a:solidFill>
                  <a:srgbClr val="F798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G6</a:t>
            </a:r>
            <a:r>
              <a:rPr b="0" i="0" lang="en" sz="3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b="0" i="0" lang="en" sz="3000" u="none" cap="none" strike="noStrike">
                <a:solidFill>
                  <a:srgbClr val="7E379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AO6</a:t>
            </a:r>
            <a:endParaRPr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576150" y="502823"/>
            <a:ext cx="57408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Treatment Coverage</a:t>
            </a:r>
            <a:endParaRPr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707550" y="1546775"/>
            <a:ext cx="5740800" cy="22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AR Calculated by: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"/>
              <a:t>percent</a:t>
            </a: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 fertile children under 5 receiving any antimalarial treatment” - “% febrile children under 5 receiving ACT only” 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E - Col F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585525" y="432223"/>
            <a:ext cx="57408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P. vivax Efficacy</a:t>
            </a:r>
            <a:endParaRPr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726325" y="1484225"/>
            <a:ext cx="57408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Malaria Efficacy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9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Note: The sheet has hidden columns with extra data like references.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Each drug regimen has different efficacy data.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AS-AX : New Country Level Efficacy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AY-BD: Hand inputted Country level Efficacy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472900" y="433498"/>
            <a:ext cx="57408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Impact of P. vivax</a:t>
            </a:r>
            <a:endParaRPr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548000" y="1685525"/>
            <a:ext cx="57408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Sum of the impact of all drug regimens 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Col </a:t>
            </a:r>
            <a:r>
              <a:rPr lang="en"/>
              <a:t>DH</a:t>
            </a: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 = Sum of </a:t>
            </a:r>
            <a:r>
              <a:rPr lang="en"/>
              <a:t>DA5:DG5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07175" y="442849"/>
            <a:ext cx="5740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0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Total </a:t>
            </a:r>
            <a:r>
              <a:rPr lang="en" sz="3000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Impact of Drugs on Malaria</a:t>
            </a:r>
            <a:endParaRPr sz="3000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566750" y="1788775"/>
            <a:ext cx="57408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Sum of P. falc and P. vivax impacts.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-By drug (and company that supplies that drug)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-By country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75775" y="300799"/>
            <a:ext cx="57408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P. falc, P. vivax</a:t>
            </a:r>
            <a:endParaRPr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23075" y="1771300"/>
            <a:ext cx="57408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lang="en"/>
              <a:t>The the</a:t>
            </a: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 two strains of Malaria that our</a:t>
            </a:r>
            <a:r>
              <a:rPr lang="en"/>
              <a:t> </a:t>
            </a: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model</a:t>
            </a:r>
            <a:r>
              <a:rPr lang="en"/>
              <a:t> </a:t>
            </a: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</a:t>
            </a:r>
            <a:r>
              <a:rPr lang="en"/>
              <a:t>rs are:</a:t>
            </a: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lang="en"/>
              <a:t>P. falc is Plasmodium Falciparum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lang="en"/>
              <a:t>P. vivax is Plasodium Vivax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29575" y="375125"/>
            <a:ext cx="7768800" cy="7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Column Guide</a:t>
            </a:r>
            <a:endParaRPr b="1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122975" y="1361350"/>
            <a:ext cx="7768800" cy="28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7180" lvl="0" marL="457200" rtl="0">
              <a:spcBef>
                <a:spcPts val="0"/>
              </a:spcBef>
              <a:spcAft>
                <a:spcPts val="0"/>
              </a:spcAft>
              <a:buSzPts val="1080"/>
              <a:buChar char="●"/>
            </a:pPr>
            <a:r>
              <a:rPr b="1" lang="en"/>
              <a:t>Column A:</a:t>
            </a:r>
            <a:r>
              <a:rPr lang="en"/>
              <a:t> List of countries</a:t>
            </a:r>
            <a:endParaRPr/>
          </a:p>
          <a:p>
            <a:pPr indent="-297180" lvl="0" marL="457200" rtl="0">
              <a:spcBef>
                <a:spcPts val="0"/>
              </a:spcBef>
              <a:spcAft>
                <a:spcPts val="0"/>
              </a:spcAft>
              <a:buSzPts val="1080"/>
              <a:buChar char="●"/>
            </a:pPr>
            <a:r>
              <a:rPr b="1" lang="en"/>
              <a:t>Column B:</a:t>
            </a:r>
            <a:r>
              <a:rPr lang="en"/>
              <a:t> Countries’ assigned WHO regions</a:t>
            </a:r>
            <a:endParaRPr/>
          </a:p>
          <a:p>
            <a:pPr indent="-297180" lvl="0" marL="457200" rtl="0">
              <a:spcBef>
                <a:spcPts val="0"/>
              </a:spcBef>
              <a:spcAft>
                <a:spcPts val="0"/>
              </a:spcAft>
              <a:buSzPts val="1080"/>
              <a:buChar char="●"/>
            </a:pPr>
            <a:r>
              <a:rPr b="1" lang="en"/>
              <a:t>Column C:</a:t>
            </a:r>
            <a:r>
              <a:rPr lang="en"/>
              <a:t> Population</a:t>
            </a:r>
            <a:endParaRPr/>
          </a:p>
          <a:p>
            <a:pPr indent="-297180" lvl="0" marL="457200" rtl="0">
              <a:spcBef>
                <a:spcPts val="0"/>
              </a:spcBef>
              <a:spcAft>
                <a:spcPts val="0"/>
              </a:spcAft>
              <a:buSzPts val="1080"/>
              <a:buChar char="●"/>
            </a:pPr>
            <a:r>
              <a:rPr b="1" lang="en"/>
              <a:t>Column G:</a:t>
            </a:r>
            <a:r>
              <a:rPr lang="en"/>
              <a:t> Total DALYs lost due to either strand of Malaria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>
              <a:spcBef>
                <a:spcPts val="0"/>
              </a:spcBef>
              <a:spcAft>
                <a:spcPts val="0"/>
              </a:spcAft>
              <a:buSzPts val="1080"/>
              <a:buChar char="●"/>
            </a:pPr>
            <a:r>
              <a:rPr b="1" lang="en"/>
              <a:t>Columns D-AL:</a:t>
            </a:r>
            <a:r>
              <a:rPr lang="en"/>
              <a:t> Specific data on the P.falc strain</a:t>
            </a:r>
            <a:endParaRPr/>
          </a:p>
          <a:p>
            <a:pPr indent="-297180" lvl="0" marL="457200" rtl="0">
              <a:spcBef>
                <a:spcPts val="0"/>
              </a:spcBef>
              <a:spcAft>
                <a:spcPts val="0"/>
              </a:spcAft>
              <a:buSzPts val="1080"/>
              <a:buChar char="●"/>
            </a:pPr>
            <a:r>
              <a:rPr b="1" lang="en"/>
              <a:t>Columns AM-BE:</a:t>
            </a:r>
            <a:r>
              <a:rPr lang="en"/>
              <a:t> Specific data on the P. vivax strain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>
              <a:spcBef>
                <a:spcPts val="0"/>
              </a:spcBef>
              <a:spcAft>
                <a:spcPts val="0"/>
              </a:spcAft>
              <a:buSzPts val="1080"/>
              <a:buChar char="●"/>
            </a:pPr>
            <a:r>
              <a:rPr b="1" lang="en"/>
              <a:t>Columns BI and BJ:</a:t>
            </a:r>
            <a:r>
              <a:rPr lang="en"/>
              <a:t> List of companies and the drugs that they produce, respectively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78725" y="431425"/>
            <a:ext cx="7768800" cy="7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Definitions</a:t>
            </a:r>
            <a:endParaRPr b="1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278725" y="1152625"/>
            <a:ext cx="6798300" cy="30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457200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Cambria"/>
              <a:buChar char="▶"/>
            </a:pPr>
            <a:r>
              <a:rPr lang="en" sz="1800" u="sng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WHO region</a:t>
            </a:r>
            <a:r>
              <a:rPr lang="en" sz="18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- designated regions provide by the World Health Organization</a:t>
            </a:r>
            <a:endParaRPr sz="180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1940" lvl="1" marL="914400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Cambria"/>
              <a:buChar char="▶"/>
            </a:pPr>
            <a:r>
              <a:rPr lang="en" sz="18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Taken from </a:t>
            </a:r>
            <a:r>
              <a:rPr lang="en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Official WHO webiste- neglected tropical diseases</a:t>
            </a:r>
            <a:endParaRPr sz="180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4320" lvl="0" marL="457200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Cambria"/>
              <a:buChar char="▶"/>
            </a:pPr>
            <a:r>
              <a:rPr lang="en" sz="1800" u="sng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DALY</a:t>
            </a:r>
            <a:r>
              <a:rPr lang="en" sz="18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- disability adjusted life year </a:t>
            </a:r>
            <a:r>
              <a:rPr b="1" lang="en" sz="20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(D)</a:t>
            </a:r>
            <a:endParaRPr sz="180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1940" lvl="1" marL="914400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Cambria"/>
              <a:buChar char="▶"/>
            </a:pPr>
            <a:r>
              <a:rPr lang="en" sz="18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∑(years lost to premature mortality &amp; years lost to disability due to schistosomiasis)</a:t>
            </a:r>
            <a:endParaRPr sz="180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4320" lvl="0" marL="457200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Cambria"/>
              <a:buChar char="▶"/>
            </a:pPr>
            <a:r>
              <a:rPr lang="en" sz="1800" u="sng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Treatment Coverage</a:t>
            </a:r>
            <a:r>
              <a:rPr lang="en" sz="18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- percentage of people afflicted that were treated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(θ)</a:t>
            </a:r>
            <a:endParaRPr sz="180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1940" lvl="1" marL="914400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Cambria"/>
              <a:buChar char="▶"/>
            </a:pPr>
            <a:r>
              <a:rPr lang="en" sz="18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= # treated/ prevalence</a:t>
            </a:r>
            <a:endParaRPr sz="180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4320" lvl="0" marL="457200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Cambria"/>
              <a:buChar char="▶"/>
            </a:pPr>
            <a:r>
              <a:rPr lang="en" sz="1800" u="sng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Efficacy</a:t>
            </a:r>
            <a:r>
              <a:rPr lang="en" sz="180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percentage of population receiving treatment that were actually cured </a:t>
            </a:r>
            <a:r>
              <a:rPr b="1"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(e)</a:t>
            </a:r>
            <a:endParaRPr b="1" sz="180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1940" lvl="1" marL="914400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EA3C9E"/>
              </a:buClr>
              <a:buSzPts val="1800"/>
              <a:buFont typeface="Cambria"/>
              <a:buChar char="▶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generated from WHO, UNAID database</a:t>
            </a:r>
            <a:endParaRPr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85175" y="240325"/>
            <a:ext cx="57408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General Impact Formula</a:t>
            </a:r>
            <a:endParaRPr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04300" y="2825200"/>
            <a:ext cx="5740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I = Impact</a:t>
            </a:r>
            <a:b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D = DALYs</a:t>
            </a:r>
            <a:b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Ө = Treatment coverage</a:t>
            </a:r>
            <a:b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e = Efficacy</a:t>
            </a:r>
            <a:b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Note: This calculates the impact of ONE drug</a:t>
            </a:r>
            <a:b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000" u="none" cap="none" strike="noStrike">
              <a:solidFill>
                <a:srgbClr val="61616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373300" y="863800"/>
            <a:ext cx="439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 </a:t>
            </a:r>
            <a:r>
              <a:rPr lang="en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D*e*Θ _</a:t>
            </a:r>
            <a:endParaRPr sz="4000">
              <a:solidFill>
                <a:schemeClr val="dk1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[1 - (e*Θ)]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91325" y="551673"/>
            <a:ext cx="57408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Regional and World Averages</a:t>
            </a:r>
            <a:endParaRPr sz="3000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Located in cells EK2:EM8</a:t>
            </a:r>
            <a:endParaRPr sz="3000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3350" y="1247250"/>
            <a:ext cx="69609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rgbClr val="3F3F3F"/>
                </a:solidFill>
                <a:latin typeface="Lustria"/>
                <a:ea typeface="Lustria"/>
                <a:cs typeface="Lustria"/>
                <a:sym typeface="Lustria"/>
              </a:rPr>
              <a:t>When data for a specific drug for a specific country is not found, we use the regional or world average instead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425" y="2618500"/>
            <a:ext cx="3104550" cy="24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407200" y="432199"/>
            <a:ext cx="57408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Trebuchet MS"/>
              <a:buNone/>
            </a:pPr>
            <a:r>
              <a:rPr b="1" i="0" lang="en" sz="3600" u="none" cap="none" strike="noStrike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Efficacy</a:t>
            </a:r>
            <a:endParaRPr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01050" y="1265075"/>
            <a:ext cx="5740800" cy="3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First, consider country level data if we have it. 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If we don’t have it, we take the average of values in the region. 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If we don’t have regional values, we take global values.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rPr b="0" i="0" lang="en" sz="2000" u="none" cap="none" strike="noStrike">
                <a:solidFill>
                  <a:srgbClr val="616161"/>
                </a:solidFill>
                <a:latin typeface="Trebuchet MS"/>
                <a:ea typeface="Trebuchet MS"/>
                <a:cs typeface="Trebuchet MS"/>
                <a:sym typeface="Trebuchet MS"/>
              </a:rPr>
              <a:t>Efficacy varies between drugs</a:t>
            </a:r>
            <a:endParaRPr/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61616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7175" lvl="0" marL="2571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61616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2936450" y="1243225"/>
            <a:ext cx="26796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A3C9E"/>
                </a:solidFill>
                <a:latin typeface="Cambria"/>
                <a:ea typeface="Cambria"/>
                <a:cs typeface="Cambria"/>
                <a:sym typeface="Cambria"/>
              </a:rPr>
              <a:t>P. falc</a:t>
            </a:r>
            <a:endParaRPr sz="6000">
              <a:solidFill>
                <a:srgbClr val="EA3C9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