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Lustri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ustri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 The burden of Malaria and the data of its drugs by countries ??? </a:t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Shape 2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1"/>
              <a:ext cx="2269442" cy="6866466"/>
            </a:xfrm>
            <a:custGeom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8" y="-8467"/>
              <a:ext cx="1948147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13565" cy="293793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9" y="-8467"/>
              <a:ext cx="214287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120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6" y="-8467"/>
              <a:ext cx="857530" cy="6866467"/>
            </a:xfrm>
            <a:custGeom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F4B469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6770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7" y="4893733"/>
              <a:ext cx="1094086" cy="196426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6" y="-8468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Shape 11"/>
            <p:cNvSpPr/>
            <p:nvPr/>
          </p:nvSpPr>
          <p:spPr>
            <a:xfrm>
              <a:off x="-8467" y="4013200"/>
              <a:ext cx="457200" cy="28532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Shape 1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Shape 14"/>
            <p:cNvSpPr/>
            <p:nvPr/>
          </p:nvSpPr>
          <p:spPr>
            <a:xfrm>
              <a:off x="6891896" y="1"/>
              <a:ext cx="2269442" cy="6866466"/>
            </a:xfrm>
            <a:custGeom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8" y="-8467"/>
              <a:ext cx="1948147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13565" cy="293793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9" y="-8467"/>
              <a:ext cx="214287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120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6" y="-8467"/>
              <a:ext cx="857530" cy="6866467"/>
            </a:xfrm>
            <a:custGeom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F4B469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6770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7" y="4893733"/>
              <a:ext cx="1094086" cy="196426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Clr>
                <a:srgbClr val="B0BBBF"/>
              </a:buClr>
              <a:buFont typeface="Lustria"/>
              <a:buNone/>
              <a:defRPr b="0" i="0" sz="1200" u="none" cap="none" strike="noStrike">
                <a:solidFill>
                  <a:srgbClr val="B0BBB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IBfN_3f-dG65YbLWQbkXojUxs2PlQyo7l04Ubz9kLkU/edit#gid=156050844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IBfN_3f-dG65YbLWQbkXojUxs2PlQyo7l04Ubz9kLkU/edit#gid=37877281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ho.int/neglected_diseases/preventive_chemotherapy/sch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740195" y="18711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i="0" lang="en-US" sz="48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Tuberculosis Drugs</a:t>
            </a:r>
            <a:endParaRPr sz="48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-346125" y="3575275"/>
            <a:ext cx="76923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Spreadsheet Documentation</a:t>
            </a:r>
            <a:endParaRPr b="0" i="0" sz="24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 sz="24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Click below for:</a:t>
            </a:r>
            <a:endParaRPr sz="24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Font typeface="Noto Sans Symbols"/>
              <a:buNone/>
            </a:pPr>
            <a:r>
              <a:rPr lang="en-US" sz="1350" u="sng">
                <a:solidFill>
                  <a:srgbClr val="753D29"/>
                </a:solidFill>
                <a:hlinkClick r:id="rId3"/>
              </a:rPr>
              <a:t>Impact Summary Sheet</a:t>
            </a:r>
            <a:endParaRPr sz="1350">
              <a:solidFill>
                <a:srgbClr val="753D29"/>
              </a:solidFill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sz="24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-215250" y="152400"/>
            <a:ext cx="7687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Prevalent and incidence cases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75751" y="1417550"/>
            <a:ext cx="71454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Columns N and O</a:t>
            </a: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:</a:t>
            </a: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TB prevalence and incidence by countries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1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Prevalence</a:t>
            </a: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: The total number of cases of disease existing in a population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1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Incidence</a:t>
            </a: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: The total number of newly diagnosed cases of a disease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2105" l="0" r="0" t="19181"/>
          <a:stretch/>
        </p:blipFill>
        <p:spPr>
          <a:xfrm>
            <a:off x="1397000" y="4592319"/>
            <a:ext cx="4506300" cy="21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4008817"/>
            <a:ext cx="4506300" cy="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-1183051" y="1340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8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HIV Status</a:t>
            </a:r>
            <a:endParaRPr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51951" y="1341350"/>
            <a:ext cx="70554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P: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percent of TB cases with a known HIV status, according to the WHO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Q: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The number of TB cases with known HIV status (WHO)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R: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Number of cases that are TB/HIV+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784" y="4290683"/>
            <a:ext cx="5141700" cy="20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-220825" y="196600"/>
            <a:ext cx="7648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Prevalent and incidence cases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50454" y="1509100"/>
            <a:ext cx="7345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Columns S-V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: 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Incident cases of active TB with HIV+/HIV-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% of active TB with HIV+/HIV- </a:t>
            </a:r>
            <a:b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The number of active TB with HIV+ or HIV- / The number of TB incidence with known HIV status.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58" y="4085862"/>
            <a:ext cx="7426800" cy="2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76199" y="3048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MDR-TB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7591" y="1801705"/>
            <a:ext cx="7345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DALYs lost to MDR-TB by country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1" i="1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Columns AI-AO: </a:t>
            </a: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Calculating proportion of cases that have MDR-TB (column AO)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781851" y="6034819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ustr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AI/AJ = AM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10800000">
            <a:off x="3784276" y="3128207"/>
            <a:ext cx="822900" cy="638400"/>
          </a:xfrm>
          <a:prstGeom prst="bentUpArrow">
            <a:avLst>
              <a:gd fmla="val 25000" name="adj1"/>
              <a:gd fmla="val 20591" name="adj2"/>
              <a:gd fmla="val 25000" name="adj3"/>
            </a:avLst>
          </a:prstGeom>
          <a:solidFill>
            <a:schemeClr val="accent4"/>
          </a:solidFill>
          <a:ln cap="flat" cmpd="sng" w="31750">
            <a:solidFill>
              <a:srgbClr val="857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487333" y="3019848"/>
            <a:ext cx="19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ustr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AK/AL= AN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3" y="4038935"/>
            <a:ext cx="8171400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6301619" y="5733625"/>
            <a:ext cx="2490600" cy="1047000"/>
          </a:xfrm>
          <a:prstGeom prst="wedgeRectCallout">
            <a:avLst>
              <a:gd fmla="val 21994" name="adj1"/>
              <a:gd fmla="val -75496" name="adj2"/>
            </a:avLst>
          </a:prstGeom>
          <a:solidFill>
            <a:srgbClr val="FF6600"/>
          </a:solidFill>
          <a:ln cap="flat" cmpd="sng" w="12700">
            <a:solidFill>
              <a:srgbClr val="48575D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6377819" y="6020137"/>
            <a:ext cx="237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ustri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(AI+AK) / (AM+AN) = AO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908251" y="5518478"/>
            <a:ext cx="822900" cy="82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2"/>
          </a:solidFill>
          <a:ln cap="flat" cmpd="sng" w="31750">
            <a:solidFill>
              <a:srgbClr val="6B3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7" name="Shape 257"/>
          <p:cNvSpPr/>
          <p:nvPr/>
        </p:nvSpPr>
        <p:spPr>
          <a:xfrm flipH="1">
            <a:off x="1374859" y="5519467"/>
            <a:ext cx="1085700" cy="82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2"/>
          </a:solidFill>
          <a:ln cap="flat" cmpd="sng" w="31750">
            <a:solidFill>
              <a:srgbClr val="6B3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8" name="Shape 258"/>
          <p:cNvSpPr/>
          <p:nvPr/>
        </p:nvSpPr>
        <p:spPr>
          <a:xfrm flipH="1" rot="10800000">
            <a:off x="6301619" y="3128206"/>
            <a:ext cx="647100" cy="638400"/>
          </a:xfrm>
          <a:prstGeom prst="bentUpArrow">
            <a:avLst>
              <a:gd fmla="val 25000" name="adj1"/>
              <a:gd fmla="val 20591" name="adj2"/>
              <a:gd fmla="val 25000" name="adj3"/>
            </a:avLst>
          </a:prstGeom>
          <a:solidFill>
            <a:schemeClr val="accent4"/>
          </a:solidFill>
          <a:ln cap="flat" cmpd="sng" w="31750">
            <a:solidFill>
              <a:srgbClr val="857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572380" y="3794296"/>
            <a:ext cx="1164000" cy="247800"/>
          </a:xfrm>
          <a:prstGeom prst="rect">
            <a:avLst/>
          </a:prstGeom>
          <a:solidFill>
            <a:schemeClr val="accent2">
              <a:alpha val="20000"/>
            </a:schemeClr>
          </a:solidFill>
          <a:ln cap="flat" cmpd="sng" w="31750">
            <a:solidFill>
              <a:srgbClr val="6B3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08351" y="3794296"/>
            <a:ext cx="1164000" cy="247800"/>
          </a:xfrm>
          <a:prstGeom prst="rect">
            <a:avLst/>
          </a:prstGeom>
          <a:solidFill>
            <a:schemeClr val="accent2">
              <a:alpha val="20000"/>
            </a:schemeClr>
          </a:solidFill>
          <a:ln cap="flat" cmpd="sng" w="31750">
            <a:solidFill>
              <a:srgbClr val="6B3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090451" y="3794296"/>
            <a:ext cx="1164000" cy="247800"/>
          </a:xfrm>
          <a:prstGeom prst="rect">
            <a:avLst/>
          </a:prstGeom>
          <a:solidFill>
            <a:schemeClr val="accent2">
              <a:alpha val="20000"/>
            </a:schemeClr>
          </a:solidFill>
          <a:ln cap="flat" cmpd="sng" w="31750">
            <a:solidFill>
              <a:srgbClr val="6B3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753233" y="3794296"/>
            <a:ext cx="1164000" cy="247800"/>
          </a:xfrm>
          <a:prstGeom prst="rect">
            <a:avLst/>
          </a:prstGeom>
          <a:solidFill>
            <a:schemeClr val="accent4">
              <a:alpha val="18431"/>
            </a:schemeClr>
          </a:solidFill>
          <a:ln cap="flat" cmpd="sng" w="31750">
            <a:solidFill>
              <a:srgbClr val="857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17264" y="3797062"/>
            <a:ext cx="1164000" cy="247800"/>
          </a:xfrm>
          <a:prstGeom prst="rect">
            <a:avLst/>
          </a:prstGeom>
          <a:solidFill>
            <a:schemeClr val="accent4">
              <a:alpha val="18431"/>
            </a:schemeClr>
          </a:solidFill>
          <a:ln cap="flat" cmpd="sng" w="31750">
            <a:solidFill>
              <a:srgbClr val="857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254482" y="3797062"/>
            <a:ext cx="1164000" cy="247800"/>
          </a:xfrm>
          <a:prstGeom prst="rect">
            <a:avLst/>
          </a:prstGeom>
          <a:solidFill>
            <a:schemeClr val="accent4">
              <a:alpha val="15294"/>
            </a:schemeClr>
          </a:solidFill>
          <a:ln cap="flat" cmpd="sng" w="31750">
            <a:solidFill>
              <a:srgbClr val="857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409353" y="3794296"/>
            <a:ext cx="1164000" cy="2478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317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1941" t="0"/>
          <a:stretch/>
        </p:blipFill>
        <p:spPr>
          <a:xfrm>
            <a:off x="402102" y="5138810"/>
            <a:ext cx="8171400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52399" y="3048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MDR-TB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86499" y="1738075"/>
            <a:ext cx="69186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948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#MDR-TB needing treatment (AP) </a:t>
            </a: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TB prevalence (N) * proportion of new and retreatment cases that have MDR-TB (AO)</a:t>
            </a:r>
            <a:endParaRPr/>
          </a:p>
          <a:p>
            <a:pPr indent="-31494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DALYs lost to MDR-TB (AS) </a:t>
            </a: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b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Total DALYs lost to TB (E) *  MDT-TB proportion (AO) – DALYs lost to XDR-TB (BB)</a:t>
            </a:r>
            <a:endParaRPr/>
          </a:p>
          <a:p>
            <a:pPr indent="-31494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Coverage of MDR-TB by country (AR)  </a:t>
            </a: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b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# MDR-TB receiving treatment (AQ) / # MDR-TB needing treatment (AP)</a:t>
            </a:r>
            <a:endParaRPr/>
          </a:p>
          <a:p>
            <a:pPr indent="-31494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Efficacy of MDR-TB (K24): </a:t>
            </a:r>
            <a:r>
              <a:rPr b="0" i="0" lang="en-US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Assumption</a:t>
            </a:r>
            <a:endParaRPr/>
          </a:p>
          <a:p>
            <a:pPr indent="-31494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i="0" lang="en-US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AT: Impact of MDR-TB treatment regimen </a:t>
            </a:r>
            <a:r>
              <a:rPr b="0" i="0" lang="en-US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br>
              <a:rPr b="0" i="0" lang="en-US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en-US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Need (DALYs lost to MDR-TB (AS)) * MDR-TB treatment coverage (AP/R) * MDR-TB treatment efficacy (K24)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52399" y="3810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MDR-TB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34099" y="1814275"/>
            <a:ext cx="71871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Lustria"/>
                <a:ea typeface="Lustria"/>
                <a:cs typeface="Lustria"/>
                <a:sym typeface="Lustria"/>
              </a:rPr>
              <a:t>Cells K172:L177: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proportion of the impact each regimen in the MDR-TB treatment protocols is inversely proportional to resistance rates 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47" y="4051298"/>
            <a:ext cx="8494800" cy="1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28599" y="3048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MDR-TB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286491" y="1814285"/>
            <a:ext cx="3223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Lustria"/>
                <a:ea typeface="Lustria"/>
                <a:cs typeface="Lustria"/>
                <a:sym typeface="Lustria"/>
              </a:rPr>
              <a:t>Cells K46:M65</a:t>
            </a:r>
            <a:endParaRPr b="1" sz="24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Each drug within each regimen receives an equal proportion of that regimen’s impact 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A company’s total impact of MDR-TB regimen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507" y="1814285"/>
            <a:ext cx="4480500" cy="4517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228599" y="5334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MDR-TB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515099" y="2781875"/>
            <a:ext cx="68436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A company’s total impact of XDR-TB regimen </a:t>
            </a:r>
            <a:r>
              <a:rPr b="0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= The company’s proportion of credit for MDR-TB treatment (based on the sum of the anti-MDR-TB drugs it produces) multiplied by the sum of impact of MDR-TB treatment regimen in each country.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28599" y="3810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</a:t>
            </a:r>
            <a:b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XDR-TB</a:t>
            </a:r>
            <a:endParaRPr b="1"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40100" y="1846950"/>
            <a:ext cx="69672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DALYs lost to XDR-TB by country</a:t>
            </a:r>
            <a:endParaRPr sz="2000"/>
          </a:p>
          <a:p>
            <a:pPr indent="-2238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Assumption K30: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9% of all MDR-TB cases are XDR-TB (WHO 2013)</a:t>
            </a:r>
            <a:endParaRPr sz="2000"/>
          </a:p>
          <a:p>
            <a:pPr indent="-2238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DALYs lost to XDR-TB (BB)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Total DALYs lost to MDR-TB (E) *  MDR-TB proportion (AO) * 9%</a:t>
            </a:r>
            <a:endParaRPr sz="2000"/>
          </a:p>
          <a:p>
            <a:pPr indent="-330200" lvl="1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XDR-TB Treatment Coverage (BA)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57% (assumption K37)</a:t>
            </a:r>
            <a:endParaRPr sz="2000"/>
          </a:p>
          <a:p>
            <a:pPr indent="-330200" lvl="1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XDR-TB treatment Efficacy (K25)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22% (assumption K25)</a:t>
            </a:r>
            <a:endParaRPr sz="2000"/>
          </a:p>
          <a:p>
            <a:pPr indent="-330200" lvl="1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Impact of XDR-TB treatment regimen (BC) </a:t>
            </a:r>
            <a:r>
              <a:rPr b="0" i="0" lang="en-US" sz="2000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= Need (DALYs lost to XDR-TB (BB)) * XDR-TB treatment coverage (BA) * XDR-TB treatment efficacy (K25)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-228601" y="3048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</a:t>
            </a:r>
            <a:br>
              <a:rPr b="1" lang="en-US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XDR-TB</a:t>
            </a:r>
            <a:endParaRPr b="1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63900" y="1770750"/>
            <a:ext cx="70674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Lustria"/>
                <a:ea typeface="Lustria"/>
                <a:cs typeface="Lustria"/>
                <a:sym typeface="Lustria"/>
              </a:rPr>
              <a:t>Cells K85:M89: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total impact of XDR-TB treatment is divided according to XDR-TB treatment protocols 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A company’s total impact of XDR-TB regimen </a:t>
            </a:r>
            <a:r>
              <a:rPr b="0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= The company’s proportion of credit for XDR-TB treatment (based on the sum of the anti-XDR-TB drugs it produces) multiplied by the sum of impact of XDR-TB treatment regimen in each country.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93" y="3215773"/>
            <a:ext cx="8737500" cy="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318701" y="1524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General Information</a:t>
            </a:r>
            <a:endParaRPr b="1"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0024" y="1758650"/>
            <a:ext cx="7228800" cy="4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  <a:hlinkClick r:id="rId3"/>
              </a:rPr>
              <a:t>Click here for access to the Spreadsheet</a:t>
            </a:r>
            <a:endParaRPr>
              <a:solidFill>
                <a:srgbClr val="753D29"/>
              </a:solidFill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Spreadsheet contains data regarding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Summary of company rankings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WHO groupings and country categorizations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burden of TB and the data of its drugs by countries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burden of HIV and the data of its drugs by countries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52399" y="5334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</a:t>
            </a:r>
            <a:b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Normal TB – Needs</a:t>
            </a:r>
            <a:endParaRPr b="1"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-45849" y="2332450"/>
            <a:ext cx="71487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4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Total DALYs lost to TB/HIV+ (AB) </a:t>
            </a: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Total DALYs lost to TB (E) – the DALYs lost to MDR-TB (AS) – the DALYs lost to XDR-TB (BB)</a:t>
            </a:r>
            <a:endParaRPr/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4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Total DALYs lost to TB/HIV- (AC) </a:t>
            </a:r>
            <a:r>
              <a:rPr b="0" i="0" lang="en-US" sz="222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Total DALYs lost to TB (E) – the DALYs lost to MDR-TB (AS) – the DALYs lost to XDR-TB (BB)</a:t>
            </a:r>
            <a:endParaRPr/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36537" lvl="1" marL="5794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7938" lvl="1" marL="35083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-228375" y="167958"/>
            <a:ext cx="81471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</a:t>
            </a:r>
            <a:br>
              <a:rPr b="1" lang="en-US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Normal TB – Access and Efficacy</a:t>
            </a:r>
            <a:endParaRPr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76377" y="1802200"/>
            <a:ext cx="69060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coverage for TB/HIV+ (AD)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58% (Assumption about drug-susceptible TB treatment coverage (K38))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coverage for TB/HIV- (AE)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= 58% (Assumption about drug-susceptible TB treatment coverage (K38))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Efficacy of TB/HIV+ (K22):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73% (assumption K22)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Treatment Efficacy of TB/HIV- (K23):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88% (assumption K23)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228599" y="3810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Score: </a:t>
            </a:r>
            <a:b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Normal TB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94500" y="2265900"/>
            <a:ext cx="7002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A company’s total impact of normal TB regimen </a:t>
            </a:r>
            <a:r>
              <a:rPr b="0" i="0" lang="en-US" sz="2400" u="none" cap="none" strike="noStrike">
                <a:solidFill>
                  <a:srgbClr val="753D29"/>
                </a:solidFill>
                <a:latin typeface="Lustria"/>
                <a:ea typeface="Lustria"/>
                <a:cs typeface="Lustria"/>
                <a:sym typeface="Lustria"/>
              </a:rPr>
              <a:t>= The company’s proportion of credit for standard treatment multiplied by the sum of the impacts of the normal TB treatment regimen in each country.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-1" y="3048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i="0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Calculating Impact Score </a:t>
            </a:r>
            <a:br>
              <a:rPr b="1" i="0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by Companies</a:t>
            </a:r>
            <a:endParaRPr b="1"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66700" y="1673983"/>
            <a:ext cx="8346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ells</a:t>
            </a: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K4</a:t>
            </a: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:</a:t>
            </a: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M13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Companies and their drugs</a:t>
            </a:r>
            <a:endParaRPr sz="2000"/>
          </a:p>
        </p:txBody>
      </p:sp>
      <p:pic>
        <p:nvPicPr>
          <p:cNvPr descr="Screen Shot 2014-04-16 at 下午2.32.39.png"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2213431"/>
            <a:ext cx="8153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342900" y="5571075"/>
            <a:ext cx="667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A company’s total impact score in TB </a:t>
            </a:r>
            <a:r>
              <a:rPr b="0" i="0" lang="en-US" sz="2000" u="none" cap="none" strike="noStrike">
                <a:solidFill>
                  <a:srgbClr val="753E2A"/>
                </a:solidFill>
                <a:latin typeface="Lustria"/>
                <a:ea typeface="Lustria"/>
                <a:cs typeface="Lustria"/>
                <a:sym typeface="Lustria"/>
              </a:rPr>
              <a:t>= The sum of total impact score in treating normal TB, MDR-TB and XDR-TB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09599" y="4572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Total TB Impact Scores </a:t>
            </a:r>
            <a:br>
              <a:rPr b="1" lang="en-US" sz="4000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000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by Companies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7" name="Shape 3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750" y="2236788"/>
            <a:ext cx="4914000" cy="38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04799" y="457200"/>
            <a:ext cx="63477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Font typeface="Trebuchet MS"/>
              <a:buNone/>
            </a:pPr>
            <a:r>
              <a:rPr b="1" lang="en-US" sz="4000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Definitions</a:t>
            </a:r>
            <a:endParaRPr sz="4000">
              <a:solidFill>
                <a:srgbClr val="753D29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28600" y="1616700"/>
            <a:ext cx="7092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020" lvl="0" marL="4572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WHO region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- designated regions provide by the World Health Organization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94640" lvl="1" marL="9144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Taken from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52730" lvl="3" marL="120015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 u="sng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Official WHO website- neglected tropical diseases</a:t>
            </a:r>
            <a:endParaRPr sz="2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7020" lvl="0" marL="4572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DALY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- disability adjusted life year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(D)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-294640" lvl="1" marL="9144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∑(years lost to premature mortality + years lost to disability due to schistosomiasis)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87020" lvl="0" marL="4572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 u="sng">
                <a:latin typeface="Cambria"/>
                <a:ea typeface="Cambria"/>
                <a:cs typeface="Cambria"/>
                <a:sym typeface="Cambria"/>
              </a:rPr>
              <a:t>Treatment Coverage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- percentage of people afflicted that were treated 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(θ)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94640" lvl="1" marL="9144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= # treated/ prevalence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87020" lvl="0" marL="457200" rtl="0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Cambria"/>
              <a:buChar char="▶"/>
            </a:pPr>
            <a:r>
              <a:rPr lang="en-US" sz="2000" u="sng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Efficacy</a:t>
            </a:r>
            <a:r>
              <a:rPr lang="en-US" sz="2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percentage of population receiving treatment that were actually cured </a:t>
            </a: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281940" lvl="1" marL="91440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53D29"/>
              </a:buClr>
              <a:buSzPts val="1800"/>
              <a:buFont typeface="Cambria"/>
              <a:buChar char="▶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generated from WHO, UNAID database</a:t>
            </a:r>
            <a:endParaRPr sz="20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-630063" y="131533"/>
            <a:ext cx="83430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Summary of Company Rankings</a:t>
            </a:r>
            <a:r>
              <a:rPr b="1" lang="en-US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03425" y="1559250"/>
            <a:ext cx="69924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5" r="0" t="-10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946896" y="3066716"/>
            <a:ext cx="2550300" cy="83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ustr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-82026" y="2216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Tuberculosis by Countries</a:t>
            </a:r>
            <a:endParaRPr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3600" y="2163850"/>
            <a:ext cx="28413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A: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List countries</a:t>
            </a:r>
            <a:endParaRPr sz="2000"/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B: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Countries sorted by WHO regions</a:t>
            </a:r>
            <a:endParaRPr sz="2000"/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C: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population</a:t>
            </a:r>
            <a:endParaRPr sz="2000"/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Column E: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DALYs lost to TB </a:t>
            </a: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breakdown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by countries (2015 data)</a:t>
            </a:r>
            <a:endParaRPr sz="20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900" y="1998500"/>
            <a:ext cx="6055274" cy="400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6199" y="228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Tuberculosis by Countries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912" y="1459563"/>
            <a:ext cx="73455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Different kinds of TB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Drug-susceptible (Normal) TB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Multiple drug resistant (MDR) TB</a:t>
            </a:r>
            <a:endParaRPr/>
          </a:p>
          <a:p>
            <a:pPr indent="-236537" lvl="1" marL="579438" marR="0" rtl="0" algn="l"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Extreme drug resistant (XDR) TB</a:t>
            </a:r>
            <a:endParaRPr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TB and HIV 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298094" y="509209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938284" y="4319374"/>
            <a:ext cx="7007126" cy="1832649"/>
            <a:chOff x="2193" y="10180"/>
            <a:chExt cx="7824" cy="2094"/>
          </a:xfrm>
        </p:grpSpPr>
        <p:sp>
          <p:nvSpPr>
            <p:cNvPr id="185" name="Shape 185"/>
            <p:cNvSpPr/>
            <p:nvPr/>
          </p:nvSpPr>
          <p:spPr>
            <a:xfrm>
              <a:off x="4768" y="10180"/>
              <a:ext cx="2641" cy="42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TB Incident Cases</a:t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284" y="11031"/>
              <a:ext cx="3466" cy="43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Drug-Susceptible ("Normal") active TB</a:t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140" y="11872"/>
              <a:ext cx="1762" cy="40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MDR-TB</a:t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8255" y="11866"/>
              <a:ext cx="1762" cy="40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XDR-TB</a:t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193" y="11858"/>
              <a:ext cx="950" cy="40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HIV+</a:t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434" y="11858"/>
              <a:ext cx="950" cy="40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HIV-</a:t>
              </a:r>
              <a:endParaRPr/>
            </a:p>
          </p:txBody>
        </p:sp>
        <p:cxnSp>
          <p:nvCxnSpPr>
            <p:cNvPr id="191" name="Shape 191"/>
            <p:cNvCxnSpPr/>
            <p:nvPr/>
          </p:nvCxnSpPr>
          <p:spPr>
            <a:xfrm>
              <a:off x="3606" y="10869"/>
              <a:ext cx="581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6088" y="10618"/>
              <a:ext cx="0" cy="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3606" y="10869"/>
              <a:ext cx="0" cy="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Shape 194"/>
            <p:cNvCxnSpPr>
              <a:endCxn id="187" idx="0"/>
            </p:cNvCxnSpPr>
            <p:nvPr/>
          </p:nvCxnSpPr>
          <p:spPr>
            <a:xfrm>
              <a:off x="7021" y="109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9415" y="10869"/>
              <a:ext cx="7" cy="9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3606" y="11459"/>
              <a:ext cx="0" cy="1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2635" y="11620"/>
              <a:ext cx="235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2635" y="11620"/>
              <a:ext cx="0" cy="2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990" y="11620"/>
              <a:ext cx="0" cy="2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-598925" y="76200"/>
            <a:ext cx="84615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32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TB regimens and treatment protocols</a:t>
            </a:r>
            <a:endParaRPr sz="32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99537" y="1345649"/>
            <a:ext cx="7345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Lustria"/>
              <a:buChar char="▶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ells</a:t>
            </a: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K40:L44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Standard treatment protocols</a:t>
            </a:r>
            <a:endParaRPr sz="2000"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ustria"/>
              <a:ea typeface="Lustria"/>
              <a:cs typeface="Lustria"/>
              <a:sym typeface="Lustria"/>
            </a:endParaRPr>
          </a:p>
          <a:p>
            <a: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753D29"/>
              </a:buClr>
              <a:buSzPts val="2000"/>
              <a:buFont typeface="Lustria"/>
              <a:buChar char="▶"/>
            </a:pP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ells</a:t>
            </a:r>
            <a:r>
              <a:rPr b="1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K127:L139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Drug-resistant treatment protocols </a:t>
            </a:r>
            <a:endParaRPr sz="2000"/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Screen Shot 2014-04-16 at 下午3.06.41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49" y="2081250"/>
            <a:ext cx="8756400" cy="12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75" y="4474050"/>
            <a:ext cx="5349000" cy="21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-304801" y="228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List of Anti-TB drugs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37683" y="1517952"/>
            <a:ext cx="79173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latin typeface="Lustria"/>
                <a:ea typeface="Lustria"/>
                <a:cs typeface="Lustria"/>
                <a:sym typeface="Lustria"/>
              </a:rPr>
              <a:t>Cells K141:M170: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List of Anti-TB drugs</a:t>
            </a:r>
            <a:endParaRPr/>
          </a:p>
        </p:txBody>
      </p:sp>
      <p:pic>
        <p:nvPicPr>
          <p:cNvPr descr="Screen Shot 2014-04-16 at 下午3.13.12.png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380" y="2282401"/>
            <a:ext cx="5324100" cy="4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242525" y="152400"/>
            <a:ext cx="7074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Lustria"/>
              <a:buNone/>
            </a:pPr>
            <a:r>
              <a:rPr b="1" lang="en-US" sz="4000" u="none" cap="none" strike="noStrike">
                <a:solidFill>
                  <a:srgbClr val="753D29"/>
                </a:solidFill>
                <a:latin typeface="Cambria"/>
                <a:ea typeface="Cambria"/>
                <a:cs typeface="Cambria"/>
                <a:sym typeface="Cambria"/>
              </a:rPr>
              <a:t>Tuberculosis Assumptions</a:t>
            </a:r>
            <a:endParaRPr sz="4000">
              <a:solidFill>
                <a:srgbClr val="753D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14312" y="1642534"/>
            <a:ext cx="7345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b="1" lang="en-US" sz="2400">
                <a:latin typeface="Lustria"/>
                <a:ea typeface="Lustria"/>
                <a:cs typeface="Lustria"/>
                <a:sym typeface="Lustria"/>
              </a:rPr>
              <a:t>ells </a:t>
            </a:r>
            <a:r>
              <a:rPr b="1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K21:M38</a:t>
            </a:r>
            <a:r>
              <a:rPr b="0" i="0" lang="en-US" sz="2400" u="none" cap="none" strike="noStrike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: Assumptions 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54" y="2728191"/>
            <a:ext cx="8563200" cy="33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