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2" name="Colin G Maxfield"/>
  <p:cmAuthor clrIdx="1" id="1" initials="" lastIdx="1" name="Chin Wei Yeap"/>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741A764B-1B87-4B39-BCB2-83E609E04E9F}">
  <a:tblStyle styleId="{741A764B-1B87-4B39-BCB2-83E609E04E9F}"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dt="2017-05-04T14:54:15.101">
    <p:pos x="6000" y="0"/>
    <p:text>This slide is really busy with this text spilling into the header</p:text>
  </p:cm>
  <p:cm authorId="1" idx="1" dt="2017-05-04T14:23:38.053">
    <p:pos x="6000" y="100"/>
    <p:text>I am running out of space, but the formula is really important.</p:text>
  </p:cm>
  <p:cm authorId="0" idx="2" dt="2017-05-04T14:54:15.101">
    <p:pos x="6000" y="200"/>
    <p:text>a lot of the text below it is just describing the header row of the table which you can probably do without that text, in that case you could get away with only having the equations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Sparse matrix: PCA and Keras library need explicit code modification.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Term frequency - Inverse Document Frequency</a:t>
            </a:r>
          </a:p>
          <a:p>
            <a:pPr lvl="0">
              <a:spcBef>
                <a:spcPts val="0"/>
              </a:spcBef>
              <a:buNone/>
            </a:pPr>
            <a:r>
              <a:rPr lang="en"/>
              <a:t>Interaction between features</a:t>
            </a:r>
          </a:p>
          <a:p>
            <a:pPr lvl="0" rtl="0">
              <a:spcBef>
                <a:spcPts val="0"/>
              </a:spcBef>
              <a:buNone/>
            </a:pPr>
            <a:r>
              <a:rPr lang="en"/>
              <a:t>Neural network: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comments" Target="../comments/comment1.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hyperlink" Target="https://www.kaggle.com/c/talkingdata-mobile-user-demographics" TargetMode="External"/><Relationship Id="rId4" Type="http://schemas.openxmlformats.org/officeDocument/2006/relationships/hyperlink" Target="http://papers.nips.cc/paper/5872-efficient-and-robust-automated-machine-learning.pdf" TargetMode="External"/><Relationship Id="rId5" Type="http://schemas.openxmlformats.org/officeDocument/2006/relationships/hyperlink" Target="http://www.automl.org/papers/13-BayesOpt_EmpiricalFoundation.pdf"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0.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5.jpg"/><Relationship Id="rId5"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256050" y="283875"/>
            <a:ext cx="8631900" cy="1730100"/>
          </a:xfrm>
          <a:prstGeom prst="rect">
            <a:avLst/>
          </a:prstGeom>
        </p:spPr>
        <p:txBody>
          <a:bodyPr anchorCtr="0" anchor="b" bIns="91425" lIns="91425" rIns="91425" tIns="91425">
            <a:noAutofit/>
          </a:bodyPr>
          <a:lstStyle/>
          <a:p>
            <a:pPr lvl="0">
              <a:spcBef>
                <a:spcPts val="0"/>
              </a:spcBef>
              <a:buNone/>
            </a:pPr>
            <a:r>
              <a:rPr b="1" lang="en"/>
              <a:t>TalkingData Mobile</a:t>
            </a:r>
          </a:p>
          <a:p>
            <a:pPr lvl="0">
              <a:spcBef>
                <a:spcPts val="0"/>
              </a:spcBef>
              <a:buNone/>
            </a:pPr>
            <a:r>
              <a:rPr b="1" lang="en"/>
              <a:t>User Demographics Prediction</a:t>
            </a:r>
          </a:p>
        </p:txBody>
      </p:sp>
      <p:sp>
        <p:nvSpPr>
          <p:cNvPr id="68" name="Shape 68"/>
          <p:cNvSpPr txBox="1"/>
          <p:nvPr>
            <p:ph idx="1" type="subTitle"/>
          </p:nvPr>
        </p:nvSpPr>
        <p:spPr>
          <a:xfrm>
            <a:off x="4892225" y="2191850"/>
            <a:ext cx="3765900" cy="2754300"/>
          </a:xfrm>
          <a:prstGeom prst="rect">
            <a:avLst/>
          </a:prstGeom>
        </p:spPr>
        <p:txBody>
          <a:bodyPr anchorCtr="0" anchor="t" bIns="91425" lIns="91425" rIns="91425" tIns="91425">
            <a:noAutofit/>
          </a:bodyPr>
          <a:lstStyle/>
          <a:p>
            <a:pPr lvl="0">
              <a:spcBef>
                <a:spcPts val="0"/>
              </a:spcBef>
              <a:buNone/>
            </a:pPr>
            <a:r>
              <a:rPr lang="en" sz="2400">
                <a:latin typeface="Roboto"/>
                <a:ea typeface="Roboto"/>
                <a:cs typeface="Roboto"/>
                <a:sym typeface="Roboto"/>
              </a:rPr>
              <a:t>Huy Doan, </a:t>
            </a:r>
          </a:p>
          <a:p>
            <a:pPr lvl="0">
              <a:spcBef>
                <a:spcPts val="0"/>
              </a:spcBef>
              <a:buNone/>
            </a:pPr>
            <a:r>
              <a:rPr lang="en" sz="2400">
                <a:latin typeface="Roboto"/>
                <a:ea typeface="Roboto"/>
                <a:cs typeface="Roboto"/>
                <a:sym typeface="Roboto"/>
              </a:rPr>
              <a:t>Ravindra Manjunatha, </a:t>
            </a:r>
          </a:p>
          <a:p>
            <a:pPr lvl="0">
              <a:spcBef>
                <a:spcPts val="0"/>
              </a:spcBef>
              <a:buNone/>
            </a:pPr>
            <a:r>
              <a:rPr lang="en" sz="2400">
                <a:latin typeface="Roboto"/>
                <a:ea typeface="Roboto"/>
                <a:cs typeface="Roboto"/>
                <a:sym typeface="Roboto"/>
              </a:rPr>
              <a:t>Colin Maxfield, </a:t>
            </a:r>
          </a:p>
          <a:p>
            <a:pPr lvl="0">
              <a:spcBef>
                <a:spcPts val="0"/>
              </a:spcBef>
              <a:buNone/>
            </a:pPr>
            <a:r>
              <a:rPr lang="en" sz="2400">
                <a:latin typeface="Roboto"/>
                <a:ea typeface="Roboto"/>
                <a:cs typeface="Roboto"/>
                <a:sym typeface="Roboto"/>
              </a:rPr>
              <a:t>Saharsh Oza, </a:t>
            </a:r>
          </a:p>
          <a:p>
            <a:pPr lvl="0">
              <a:spcBef>
                <a:spcPts val="0"/>
              </a:spcBef>
              <a:buNone/>
            </a:pPr>
            <a:r>
              <a:rPr lang="en" sz="2400">
                <a:latin typeface="Roboto"/>
                <a:ea typeface="Roboto"/>
                <a:cs typeface="Roboto"/>
                <a:sym typeface="Roboto"/>
              </a:rPr>
              <a:t>Chin Wei Yeap</a:t>
            </a:r>
          </a:p>
          <a:p>
            <a:pPr lvl="0">
              <a:spcBef>
                <a:spcPts val="0"/>
              </a:spcBef>
              <a:buNone/>
            </a:pPr>
            <a:r>
              <a:rPr lang="en" sz="2400"/>
              <a:t>Vivek Khetan</a:t>
            </a:r>
          </a:p>
          <a:p>
            <a:pPr lvl="0">
              <a:spcBef>
                <a:spcPts val="0"/>
              </a:spcBef>
              <a:buNone/>
            </a:pPr>
            <a:r>
              <a:t/>
            </a:r>
            <a:endParaRPr sz="2400">
              <a:latin typeface="Roboto"/>
              <a:ea typeface="Roboto"/>
              <a:cs typeface="Roboto"/>
              <a:sym typeface="Roboto"/>
            </a:endParaRPr>
          </a:p>
          <a:p>
            <a:pPr lvl="0">
              <a:spcBef>
                <a:spcPts val="0"/>
              </a:spcBef>
              <a:buNone/>
            </a:pPr>
            <a:r>
              <a:rPr lang="en" sz="2400">
                <a:latin typeface="Roboto"/>
                <a:ea typeface="Roboto"/>
                <a:cs typeface="Roboto"/>
                <a:sym typeface="Roboto"/>
              </a:rPr>
              <a:t>May 4, 2017</a:t>
            </a:r>
          </a:p>
          <a:p>
            <a:pPr lvl="0">
              <a:spcBef>
                <a:spcPts val="0"/>
              </a:spcBef>
              <a:buNone/>
            </a:pPr>
            <a:r>
              <a:t/>
            </a:r>
            <a:endParaRPr sz="2200">
              <a:latin typeface="Roboto"/>
              <a:ea typeface="Roboto"/>
              <a:cs typeface="Roboto"/>
              <a:sym typeface="Roboto"/>
            </a:endParaRPr>
          </a:p>
        </p:txBody>
      </p:sp>
      <p:pic>
        <p:nvPicPr>
          <p:cNvPr id="69" name="Shape 69"/>
          <p:cNvPicPr preferRelativeResize="0"/>
          <p:nvPr/>
        </p:nvPicPr>
        <p:blipFill>
          <a:blip r:embed="rId3">
            <a:alphaModFix/>
          </a:blip>
          <a:stretch>
            <a:fillRect/>
          </a:stretch>
        </p:blipFill>
        <p:spPr>
          <a:xfrm>
            <a:off x="697174" y="2191850"/>
            <a:ext cx="4135525" cy="27543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Derived Features</a:t>
            </a:r>
          </a:p>
        </p:txBody>
      </p:sp>
      <p:pic>
        <p:nvPicPr>
          <p:cNvPr descr="predict age gender.jpg" id="136" name="Shape 136"/>
          <p:cNvPicPr preferRelativeResize="0"/>
          <p:nvPr/>
        </p:nvPicPr>
        <p:blipFill>
          <a:blip r:embed="rId4">
            <a:alphaModFix/>
          </a:blip>
          <a:stretch>
            <a:fillRect/>
          </a:stretch>
        </p:blipFill>
        <p:spPr>
          <a:xfrm>
            <a:off x="226225" y="1443300"/>
            <a:ext cx="8693050" cy="3547800"/>
          </a:xfrm>
          <a:prstGeom prst="rect">
            <a:avLst/>
          </a:prstGeom>
          <a:noFill/>
          <a:ln>
            <a:noFill/>
          </a:ln>
        </p:spPr>
      </p:pic>
      <p:sp>
        <p:nvSpPr>
          <p:cNvPr id="137" name="Shape 137"/>
          <p:cNvSpPr txBox="1"/>
          <p:nvPr/>
        </p:nvSpPr>
        <p:spPr>
          <a:xfrm>
            <a:off x="98250" y="619050"/>
            <a:ext cx="4071900" cy="602700"/>
          </a:xfrm>
          <a:prstGeom prst="rect">
            <a:avLst/>
          </a:prstGeom>
          <a:noFill/>
          <a:ln>
            <a:noFill/>
          </a:ln>
        </p:spPr>
        <p:txBody>
          <a:bodyPr anchorCtr="0" anchor="t" bIns="91425" lIns="91425" rIns="91425" tIns="91425">
            <a:noAutofit/>
          </a:bodyPr>
          <a:lstStyle/>
          <a:p>
            <a:pPr lvl="0">
              <a:spcBef>
                <a:spcPts val="0"/>
              </a:spcBef>
              <a:buNone/>
            </a:pPr>
            <a:r>
              <a:rPr lang="en" sz="1800"/>
              <a:t>PredictAge = AgeSum / (M + F)	</a:t>
            </a:r>
          </a:p>
          <a:p>
            <a:pPr lvl="0">
              <a:spcBef>
                <a:spcPts val="0"/>
              </a:spcBef>
              <a:buNone/>
            </a:pPr>
            <a:r>
              <a:rPr lang="en" sz="1800"/>
              <a:t>PredictMale = True if Male &gt; Female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141" name="Shape 141"/>
        <p:cNvGrpSpPr/>
        <p:nvPr/>
      </p:nvGrpSpPr>
      <p:grpSpPr>
        <a:xfrm>
          <a:off x="0" y="0"/>
          <a:ext cx="0" cy="0"/>
          <a:chOff x="0" y="0"/>
          <a:chExt cx="0" cy="0"/>
        </a:xfrm>
      </p:grpSpPr>
      <p:sp>
        <p:nvSpPr>
          <p:cNvPr id="142" name="Shape 142"/>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Model Selection</a:t>
            </a:r>
          </a:p>
        </p:txBody>
      </p:sp>
      <p:sp>
        <p:nvSpPr>
          <p:cNvPr id="143" name="Shape 143"/>
          <p:cNvSpPr txBox="1"/>
          <p:nvPr/>
        </p:nvSpPr>
        <p:spPr>
          <a:xfrm>
            <a:off x="311700" y="1152475"/>
            <a:ext cx="8520600" cy="37941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en" sz="2400">
                <a:latin typeface="Roboto"/>
                <a:ea typeface="Roboto"/>
                <a:cs typeface="Roboto"/>
                <a:sym typeface="Roboto"/>
              </a:rPr>
              <a:t>Use a wide variety of models to compare strengths:</a:t>
            </a:r>
          </a:p>
          <a:p>
            <a:pPr indent="-342900" lvl="0" marL="457200" rtl="0">
              <a:lnSpc>
                <a:spcPct val="115000"/>
              </a:lnSpc>
              <a:spcBef>
                <a:spcPts val="0"/>
              </a:spcBef>
              <a:spcAft>
                <a:spcPts val="1000"/>
              </a:spcAft>
              <a:buSzPct val="100000"/>
              <a:buFont typeface="Roboto"/>
              <a:buChar char="●"/>
            </a:pPr>
            <a:r>
              <a:rPr lang="en" sz="1800">
                <a:latin typeface="Roboto"/>
                <a:ea typeface="Roboto"/>
                <a:cs typeface="Roboto"/>
                <a:sym typeface="Roboto"/>
              </a:rPr>
              <a:t>LDA and QDA</a:t>
            </a:r>
          </a:p>
          <a:p>
            <a:pPr indent="-342900" lvl="0" marL="457200" rtl="0">
              <a:lnSpc>
                <a:spcPct val="115000"/>
              </a:lnSpc>
              <a:spcBef>
                <a:spcPts val="0"/>
              </a:spcBef>
              <a:spcAft>
                <a:spcPts val="1000"/>
              </a:spcAft>
              <a:buSzPct val="100000"/>
              <a:buFont typeface="Roboto"/>
              <a:buChar char="●"/>
            </a:pPr>
            <a:r>
              <a:rPr lang="en" sz="1800">
                <a:latin typeface="Roboto"/>
                <a:ea typeface="Roboto"/>
                <a:cs typeface="Roboto"/>
                <a:sym typeface="Roboto"/>
              </a:rPr>
              <a:t>SVM, kNN,  and Logistic Regression</a:t>
            </a:r>
          </a:p>
          <a:p>
            <a:pPr indent="-342900" lvl="0" marL="457200" rtl="0">
              <a:lnSpc>
                <a:spcPct val="115000"/>
              </a:lnSpc>
              <a:spcBef>
                <a:spcPts val="0"/>
              </a:spcBef>
              <a:spcAft>
                <a:spcPts val="1000"/>
              </a:spcAft>
              <a:buSzPct val="100000"/>
              <a:buFont typeface="Roboto"/>
              <a:buChar char="●"/>
            </a:pPr>
            <a:r>
              <a:rPr lang="en" sz="1800">
                <a:latin typeface="Roboto"/>
                <a:ea typeface="Roboto"/>
                <a:cs typeface="Roboto"/>
                <a:sym typeface="Roboto"/>
              </a:rPr>
              <a:t>Ensemble models: xgboost, Adaboost, random forest</a:t>
            </a:r>
          </a:p>
        </p:txBody>
      </p:sp>
      <p:pic>
        <p:nvPicPr>
          <p:cNvPr id="144" name="Shape 144"/>
          <p:cNvPicPr preferRelativeResize="0"/>
          <p:nvPr/>
        </p:nvPicPr>
        <p:blipFill>
          <a:blip r:embed="rId3">
            <a:alphaModFix/>
          </a:blip>
          <a:stretch>
            <a:fillRect/>
          </a:stretch>
        </p:blipFill>
        <p:spPr>
          <a:xfrm>
            <a:off x="6924662" y="4095750"/>
            <a:ext cx="2143125" cy="971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148" name="Shape 148"/>
        <p:cNvGrpSpPr/>
        <p:nvPr/>
      </p:nvGrpSpPr>
      <p:grpSpPr>
        <a:xfrm>
          <a:off x="0" y="0"/>
          <a:ext cx="0" cy="0"/>
          <a:chOff x="0" y="0"/>
          <a:chExt cx="0" cy="0"/>
        </a:xfrm>
      </p:grpSpPr>
      <p:sp>
        <p:nvSpPr>
          <p:cNvPr id="149" name="Shape 149"/>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Expected Behavior</a:t>
            </a:r>
          </a:p>
        </p:txBody>
      </p:sp>
      <p:sp>
        <p:nvSpPr>
          <p:cNvPr id="150" name="Shape 150"/>
          <p:cNvSpPr txBox="1"/>
          <p:nvPr/>
        </p:nvSpPr>
        <p:spPr>
          <a:xfrm>
            <a:off x="311700" y="1152475"/>
            <a:ext cx="8520600" cy="37941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en" sz="2400">
                <a:latin typeface="Roboto"/>
                <a:ea typeface="Roboto"/>
                <a:cs typeface="Roboto"/>
                <a:sym typeface="Roboto"/>
              </a:rPr>
              <a:t>Model the likelihood</a:t>
            </a:r>
            <a:r>
              <a:rPr lang="en" sz="2400">
                <a:latin typeface="Roboto"/>
                <a:ea typeface="Roboto"/>
                <a:cs typeface="Roboto"/>
                <a:sym typeface="Roboto"/>
              </a:rPr>
              <a:t>:</a:t>
            </a:r>
          </a:p>
          <a:p>
            <a:pPr indent="-342900" lvl="0" marL="457200" rtl="0">
              <a:lnSpc>
                <a:spcPct val="115000"/>
              </a:lnSpc>
              <a:spcBef>
                <a:spcPts val="0"/>
              </a:spcBef>
              <a:spcAft>
                <a:spcPts val="1600"/>
              </a:spcAft>
              <a:buSzPct val="100000"/>
              <a:buFont typeface="Roboto"/>
              <a:buChar char="●"/>
            </a:pPr>
            <a:r>
              <a:rPr lang="en" sz="1800">
                <a:latin typeface="Roboto"/>
                <a:ea typeface="Roboto"/>
                <a:cs typeface="Roboto"/>
                <a:sym typeface="Roboto"/>
              </a:rPr>
              <a:t>Data is highly non-gaussian. Hence, models that expect gaussian distribution will not perform as well without proper transformation. Look for other distributions to represent data.</a:t>
            </a:r>
          </a:p>
          <a:p>
            <a:pPr lvl="0" rtl="0">
              <a:lnSpc>
                <a:spcPct val="115000"/>
              </a:lnSpc>
              <a:spcBef>
                <a:spcPts val="0"/>
              </a:spcBef>
              <a:spcAft>
                <a:spcPts val="1600"/>
              </a:spcAft>
              <a:buNone/>
            </a:pPr>
            <a:r>
              <a:rPr lang="en" sz="2400">
                <a:latin typeface="Roboto"/>
                <a:ea typeface="Roboto"/>
                <a:cs typeface="Roboto"/>
                <a:sym typeface="Roboto"/>
              </a:rPr>
              <a:t>Model the posterior</a:t>
            </a:r>
            <a:r>
              <a:rPr lang="en" sz="2400">
                <a:latin typeface="Roboto"/>
                <a:ea typeface="Roboto"/>
                <a:cs typeface="Roboto"/>
                <a:sym typeface="Roboto"/>
              </a:rPr>
              <a:t>:</a:t>
            </a:r>
          </a:p>
          <a:p>
            <a:pPr indent="-342900" lvl="0" marL="457200" rtl="0">
              <a:lnSpc>
                <a:spcPct val="115000"/>
              </a:lnSpc>
              <a:spcBef>
                <a:spcPts val="0"/>
              </a:spcBef>
              <a:spcAft>
                <a:spcPts val="1600"/>
              </a:spcAft>
              <a:buSzPct val="100000"/>
              <a:buFont typeface="Roboto"/>
              <a:buChar char="●"/>
            </a:pPr>
            <a:r>
              <a:rPr lang="en" sz="1800">
                <a:latin typeface="Roboto"/>
                <a:ea typeface="Roboto"/>
                <a:cs typeface="Roboto"/>
                <a:sym typeface="Roboto"/>
              </a:rPr>
              <a:t>Data is highly non-linear. So, we expect SVM with RBF kernel and kNN to do well.</a:t>
            </a:r>
          </a:p>
          <a:p>
            <a:pPr lvl="0" rtl="0">
              <a:lnSpc>
                <a:spcPct val="115000"/>
              </a:lnSpc>
              <a:spcBef>
                <a:spcPts val="0"/>
              </a:spcBef>
              <a:spcAft>
                <a:spcPts val="1600"/>
              </a:spcAft>
              <a:buNone/>
            </a:pPr>
            <a:r>
              <a:t/>
            </a:r>
            <a:endParaRPr sz="2400">
              <a:latin typeface="Roboto"/>
              <a:ea typeface="Roboto"/>
              <a:cs typeface="Roboto"/>
              <a:sym typeface="Roboto"/>
            </a:endParaRPr>
          </a:p>
        </p:txBody>
      </p:sp>
      <p:pic>
        <p:nvPicPr>
          <p:cNvPr id="151" name="Shape 151"/>
          <p:cNvPicPr preferRelativeResize="0"/>
          <p:nvPr/>
        </p:nvPicPr>
        <p:blipFill>
          <a:blip r:embed="rId3">
            <a:alphaModFix/>
          </a:blip>
          <a:stretch>
            <a:fillRect/>
          </a:stretch>
        </p:blipFill>
        <p:spPr>
          <a:xfrm>
            <a:off x="6924662" y="4095750"/>
            <a:ext cx="2143125" cy="971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155" name="Shape 155"/>
        <p:cNvGrpSpPr/>
        <p:nvPr/>
      </p:nvGrpSpPr>
      <p:grpSpPr>
        <a:xfrm>
          <a:off x="0" y="0"/>
          <a:ext cx="0" cy="0"/>
          <a:chOff x="0" y="0"/>
          <a:chExt cx="0" cy="0"/>
        </a:xfrm>
      </p:grpSpPr>
      <p:sp>
        <p:nvSpPr>
          <p:cNvPr id="156" name="Shape 156"/>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Hyperparameters Tuning</a:t>
            </a:r>
          </a:p>
        </p:txBody>
      </p:sp>
      <p:sp>
        <p:nvSpPr>
          <p:cNvPr id="157" name="Shape 157"/>
          <p:cNvSpPr txBox="1"/>
          <p:nvPr>
            <p:ph idx="4294967295" type="body"/>
          </p:nvPr>
        </p:nvSpPr>
        <p:spPr>
          <a:xfrm>
            <a:off x="324300" y="1090825"/>
            <a:ext cx="4292100" cy="3638700"/>
          </a:xfrm>
          <a:prstGeom prst="rect">
            <a:avLst/>
          </a:prstGeom>
        </p:spPr>
        <p:txBody>
          <a:bodyPr anchorCtr="0" anchor="t" bIns="91425" lIns="91425" rIns="91425" tIns="91425">
            <a:noAutofit/>
          </a:bodyPr>
          <a:lstStyle/>
          <a:p>
            <a:pPr indent="-381000" lvl="0" marL="457200" rtl="0">
              <a:spcBef>
                <a:spcPts val="0"/>
              </a:spcBef>
              <a:spcAft>
                <a:spcPts val="1000"/>
              </a:spcAft>
              <a:buClr>
                <a:srgbClr val="000000"/>
              </a:buClr>
              <a:buSzPct val="100000"/>
            </a:pPr>
            <a:r>
              <a:rPr lang="en" sz="2400">
                <a:solidFill>
                  <a:srgbClr val="000000"/>
                </a:solidFill>
              </a:rPr>
              <a:t>Stratified Cross Validation </a:t>
            </a:r>
          </a:p>
          <a:p>
            <a:pPr indent="-381000" lvl="0" marL="457200">
              <a:spcBef>
                <a:spcPts val="0"/>
              </a:spcBef>
              <a:spcAft>
                <a:spcPts val="1000"/>
              </a:spcAft>
              <a:buClr>
                <a:srgbClr val="000000"/>
              </a:buClr>
              <a:buSzPct val="100000"/>
              <a:buFont typeface="Roboto"/>
            </a:pPr>
            <a:r>
              <a:rPr lang="en" sz="2400">
                <a:solidFill>
                  <a:srgbClr val="000000"/>
                </a:solidFill>
                <a:latin typeface="Roboto"/>
                <a:ea typeface="Roboto"/>
                <a:cs typeface="Roboto"/>
                <a:sym typeface="Roboto"/>
              </a:rPr>
              <a:t>Grid Search CV, Randomized Search CV</a:t>
            </a:r>
          </a:p>
          <a:p>
            <a:pPr indent="-381000" lvl="0" marL="457200">
              <a:spcBef>
                <a:spcPts val="0"/>
              </a:spcBef>
              <a:spcAft>
                <a:spcPts val="1000"/>
              </a:spcAft>
              <a:buClr>
                <a:srgbClr val="000000"/>
              </a:buClr>
              <a:buSzPct val="100000"/>
              <a:buFont typeface="Roboto"/>
            </a:pPr>
            <a:r>
              <a:rPr lang="en" sz="2400">
                <a:solidFill>
                  <a:srgbClr val="000000"/>
                </a:solidFill>
                <a:latin typeface="Roboto"/>
                <a:ea typeface="Roboto"/>
                <a:cs typeface="Roboto"/>
                <a:sym typeface="Roboto"/>
              </a:rPr>
              <a:t>Early Stopping Convergence</a:t>
            </a:r>
          </a:p>
          <a:p>
            <a:pPr indent="-381000" lvl="0" marL="457200" rtl="0">
              <a:spcBef>
                <a:spcPts val="0"/>
              </a:spcBef>
              <a:spcAft>
                <a:spcPts val="1000"/>
              </a:spcAft>
              <a:buClr>
                <a:srgbClr val="000000"/>
              </a:buClr>
              <a:buSzPct val="100000"/>
            </a:pPr>
            <a:r>
              <a:rPr lang="en" sz="2400">
                <a:solidFill>
                  <a:srgbClr val="000000"/>
                </a:solidFill>
              </a:rPr>
              <a:t>Stacking many models using auto sklearn</a:t>
            </a:r>
          </a:p>
          <a:p>
            <a:pPr lvl="0" rtl="0">
              <a:spcBef>
                <a:spcPts val="0"/>
              </a:spcBef>
              <a:buNone/>
            </a:pPr>
            <a:r>
              <a:t/>
            </a:r>
            <a:endParaRPr sz="2400">
              <a:solidFill>
                <a:srgbClr val="000000"/>
              </a:solidFill>
            </a:endParaRPr>
          </a:p>
        </p:txBody>
      </p:sp>
      <p:pic>
        <p:nvPicPr>
          <p:cNvPr descr="age.png" id="158" name="Shape 158"/>
          <p:cNvPicPr preferRelativeResize="0"/>
          <p:nvPr/>
        </p:nvPicPr>
        <p:blipFill>
          <a:blip r:embed="rId3">
            <a:alphaModFix/>
          </a:blip>
          <a:stretch>
            <a:fillRect/>
          </a:stretch>
        </p:blipFill>
        <p:spPr>
          <a:xfrm>
            <a:off x="4801549" y="1473375"/>
            <a:ext cx="4013874" cy="3051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162" name="Shape 162"/>
        <p:cNvGrpSpPr/>
        <p:nvPr/>
      </p:nvGrpSpPr>
      <p:grpSpPr>
        <a:xfrm>
          <a:off x="0" y="0"/>
          <a:ext cx="0" cy="0"/>
          <a:chOff x="0" y="0"/>
          <a:chExt cx="0" cy="0"/>
        </a:xfrm>
      </p:grpSpPr>
      <p:sp>
        <p:nvSpPr>
          <p:cNvPr id="163" name="Shape 163"/>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Initial models considered</a:t>
            </a:r>
          </a:p>
        </p:txBody>
      </p:sp>
      <p:sp>
        <p:nvSpPr>
          <p:cNvPr id="164" name="Shape 164"/>
          <p:cNvSpPr txBox="1"/>
          <p:nvPr>
            <p:ph idx="4294967295" type="body"/>
          </p:nvPr>
        </p:nvSpPr>
        <p:spPr>
          <a:xfrm>
            <a:off x="311700" y="1643675"/>
            <a:ext cx="8520600" cy="3001500"/>
          </a:xfrm>
          <a:prstGeom prst="rect">
            <a:avLst/>
          </a:prstGeom>
        </p:spPr>
        <p:txBody>
          <a:bodyPr anchorCtr="0" anchor="t" bIns="91425" lIns="91425" rIns="91425" tIns="91425">
            <a:noAutofit/>
          </a:bodyPr>
          <a:lstStyle/>
          <a:p>
            <a:pPr indent="-228600" lvl="0" marL="457200">
              <a:spcBef>
                <a:spcPts val="0"/>
              </a:spcBef>
              <a:spcAft>
                <a:spcPts val="1000"/>
              </a:spcAft>
              <a:buClr>
                <a:srgbClr val="000000"/>
              </a:buClr>
              <a:buFont typeface="Roboto"/>
            </a:pPr>
            <a:r>
              <a:rPr lang="en">
                <a:solidFill>
                  <a:srgbClr val="000000"/>
                </a:solidFill>
                <a:latin typeface="Roboto"/>
                <a:ea typeface="Roboto"/>
                <a:cs typeface="Roboto"/>
                <a:sym typeface="Roboto"/>
              </a:rPr>
              <a:t>Random Forest - Easy to interpret and get feature importance. Log loss 2.36.</a:t>
            </a:r>
          </a:p>
          <a:p>
            <a:pPr indent="-228600" lvl="0" marL="457200">
              <a:spcBef>
                <a:spcPts val="0"/>
              </a:spcBef>
              <a:spcAft>
                <a:spcPts val="1000"/>
              </a:spcAft>
              <a:buClr>
                <a:srgbClr val="000000"/>
              </a:buClr>
              <a:buFont typeface="Roboto"/>
            </a:pPr>
            <a:r>
              <a:rPr lang="en">
                <a:solidFill>
                  <a:srgbClr val="000000"/>
                </a:solidFill>
                <a:latin typeface="Roboto"/>
                <a:ea typeface="Roboto"/>
                <a:cs typeface="Roboto"/>
                <a:sym typeface="Roboto"/>
              </a:rPr>
              <a:t>Extra Tree classifier - RF without bootstrapping. Sometimes does well in Kaggle competition compared to RF. 2.36</a:t>
            </a:r>
          </a:p>
          <a:p>
            <a:pPr indent="-228600" lvl="0" marL="457200">
              <a:spcBef>
                <a:spcPts val="0"/>
              </a:spcBef>
              <a:spcAft>
                <a:spcPts val="1000"/>
              </a:spcAft>
              <a:buClr>
                <a:srgbClr val="000000"/>
              </a:buClr>
              <a:buFont typeface="Roboto"/>
            </a:pPr>
            <a:r>
              <a:rPr lang="en">
                <a:solidFill>
                  <a:srgbClr val="000000"/>
                </a:solidFill>
                <a:latin typeface="Roboto"/>
                <a:ea typeface="Roboto"/>
                <a:cs typeface="Roboto"/>
                <a:sym typeface="Roboto"/>
              </a:rPr>
              <a:t>Ada and XG boost - Popular in Kaggle competition. 2.38 and 2.34.</a:t>
            </a:r>
          </a:p>
          <a:p>
            <a:pPr lvl="0">
              <a:spcBef>
                <a:spcPts val="0"/>
              </a:spcBef>
              <a:buNone/>
            </a:pPr>
            <a:r>
              <a:t/>
            </a:r>
            <a:endParaRPr>
              <a:solidFill>
                <a:srgbClr val="000000"/>
              </a:solidFill>
            </a:endParaRPr>
          </a:p>
          <a:p>
            <a:pPr lvl="0" rtl="0">
              <a:spcBef>
                <a:spcPts val="0"/>
              </a:spcBef>
              <a:buNone/>
            </a:pPr>
            <a:r>
              <a:rPr lang="en" sz="1000">
                <a:solidFill>
                  <a:srgbClr val="000000"/>
                </a:solidFill>
              </a:rPr>
              <a:t>Eggensperger et al have showed, tree-based models have been shown to be more successful in high-dimensional,structured, and partly discrete problems.[3]</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Auto sklearn(Feurer et al[2])</a:t>
            </a:r>
          </a:p>
        </p:txBody>
      </p:sp>
      <p:sp>
        <p:nvSpPr>
          <p:cNvPr id="170" name="Shape 170"/>
          <p:cNvSpPr txBox="1"/>
          <p:nvPr/>
        </p:nvSpPr>
        <p:spPr>
          <a:xfrm>
            <a:off x="311700" y="808400"/>
            <a:ext cx="8695800" cy="3715200"/>
          </a:xfrm>
          <a:prstGeom prst="rect">
            <a:avLst/>
          </a:prstGeom>
          <a:noFill/>
          <a:ln>
            <a:noFill/>
          </a:ln>
        </p:spPr>
        <p:txBody>
          <a:bodyPr anchorCtr="0" anchor="t" bIns="91425" lIns="91425" rIns="91425" tIns="91425">
            <a:noAutofit/>
          </a:bodyPr>
          <a:lstStyle/>
          <a:p>
            <a:pPr indent="-342900" lvl="0" marL="457200" rtl="0">
              <a:spcBef>
                <a:spcPts val="0"/>
              </a:spcBef>
              <a:spcAft>
                <a:spcPts val="1000"/>
              </a:spcAft>
              <a:buSzPct val="100000"/>
              <a:buChar char="●"/>
            </a:pPr>
            <a:r>
              <a:rPr lang="en" sz="1800"/>
              <a:t>Bayesian optimisation method for optimizing the hyper parameters for machine learning models.</a:t>
            </a:r>
          </a:p>
          <a:p>
            <a:pPr indent="-342900" lvl="0" marL="457200" rtl="0">
              <a:spcBef>
                <a:spcPts val="0"/>
              </a:spcBef>
              <a:spcAft>
                <a:spcPts val="1000"/>
              </a:spcAft>
              <a:buSzPct val="100000"/>
              <a:buChar char="●"/>
            </a:pPr>
            <a:r>
              <a:rPr lang="en" sz="1800"/>
              <a:t>Contains 15 ensemble models, 14 feature pre processing techniques and 4 data pre processing techniques.</a:t>
            </a:r>
          </a:p>
          <a:p>
            <a:pPr indent="-342900" lvl="0" marL="457200" rtl="0">
              <a:spcBef>
                <a:spcPts val="0"/>
              </a:spcBef>
              <a:spcAft>
                <a:spcPts val="1000"/>
              </a:spcAft>
              <a:buSzPct val="100000"/>
              <a:buChar char="●"/>
            </a:pPr>
            <a:r>
              <a:rPr lang="en" sz="1800"/>
              <a:t>Less documentation.</a:t>
            </a:r>
          </a:p>
          <a:p>
            <a:pPr indent="-342900" lvl="0" marL="457200" rtl="0">
              <a:spcBef>
                <a:spcPts val="0"/>
              </a:spcBef>
              <a:spcAft>
                <a:spcPts val="1000"/>
              </a:spcAft>
              <a:buSzPct val="100000"/>
              <a:buChar char="●"/>
            </a:pPr>
            <a:r>
              <a:rPr lang="en" sz="1800"/>
              <a:t>Reading through code and github issue, we ran our code on google cloud in SMAC mode 56 CPU hours to get 2.31 log loss.</a:t>
            </a:r>
          </a:p>
          <a:p>
            <a:pPr indent="-342900" lvl="0" marL="457200" rtl="0">
              <a:spcBef>
                <a:spcPts val="0"/>
              </a:spcBef>
              <a:spcAft>
                <a:spcPts val="1000"/>
              </a:spcAft>
              <a:buSzPct val="100000"/>
              <a:buChar char="●"/>
            </a:pPr>
            <a:r>
              <a:rPr lang="en" sz="1800"/>
              <a:t>It gave us a good intuition where to improve.</a:t>
            </a:r>
          </a:p>
        </p:txBody>
      </p:sp>
      <p:pic>
        <p:nvPicPr>
          <p:cNvPr id="171" name="Shape 171"/>
          <p:cNvPicPr preferRelativeResize="0"/>
          <p:nvPr/>
        </p:nvPicPr>
        <p:blipFill>
          <a:blip r:embed="rId3">
            <a:alphaModFix/>
          </a:blip>
          <a:stretch>
            <a:fillRect/>
          </a:stretch>
        </p:blipFill>
        <p:spPr>
          <a:xfrm>
            <a:off x="1438275" y="3724675"/>
            <a:ext cx="6267450" cy="1143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Stacked Model 1- log loss 2.31</a:t>
            </a:r>
          </a:p>
        </p:txBody>
      </p:sp>
      <p:pic>
        <p:nvPicPr>
          <p:cNvPr id="177" name="Shape 177"/>
          <p:cNvPicPr preferRelativeResize="0"/>
          <p:nvPr/>
        </p:nvPicPr>
        <p:blipFill>
          <a:blip r:embed="rId3">
            <a:alphaModFix/>
          </a:blip>
          <a:stretch>
            <a:fillRect/>
          </a:stretch>
        </p:blipFill>
        <p:spPr>
          <a:xfrm>
            <a:off x="742950" y="1241812"/>
            <a:ext cx="7658100" cy="3514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Stacked Model 2 - log loss 2.30</a:t>
            </a:r>
          </a:p>
        </p:txBody>
      </p:sp>
      <p:pic>
        <p:nvPicPr>
          <p:cNvPr id="183" name="Shape 183"/>
          <p:cNvPicPr preferRelativeResize="0"/>
          <p:nvPr/>
        </p:nvPicPr>
        <p:blipFill>
          <a:blip r:embed="rId3">
            <a:alphaModFix/>
          </a:blip>
          <a:stretch>
            <a:fillRect/>
          </a:stretch>
        </p:blipFill>
        <p:spPr>
          <a:xfrm>
            <a:off x="3660225" y="1590675"/>
            <a:ext cx="5172075" cy="2419350"/>
          </a:xfrm>
          <a:prstGeom prst="rect">
            <a:avLst/>
          </a:prstGeom>
          <a:noFill/>
          <a:ln>
            <a:noFill/>
          </a:ln>
        </p:spPr>
      </p:pic>
      <p:sp>
        <p:nvSpPr>
          <p:cNvPr id="184" name="Shape 184"/>
          <p:cNvSpPr txBox="1"/>
          <p:nvPr/>
        </p:nvSpPr>
        <p:spPr>
          <a:xfrm>
            <a:off x="227950" y="769325"/>
            <a:ext cx="3319800" cy="4206600"/>
          </a:xfrm>
          <a:prstGeom prst="rect">
            <a:avLst/>
          </a:prstGeom>
          <a:noFill/>
          <a:ln>
            <a:noFill/>
          </a:ln>
        </p:spPr>
        <p:txBody>
          <a:bodyPr anchorCtr="0" anchor="t" bIns="91425" lIns="91425" rIns="91425" tIns="91425">
            <a:noAutofit/>
          </a:bodyPr>
          <a:lstStyle/>
          <a:p>
            <a:pPr indent="-342900" lvl="0" marL="457200">
              <a:spcBef>
                <a:spcPts val="0"/>
              </a:spcBef>
              <a:spcAft>
                <a:spcPts val="1000"/>
              </a:spcAft>
              <a:buSzPct val="100000"/>
              <a:buChar char="●"/>
            </a:pPr>
            <a:r>
              <a:rPr lang="en" sz="1800"/>
              <a:t>Few things we did notice that including SVM, LDA made log loss higher 2.36.</a:t>
            </a:r>
          </a:p>
          <a:p>
            <a:pPr indent="-342900" lvl="0" marL="457200" rtl="0">
              <a:spcBef>
                <a:spcPts val="0"/>
              </a:spcBef>
              <a:spcAft>
                <a:spcPts val="1000"/>
              </a:spcAft>
              <a:buSzPct val="100000"/>
              <a:buChar char="●"/>
            </a:pPr>
            <a:r>
              <a:rPr lang="en" sz="1800"/>
              <a:t>We already knew this from our individual learner experiment.</a:t>
            </a:r>
          </a:p>
          <a:p>
            <a:pPr indent="-342900" lvl="0" marL="457200">
              <a:spcBef>
                <a:spcPts val="0"/>
              </a:spcBef>
              <a:spcAft>
                <a:spcPts val="1000"/>
              </a:spcAft>
              <a:buSzPct val="100000"/>
              <a:buChar char="●"/>
            </a:pPr>
            <a:r>
              <a:rPr lang="en" sz="1800"/>
              <a:t>Auto sklearn still considered them as competitive learner, sometime ranking higher than gradient boosted trees.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Feature processing + XGBoost = 2.28</a:t>
            </a:r>
          </a:p>
        </p:txBody>
      </p:sp>
      <p:sp>
        <p:nvSpPr>
          <p:cNvPr id="190" name="Shape 190"/>
          <p:cNvSpPr txBox="1"/>
          <p:nvPr/>
        </p:nvSpPr>
        <p:spPr>
          <a:xfrm>
            <a:off x="270075" y="949600"/>
            <a:ext cx="6045899" cy="4094700"/>
          </a:xfrm>
          <a:prstGeom prst="rect">
            <a:avLst/>
          </a:prstGeom>
          <a:noFill/>
          <a:ln>
            <a:noFill/>
          </a:ln>
        </p:spPr>
        <p:txBody>
          <a:bodyPr anchorCtr="0" anchor="t" bIns="91425" lIns="91425" rIns="91425" tIns="91425">
            <a:noAutofit/>
          </a:bodyPr>
          <a:lstStyle/>
          <a:p>
            <a:pPr indent="-342900" lvl="0" marL="457200" rtl="0">
              <a:spcBef>
                <a:spcPts val="0"/>
              </a:spcBef>
              <a:buSzPct val="100000"/>
              <a:buChar char="●"/>
            </a:pPr>
            <a:r>
              <a:rPr lang="en" sz="1800"/>
              <a:t>XGBoost was top among the competitive learner, hence reducing the feature space was our strategy. Also added temporal and location features.</a:t>
            </a:r>
          </a:p>
          <a:p>
            <a:pPr indent="-342900" lvl="0" marL="457200" rtl="0">
              <a:spcBef>
                <a:spcPts val="0"/>
              </a:spcBef>
              <a:buSzPct val="100000"/>
              <a:buChar char="●"/>
            </a:pPr>
            <a:r>
              <a:rPr lang="en" sz="1800"/>
              <a:t>Reduced our features from 21,035 to 1000 features using sklearn feature selection package by performing chi2 test + XGBoost = 2.28.</a:t>
            </a:r>
          </a:p>
          <a:p>
            <a:pPr indent="-342900" lvl="0" marL="457200">
              <a:spcBef>
                <a:spcPts val="0"/>
              </a:spcBef>
              <a:buSzPct val="100000"/>
              <a:buChar char="●"/>
            </a:pPr>
            <a:r>
              <a:rPr lang="en" sz="1800"/>
              <a:t>We tried PCA, didn’t work in terms of performance.</a:t>
            </a:r>
          </a:p>
          <a:p>
            <a:pPr indent="-342900" lvl="0" marL="457200">
              <a:spcBef>
                <a:spcPts val="0"/>
              </a:spcBef>
              <a:buSzPct val="100000"/>
              <a:buChar char="●"/>
            </a:pPr>
            <a:r>
              <a:rPr lang="en" sz="1800"/>
              <a:t>Same time applying 21,035 feature and simple logistic regression scored 2.26.</a:t>
            </a:r>
          </a:p>
          <a:p>
            <a:pPr indent="-342900" lvl="0" marL="457200" rtl="0">
              <a:spcBef>
                <a:spcPts val="0"/>
              </a:spcBef>
              <a:buSzPct val="100000"/>
              <a:buChar char="●"/>
            </a:pPr>
            <a:r>
              <a:rPr lang="en" sz="1800"/>
              <a:t>We tried, ensemble model XGBoost + Passive aggressive classifier + Logistic Regression got 2.27.</a:t>
            </a:r>
          </a:p>
          <a:p>
            <a:pPr indent="-342900" lvl="0" marL="457200" rtl="0">
              <a:spcBef>
                <a:spcPts val="0"/>
              </a:spcBef>
              <a:buSzPct val="100000"/>
              <a:buChar char="●"/>
            </a:pPr>
            <a:r>
              <a:rPr lang="en" sz="1800"/>
              <a:t>Since Logistic regression performed well, we tried simple feed forward neural network with log loss 2.24 (1,077,012 trainable params).</a:t>
            </a:r>
          </a:p>
          <a:p>
            <a:pPr lvl="0">
              <a:spcBef>
                <a:spcPts val="0"/>
              </a:spcBef>
              <a:buNone/>
            </a:pPr>
            <a:r>
              <a:t/>
            </a:r>
            <a:endParaRPr/>
          </a:p>
        </p:txBody>
      </p:sp>
      <p:pic>
        <p:nvPicPr>
          <p:cNvPr id="191" name="Shape 191"/>
          <p:cNvPicPr preferRelativeResize="0"/>
          <p:nvPr/>
        </p:nvPicPr>
        <p:blipFill>
          <a:blip r:embed="rId3">
            <a:alphaModFix/>
          </a:blip>
          <a:stretch>
            <a:fillRect/>
          </a:stretch>
        </p:blipFill>
        <p:spPr>
          <a:xfrm>
            <a:off x="6316087" y="940150"/>
            <a:ext cx="2752725" cy="3352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PCA</a:t>
            </a:r>
          </a:p>
        </p:txBody>
      </p:sp>
      <p:sp>
        <p:nvSpPr>
          <p:cNvPr id="197" name="Shape 197"/>
          <p:cNvSpPr txBox="1"/>
          <p:nvPr/>
        </p:nvSpPr>
        <p:spPr>
          <a:xfrm>
            <a:off x="298475" y="4312275"/>
            <a:ext cx="4009800" cy="417600"/>
          </a:xfrm>
          <a:prstGeom prst="rect">
            <a:avLst/>
          </a:prstGeom>
          <a:noFill/>
          <a:ln>
            <a:noFill/>
          </a:ln>
        </p:spPr>
        <p:txBody>
          <a:bodyPr anchorCtr="0" anchor="t" bIns="91425" lIns="91425" rIns="91425" tIns="91425">
            <a:noAutofit/>
          </a:bodyPr>
          <a:lstStyle/>
          <a:p>
            <a:pPr lvl="0">
              <a:spcBef>
                <a:spcPts val="0"/>
              </a:spcBef>
              <a:buNone/>
            </a:pPr>
            <a:r>
              <a:t/>
            </a:r>
            <a:endParaRPr/>
          </a:p>
        </p:txBody>
      </p:sp>
      <p:pic>
        <p:nvPicPr>
          <p:cNvPr id="198" name="Shape 198"/>
          <p:cNvPicPr preferRelativeResize="0"/>
          <p:nvPr/>
        </p:nvPicPr>
        <p:blipFill>
          <a:blip r:embed="rId3">
            <a:alphaModFix/>
          </a:blip>
          <a:stretch>
            <a:fillRect/>
          </a:stretch>
        </p:blipFill>
        <p:spPr>
          <a:xfrm>
            <a:off x="98250" y="1213550"/>
            <a:ext cx="4545559" cy="2934474"/>
          </a:xfrm>
          <a:prstGeom prst="rect">
            <a:avLst/>
          </a:prstGeom>
          <a:noFill/>
          <a:ln>
            <a:noFill/>
          </a:ln>
        </p:spPr>
      </p:pic>
      <p:pic>
        <p:nvPicPr>
          <p:cNvPr id="199" name="Shape 199"/>
          <p:cNvPicPr preferRelativeResize="0"/>
          <p:nvPr/>
        </p:nvPicPr>
        <p:blipFill>
          <a:blip r:embed="rId4">
            <a:alphaModFix/>
          </a:blip>
          <a:stretch>
            <a:fillRect/>
          </a:stretch>
        </p:blipFill>
        <p:spPr>
          <a:xfrm>
            <a:off x="4598125" y="1213550"/>
            <a:ext cx="4458569" cy="2934475"/>
          </a:xfrm>
          <a:prstGeom prst="rect">
            <a:avLst/>
          </a:prstGeom>
          <a:noFill/>
          <a:ln>
            <a:noFill/>
          </a:ln>
        </p:spPr>
      </p:pic>
      <p:sp>
        <p:nvSpPr>
          <p:cNvPr id="200" name="Shape 200"/>
          <p:cNvSpPr txBox="1"/>
          <p:nvPr/>
        </p:nvSpPr>
        <p:spPr>
          <a:xfrm>
            <a:off x="2028275" y="4312275"/>
            <a:ext cx="1264500" cy="459000"/>
          </a:xfrm>
          <a:prstGeom prst="rect">
            <a:avLst/>
          </a:prstGeom>
          <a:noFill/>
          <a:ln>
            <a:noFill/>
          </a:ln>
        </p:spPr>
        <p:txBody>
          <a:bodyPr anchorCtr="0" anchor="t" bIns="91425" lIns="91425" rIns="91425" tIns="91425">
            <a:noAutofit/>
          </a:bodyPr>
          <a:lstStyle/>
          <a:p>
            <a:pPr lvl="0">
              <a:spcBef>
                <a:spcPts val="0"/>
              </a:spcBef>
              <a:buNone/>
            </a:pPr>
            <a:r>
              <a:rPr lang="en" sz="1600"/>
              <a:t>Scree plot</a:t>
            </a:r>
          </a:p>
        </p:txBody>
      </p:sp>
      <p:sp>
        <p:nvSpPr>
          <p:cNvPr id="201" name="Shape 201"/>
          <p:cNvSpPr txBox="1"/>
          <p:nvPr/>
        </p:nvSpPr>
        <p:spPr>
          <a:xfrm>
            <a:off x="5283625" y="4312275"/>
            <a:ext cx="3719400" cy="459000"/>
          </a:xfrm>
          <a:prstGeom prst="rect">
            <a:avLst/>
          </a:prstGeom>
          <a:noFill/>
          <a:ln>
            <a:noFill/>
          </a:ln>
        </p:spPr>
        <p:txBody>
          <a:bodyPr anchorCtr="0" anchor="t" bIns="91425" lIns="91425" rIns="91425" tIns="91425">
            <a:noAutofit/>
          </a:bodyPr>
          <a:lstStyle/>
          <a:p>
            <a:pPr lvl="0" rtl="0">
              <a:spcBef>
                <a:spcPts val="0"/>
              </a:spcBef>
              <a:buNone/>
            </a:pPr>
            <a:r>
              <a:rPr lang="en" sz="1600"/>
              <a:t>Cumulative Proportional Variance</a:t>
            </a:r>
            <a:r>
              <a:rPr lang="en" sz="1600"/>
              <a:t> plot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73" name="Shape 73"/>
        <p:cNvGrpSpPr/>
        <p:nvPr/>
      </p:nvGrpSpPr>
      <p:grpSpPr>
        <a:xfrm>
          <a:off x="0" y="0"/>
          <a:ext cx="0" cy="0"/>
          <a:chOff x="0" y="0"/>
          <a:chExt cx="0" cy="0"/>
        </a:xfrm>
      </p:grpSpPr>
      <p:sp>
        <p:nvSpPr>
          <p:cNvPr id="74" name="Shape 74"/>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Topics</a:t>
            </a:r>
          </a:p>
        </p:txBody>
      </p:sp>
      <p:sp>
        <p:nvSpPr>
          <p:cNvPr id="75" name="Shape 75"/>
          <p:cNvSpPr txBox="1"/>
          <p:nvPr/>
        </p:nvSpPr>
        <p:spPr>
          <a:xfrm>
            <a:off x="282350" y="1043425"/>
            <a:ext cx="8482500" cy="3498600"/>
          </a:xfrm>
          <a:prstGeom prst="rect">
            <a:avLst/>
          </a:prstGeom>
          <a:noFill/>
          <a:ln>
            <a:noFill/>
          </a:ln>
        </p:spPr>
        <p:txBody>
          <a:bodyPr anchorCtr="0" anchor="t" bIns="91425" lIns="91425" rIns="91425" tIns="91425">
            <a:noAutofit/>
          </a:bodyPr>
          <a:lstStyle/>
          <a:p>
            <a:pPr indent="-355600" lvl="0" marL="457200" rtl="0">
              <a:spcBef>
                <a:spcPts val="0"/>
              </a:spcBef>
              <a:buSzPct val="100000"/>
              <a:buChar char="●"/>
            </a:pPr>
            <a:r>
              <a:rPr lang="en" sz="2000"/>
              <a:t>Introduction</a:t>
            </a:r>
          </a:p>
          <a:p>
            <a:pPr indent="-355600" lvl="0" marL="457200" rtl="0">
              <a:spcBef>
                <a:spcPts val="0"/>
              </a:spcBef>
              <a:buSzPct val="100000"/>
              <a:buChar char="●"/>
            </a:pPr>
            <a:r>
              <a:rPr lang="en" sz="2000"/>
              <a:t>Data Preprocessing and Challenges</a:t>
            </a:r>
          </a:p>
          <a:p>
            <a:pPr indent="-355600" lvl="0" marL="457200" rtl="0">
              <a:spcBef>
                <a:spcPts val="0"/>
              </a:spcBef>
              <a:buSzPct val="100000"/>
              <a:buChar char="●"/>
            </a:pPr>
            <a:r>
              <a:rPr lang="en" sz="2000"/>
              <a:t>Model Selection</a:t>
            </a:r>
          </a:p>
          <a:p>
            <a:pPr indent="-355600" lvl="0" marL="457200" rtl="0">
              <a:spcBef>
                <a:spcPts val="0"/>
              </a:spcBef>
              <a:buSzPct val="100000"/>
              <a:buChar char="●"/>
            </a:pPr>
            <a:r>
              <a:rPr lang="en" sz="2000"/>
              <a:t>Results</a:t>
            </a:r>
          </a:p>
          <a:p>
            <a:pPr indent="-355600" lvl="0" marL="457200" rtl="0">
              <a:spcBef>
                <a:spcPts val="0"/>
              </a:spcBef>
              <a:buSzPct val="100000"/>
              <a:buChar char="●"/>
            </a:pPr>
            <a:r>
              <a:rPr lang="en" sz="2000"/>
              <a:t>Future Work</a:t>
            </a:r>
          </a:p>
          <a:p>
            <a:pPr indent="-355600" lvl="0" marL="457200" rtl="0">
              <a:spcBef>
                <a:spcPts val="0"/>
              </a:spcBef>
              <a:buSzPct val="100000"/>
              <a:buChar char="●"/>
            </a:pPr>
            <a:r>
              <a:rPr lang="en" sz="2000"/>
              <a:t>Lessons learnt</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Results - Confusion matrix</a:t>
            </a:r>
          </a:p>
        </p:txBody>
      </p:sp>
      <p:pic>
        <p:nvPicPr>
          <p:cNvPr id="207" name="Shape 207"/>
          <p:cNvPicPr preferRelativeResize="0"/>
          <p:nvPr/>
        </p:nvPicPr>
        <p:blipFill>
          <a:blip r:embed="rId3">
            <a:alphaModFix/>
          </a:blip>
          <a:stretch>
            <a:fillRect/>
          </a:stretch>
        </p:blipFill>
        <p:spPr>
          <a:xfrm>
            <a:off x="830075" y="710199"/>
            <a:ext cx="7637375" cy="43142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76200" y="21350"/>
            <a:ext cx="8826600" cy="602700"/>
          </a:xfrm>
          <a:prstGeom prst="rect">
            <a:avLst/>
          </a:prstGeom>
        </p:spPr>
        <p:txBody>
          <a:bodyPr anchorCtr="0" anchor="ctr" bIns="91425" lIns="91425" rIns="91425" tIns="91425">
            <a:noAutofit/>
          </a:bodyPr>
          <a:lstStyle/>
          <a:p>
            <a:pPr lvl="0">
              <a:spcBef>
                <a:spcPts val="0"/>
              </a:spcBef>
              <a:buNone/>
            </a:pPr>
            <a:r>
              <a:rPr lang="en"/>
              <a:t>Results</a:t>
            </a:r>
          </a:p>
        </p:txBody>
      </p:sp>
      <p:graphicFrame>
        <p:nvGraphicFramePr>
          <p:cNvPr id="213" name="Shape 213"/>
          <p:cNvGraphicFramePr/>
          <p:nvPr/>
        </p:nvGraphicFramePr>
        <p:xfrm>
          <a:off x="5004625" y="770900"/>
          <a:ext cx="3000000" cy="3000000"/>
        </p:xfrm>
        <a:graphic>
          <a:graphicData uri="http://schemas.openxmlformats.org/drawingml/2006/table">
            <a:tbl>
              <a:tblPr>
                <a:noFill/>
                <a:tableStyleId>{741A764B-1B87-4B39-BCB2-83E609E04E9F}</a:tableStyleId>
              </a:tblPr>
              <a:tblGrid>
                <a:gridCol w="2017600"/>
                <a:gridCol w="2017600"/>
              </a:tblGrid>
              <a:tr h="378600">
                <a:tc>
                  <a:txBody>
                    <a:bodyPr>
                      <a:noAutofit/>
                    </a:bodyPr>
                    <a:lstStyle/>
                    <a:p>
                      <a:pPr lvl="0" algn="ctr">
                        <a:spcBef>
                          <a:spcPts val="0"/>
                        </a:spcBef>
                        <a:buNone/>
                      </a:pPr>
                      <a:r>
                        <a:rPr b="1" lang="en"/>
                        <a:t>Method</a:t>
                      </a:r>
                    </a:p>
                  </a:txBody>
                  <a:tcPr marT="91425" marB="91425" marR="91425" marL="91425"/>
                </a:tc>
                <a:tc>
                  <a:txBody>
                    <a:bodyPr>
                      <a:noAutofit/>
                    </a:bodyPr>
                    <a:lstStyle/>
                    <a:p>
                      <a:pPr lvl="0" algn="ctr">
                        <a:spcBef>
                          <a:spcPts val="0"/>
                        </a:spcBef>
                        <a:buNone/>
                      </a:pPr>
                      <a:r>
                        <a:rPr b="1" lang="en"/>
                        <a:t>Log loss</a:t>
                      </a:r>
                    </a:p>
                  </a:txBody>
                  <a:tcPr marT="91425" marB="91425" marR="91425" marL="91425"/>
                </a:tc>
              </a:tr>
              <a:tr h="378600">
                <a:tc>
                  <a:txBody>
                    <a:bodyPr>
                      <a:noAutofit/>
                    </a:bodyPr>
                    <a:lstStyle/>
                    <a:p>
                      <a:pPr lvl="0" rtl="0" algn="ctr">
                        <a:spcBef>
                          <a:spcPts val="0"/>
                        </a:spcBef>
                        <a:buNone/>
                      </a:pPr>
                      <a:r>
                        <a:rPr lang="en"/>
                        <a:t>Random guess</a:t>
                      </a:r>
                    </a:p>
                  </a:txBody>
                  <a:tcPr marT="91425" marB="91425" marR="91425" marL="91425"/>
                </a:tc>
                <a:tc>
                  <a:txBody>
                    <a:bodyPr>
                      <a:noAutofit/>
                    </a:bodyPr>
                    <a:lstStyle/>
                    <a:p>
                      <a:pPr lvl="0" rtl="0" algn="ctr">
                        <a:spcBef>
                          <a:spcPts val="0"/>
                        </a:spcBef>
                        <a:buNone/>
                      </a:pPr>
                      <a:r>
                        <a:rPr lang="en"/>
                        <a:t>2.48</a:t>
                      </a:r>
                    </a:p>
                  </a:txBody>
                  <a:tcPr marT="91425" marB="91425" marR="91425" marL="91425"/>
                </a:tc>
              </a:tr>
              <a:tr h="378600">
                <a:tc>
                  <a:txBody>
                    <a:bodyPr>
                      <a:noAutofit/>
                    </a:bodyPr>
                    <a:lstStyle/>
                    <a:p>
                      <a:pPr lvl="0" algn="ctr">
                        <a:spcBef>
                          <a:spcPts val="0"/>
                        </a:spcBef>
                        <a:buNone/>
                      </a:pPr>
                      <a:r>
                        <a:rPr lang="en"/>
                        <a:t>SVM</a:t>
                      </a:r>
                    </a:p>
                  </a:txBody>
                  <a:tcPr marT="91425" marB="91425" marR="91425" marL="91425"/>
                </a:tc>
                <a:tc>
                  <a:txBody>
                    <a:bodyPr>
                      <a:noAutofit/>
                    </a:bodyPr>
                    <a:lstStyle/>
                    <a:p>
                      <a:pPr lvl="0" algn="ctr">
                        <a:spcBef>
                          <a:spcPts val="0"/>
                        </a:spcBef>
                        <a:buNone/>
                      </a:pPr>
                      <a:r>
                        <a:rPr lang="en"/>
                        <a:t>2.42</a:t>
                      </a:r>
                    </a:p>
                  </a:txBody>
                  <a:tcPr marT="91425" marB="91425" marR="91425" marL="91425"/>
                </a:tc>
              </a:tr>
              <a:tr h="378600">
                <a:tc>
                  <a:txBody>
                    <a:bodyPr>
                      <a:noAutofit/>
                    </a:bodyPr>
                    <a:lstStyle/>
                    <a:p>
                      <a:pPr lvl="0" algn="ctr">
                        <a:spcBef>
                          <a:spcPts val="0"/>
                        </a:spcBef>
                        <a:buNone/>
                      </a:pPr>
                      <a:r>
                        <a:rPr lang="en"/>
                        <a:t>KNN</a:t>
                      </a:r>
                    </a:p>
                  </a:txBody>
                  <a:tcPr marT="91425" marB="91425" marR="91425" marL="91425"/>
                </a:tc>
                <a:tc>
                  <a:txBody>
                    <a:bodyPr>
                      <a:noAutofit/>
                    </a:bodyPr>
                    <a:lstStyle/>
                    <a:p>
                      <a:pPr lvl="0" algn="ctr">
                        <a:spcBef>
                          <a:spcPts val="0"/>
                        </a:spcBef>
                        <a:buNone/>
                      </a:pPr>
                      <a:r>
                        <a:rPr lang="en"/>
                        <a:t>2.39</a:t>
                      </a:r>
                    </a:p>
                  </a:txBody>
                  <a:tcPr marT="91425" marB="91425" marR="91425" marL="91425"/>
                </a:tc>
              </a:tr>
              <a:tr h="378600">
                <a:tc>
                  <a:txBody>
                    <a:bodyPr>
                      <a:noAutofit/>
                    </a:bodyPr>
                    <a:lstStyle/>
                    <a:p>
                      <a:pPr lvl="0" algn="ctr">
                        <a:spcBef>
                          <a:spcPts val="0"/>
                        </a:spcBef>
                        <a:buNone/>
                      </a:pPr>
                      <a:r>
                        <a:rPr lang="en"/>
                        <a:t>Random Forest </a:t>
                      </a:r>
                    </a:p>
                  </a:txBody>
                  <a:tcPr marT="91425" marB="91425" marR="91425" marL="91425"/>
                </a:tc>
                <a:tc>
                  <a:txBody>
                    <a:bodyPr>
                      <a:noAutofit/>
                    </a:bodyPr>
                    <a:lstStyle/>
                    <a:p>
                      <a:pPr lvl="0" algn="ctr">
                        <a:spcBef>
                          <a:spcPts val="0"/>
                        </a:spcBef>
                        <a:buNone/>
                      </a:pPr>
                      <a:r>
                        <a:rPr lang="en"/>
                        <a:t>2.33</a:t>
                      </a:r>
                    </a:p>
                  </a:txBody>
                  <a:tcPr marT="91425" marB="91425" marR="91425" marL="91425"/>
                </a:tc>
              </a:tr>
              <a:tr h="378600">
                <a:tc>
                  <a:txBody>
                    <a:bodyPr>
                      <a:noAutofit/>
                    </a:bodyPr>
                    <a:lstStyle/>
                    <a:p>
                      <a:pPr lvl="0" algn="ctr">
                        <a:spcBef>
                          <a:spcPts val="0"/>
                        </a:spcBef>
                        <a:buNone/>
                      </a:pPr>
                      <a:r>
                        <a:rPr lang="en"/>
                        <a:t>Adaboost</a:t>
                      </a:r>
                    </a:p>
                  </a:txBody>
                  <a:tcPr marT="91425" marB="91425" marR="91425" marL="91425"/>
                </a:tc>
                <a:tc>
                  <a:txBody>
                    <a:bodyPr>
                      <a:noAutofit/>
                    </a:bodyPr>
                    <a:lstStyle/>
                    <a:p>
                      <a:pPr lvl="0" algn="ctr">
                        <a:spcBef>
                          <a:spcPts val="0"/>
                        </a:spcBef>
                        <a:buNone/>
                      </a:pPr>
                      <a:r>
                        <a:rPr lang="en"/>
                        <a:t>2.38</a:t>
                      </a:r>
                    </a:p>
                  </a:txBody>
                  <a:tcPr marT="91425" marB="91425" marR="91425" marL="91425"/>
                </a:tc>
              </a:tr>
              <a:tr h="378600">
                <a:tc>
                  <a:txBody>
                    <a:bodyPr>
                      <a:noAutofit/>
                    </a:bodyPr>
                    <a:lstStyle/>
                    <a:p>
                      <a:pPr lvl="0" algn="ctr">
                        <a:spcBef>
                          <a:spcPts val="0"/>
                        </a:spcBef>
                        <a:buNone/>
                      </a:pPr>
                      <a:r>
                        <a:rPr lang="en"/>
                        <a:t>Xgboost </a:t>
                      </a:r>
                    </a:p>
                  </a:txBody>
                  <a:tcPr marT="91425" marB="91425" marR="91425" marL="91425"/>
                </a:tc>
                <a:tc>
                  <a:txBody>
                    <a:bodyPr>
                      <a:noAutofit/>
                    </a:bodyPr>
                    <a:lstStyle/>
                    <a:p>
                      <a:pPr lvl="0" algn="ctr">
                        <a:spcBef>
                          <a:spcPts val="0"/>
                        </a:spcBef>
                        <a:buNone/>
                      </a:pPr>
                      <a:r>
                        <a:rPr lang="en"/>
                        <a:t>2.28</a:t>
                      </a:r>
                    </a:p>
                  </a:txBody>
                  <a:tcPr marT="91425" marB="91425" marR="91425" marL="91425"/>
                </a:tc>
              </a:tr>
              <a:tr h="378600">
                <a:tc>
                  <a:txBody>
                    <a:bodyPr>
                      <a:noAutofit/>
                    </a:bodyPr>
                    <a:lstStyle/>
                    <a:p>
                      <a:pPr lvl="0" algn="ctr">
                        <a:spcBef>
                          <a:spcPts val="0"/>
                        </a:spcBef>
                        <a:buNone/>
                      </a:pPr>
                      <a:r>
                        <a:rPr lang="en"/>
                        <a:t>XGB + PAC + LR</a:t>
                      </a:r>
                    </a:p>
                  </a:txBody>
                  <a:tcPr marT="91425" marB="91425" marR="91425" marL="91425"/>
                </a:tc>
                <a:tc>
                  <a:txBody>
                    <a:bodyPr>
                      <a:noAutofit/>
                    </a:bodyPr>
                    <a:lstStyle/>
                    <a:p>
                      <a:pPr lvl="0" algn="ctr">
                        <a:spcBef>
                          <a:spcPts val="0"/>
                        </a:spcBef>
                        <a:buNone/>
                      </a:pPr>
                      <a:r>
                        <a:rPr lang="en"/>
                        <a:t>2.27</a:t>
                      </a:r>
                    </a:p>
                  </a:txBody>
                  <a:tcPr marT="91425" marB="91425" marR="91425" marL="91425"/>
                </a:tc>
              </a:tr>
              <a:tr h="378600">
                <a:tc>
                  <a:txBody>
                    <a:bodyPr>
                      <a:noAutofit/>
                    </a:bodyPr>
                    <a:lstStyle/>
                    <a:p>
                      <a:pPr lvl="0" algn="ctr">
                        <a:spcBef>
                          <a:spcPts val="0"/>
                        </a:spcBef>
                        <a:buNone/>
                      </a:pPr>
                      <a:r>
                        <a:rPr lang="en"/>
                        <a:t>Logistic Regression</a:t>
                      </a:r>
                    </a:p>
                  </a:txBody>
                  <a:tcPr marT="91425" marB="91425" marR="91425" marL="91425"/>
                </a:tc>
                <a:tc>
                  <a:txBody>
                    <a:bodyPr>
                      <a:noAutofit/>
                    </a:bodyPr>
                    <a:lstStyle/>
                    <a:p>
                      <a:pPr lvl="0" algn="ctr">
                        <a:spcBef>
                          <a:spcPts val="0"/>
                        </a:spcBef>
                        <a:buNone/>
                      </a:pPr>
                      <a:r>
                        <a:rPr lang="en"/>
                        <a:t>2.26</a:t>
                      </a:r>
                    </a:p>
                  </a:txBody>
                  <a:tcPr marT="91425" marB="91425" marR="91425" marL="91425"/>
                </a:tc>
              </a:tr>
              <a:tr h="421375">
                <a:tc>
                  <a:txBody>
                    <a:bodyPr>
                      <a:noAutofit/>
                    </a:bodyPr>
                    <a:lstStyle/>
                    <a:p>
                      <a:pPr lvl="0" rtl="0" algn="ctr">
                        <a:spcBef>
                          <a:spcPts val="0"/>
                        </a:spcBef>
                        <a:buNone/>
                      </a:pPr>
                      <a:r>
                        <a:rPr lang="en"/>
                        <a:t>Neural Network</a:t>
                      </a:r>
                    </a:p>
                  </a:txBody>
                  <a:tcPr marT="91425" marB="91425" marR="91425" marL="91425"/>
                </a:tc>
                <a:tc>
                  <a:txBody>
                    <a:bodyPr>
                      <a:noAutofit/>
                    </a:bodyPr>
                    <a:lstStyle/>
                    <a:p>
                      <a:pPr lvl="0" rtl="0" algn="ctr">
                        <a:spcBef>
                          <a:spcPts val="0"/>
                        </a:spcBef>
                        <a:buNone/>
                      </a:pPr>
                      <a:r>
                        <a:rPr lang="en"/>
                        <a:t>2.24</a:t>
                      </a:r>
                    </a:p>
                  </a:txBody>
                  <a:tcPr marT="91425" marB="91425" marR="91425" marL="91425"/>
                </a:tc>
              </a:tr>
              <a:tr h="378600">
                <a:tc>
                  <a:txBody>
                    <a:bodyPr>
                      <a:noAutofit/>
                    </a:bodyPr>
                    <a:lstStyle/>
                    <a:p>
                      <a:pPr lvl="0" rtl="0" algn="ctr">
                        <a:spcBef>
                          <a:spcPts val="0"/>
                        </a:spcBef>
                        <a:buNone/>
                      </a:pPr>
                      <a:r>
                        <a:rPr lang="en"/>
                        <a:t>Kaggle Champion</a:t>
                      </a:r>
                    </a:p>
                  </a:txBody>
                  <a:tcPr marT="91425" marB="91425" marR="91425" marL="91425"/>
                </a:tc>
                <a:tc>
                  <a:txBody>
                    <a:bodyPr>
                      <a:noAutofit/>
                    </a:bodyPr>
                    <a:lstStyle/>
                    <a:p>
                      <a:pPr lvl="0" rtl="0" algn="ctr">
                        <a:spcBef>
                          <a:spcPts val="0"/>
                        </a:spcBef>
                        <a:buNone/>
                      </a:pPr>
                      <a:r>
                        <a:rPr lang="en"/>
                        <a:t>2.13</a:t>
                      </a:r>
                    </a:p>
                  </a:txBody>
                  <a:tcPr marT="91425" marB="91425" marR="91425" marL="91425"/>
                </a:tc>
              </a:tr>
            </a:tbl>
          </a:graphicData>
        </a:graphic>
      </p:graphicFrame>
      <p:sp>
        <p:nvSpPr>
          <p:cNvPr id="214" name="Shape 214"/>
          <p:cNvSpPr txBox="1"/>
          <p:nvPr/>
        </p:nvSpPr>
        <p:spPr>
          <a:xfrm>
            <a:off x="213250" y="776450"/>
            <a:ext cx="4290900" cy="3751200"/>
          </a:xfrm>
          <a:prstGeom prst="rect">
            <a:avLst/>
          </a:prstGeom>
          <a:noFill/>
          <a:ln>
            <a:noFill/>
          </a:ln>
        </p:spPr>
        <p:txBody>
          <a:bodyPr anchorCtr="0" anchor="t" bIns="91425" lIns="91425" rIns="91425" tIns="91425">
            <a:noAutofit/>
          </a:bodyPr>
          <a:lstStyle/>
          <a:p>
            <a:pPr lvl="0" rtl="0">
              <a:spcBef>
                <a:spcPts val="0"/>
              </a:spcBef>
              <a:buNone/>
            </a:pPr>
            <a:r>
              <a:t/>
            </a:r>
            <a:endParaRPr/>
          </a:p>
          <a:p>
            <a:pPr lvl="0">
              <a:spcBef>
                <a:spcPts val="0"/>
              </a:spcBef>
              <a:buNone/>
            </a:pPr>
            <a:r>
              <a:t/>
            </a:r>
            <a:endParaRPr/>
          </a:p>
        </p:txBody>
      </p:sp>
      <p:pic>
        <p:nvPicPr>
          <p:cNvPr id="215" name="Shape 215"/>
          <p:cNvPicPr preferRelativeResize="0"/>
          <p:nvPr/>
        </p:nvPicPr>
        <p:blipFill>
          <a:blip r:embed="rId3">
            <a:alphaModFix/>
          </a:blip>
          <a:stretch>
            <a:fillRect/>
          </a:stretch>
        </p:blipFill>
        <p:spPr>
          <a:xfrm>
            <a:off x="104275" y="1238274"/>
            <a:ext cx="4816125" cy="3338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219" name="Shape 219"/>
        <p:cNvGrpSpPr/>
        <p:nvPr/>
      </p:nvGrpSpPr>
      <p:grpSpPr>
        <a:xfrm>
          <a:off x="0" y="0"/>
          <a:ext cx="0" cy="0"/>
          <a:chOff x="0" y="0"/>
          <a:chExt cx="0" cy="0"/>
        </a:xfrm>
      </p:grpSpPr>
      <p:sp>
        <p:nvSpPr>
          <p:cNvPr id="220" name="Shape 220"/>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Data Leakage</a:t>
            </a:r>
          </a:p>
        </p:txBody>
      </p:sp>
      <p:sp>
        <p:nvSpPr>
          <p:cNvPr id="221" name="Shape 221"/>
          <p:cNvSpPr txBox="1"/>
          <p:nvPr>
            <p:ph idx="4294967295" type="body"/>
          </p:nvPr>
        </p:nvSpPr>
        <p:spPr>
          <a:xfrm>
            <a:off x="460950" y="787325"/>
            <a:ext cx="8222100" cy="4224000"/>
          </a:xfrm>
          <a:prstGeom prst="rect">
            <a:avLst/>
          </a:prstGeom>
        </p:spPr>
        <p:txBody>
          <a:bodyPr anchorCtr="0" anchor="t" bIns="91425" lIns="91425" rIns="91425" tIns="91425">
            <a:noAutofit/>
          </a:bodyPr>
          <a:lstStyle/>
          <a:p>
            <a:pPr indent="-228600" lvl="0" marL="457200" rtl="0">
              <a:spcBef>
                <a:spcPts val="0"/>
              </a:spcBef>
              <a:buClr>
                <a:srgbClr val="000000"/>
              </a:buClr>
              <a:buFont typeface="Roboto"/>
            </a:pPr>
            <a:r>
              <a:rPr lang="en">
                <a:solidFill>
                  <a:srgbClr val="000000"/>
                </a:solidFill>
                <a:latin typeface="Roboto"/>
                <a:ea typeface="Roboto"/>
                <a:cs typeface="Roboto"/>
                <a:sym typeface="Roboto"/>
              </a:rPr>
              <a:t>Best score is 2.13, tuning the model by data leakage. Many score after 2.23 and 2.22 started doing data leakage tuning.</a:t>
            </a:r>
          </a:p>
          <a:p>
            <a:pPr indent="-228600" lvl="0" marL="457200" rtl="0">
              <a:spcBef>
                <a:spcPts val="0"/>
              </a:spcBef>
              <a:buClr>
                <a:srgbClr val="000000"/>
              </a:buClr>
              <a:buFont typeface="Roboto"/>
            </a:pPr>
            <a:r>
              <a:rPr lang="en">
                <a:solidFill>
                  <a:srgbClr val="000000"/>
                </a:solidFill>
                <a:latin typeface="Roboto"/>
                <a:ea typeface="Roboto"/>
                <a:cs typeface="Roboto"/>
                <a:sym typeface="Roboto"/>
              </a:rPr>
              <a:t>Data leakage means</a:t>
            </a:r>
            <a:r>
              <a:rPr lang="en">
                <a:solidFill>
                  <a:srgbClr val="000000"/>
                </a:solidFill>
              </a:rPr>
              <a:t>:</a:t>
            </a:r>
          </a:p>
          <a:p>
            <a:pPr indent="457200" lvl="0" marL="457200" rtl="0">
              <a:spcBef>
                <a:spcPts val="0"/>
              </a:spcBef>
              <a:buNone/>
            </a:pPr>
            <a:r>
              <a:rPr lang="en">
                <a:solidFill>
                  <a:srgbClr val="000000"/>
                </a:solidFill>
                <a:latin typeface="Roboto"/>
                <a:ea typeface="Roboto"/>
                <a:cs typeface="Roboto"/>
                <a:sym typeface="Roboto"/>
              </a:rPr>
              <a:t>Leaking test data into the training data.</a:t>
            </a:r>
          </a:p>
          <a:p>
            <a:pPr indent="457200" lvl="0" marL="457200" rtl="0">
              <a:spcBef>
                <a:spcPts val="0"/>
              </a:spcBef>
              <a:buNone/>
            </a:pPr>
            <a:r>
              <a:rPr lang="en">
                <a:solidFill>
                  <a:srgbClr val="000000"/>
                </a:solidFill>
                <a:latin typeface="Roboto"/>
                <a:ea typeface="Roboto"/>
                <a:cs typeface="Roboto"/>
                <a:sym typeface="Roboto"/>
              </a:rPr>
              <a:t>Leaking the correct prediction or ground truth into the test data.</a:t>
            </a:r>
          </a:p>
          <a:p>
            <a:pPr indent="457200" lvl="0" marL="457200" rtl="0">
              <a:spcBef>
                <a:spcPts val="0"/>
              </a:spcBef>
              <a:buNone/>
            </a:pPr>
            <a:r>
              <a:rPr lang="en">
                <a:solidFill>
                  <a:srgbClr val="000000"/>
                </a:solidFill>
                <a:latin typeface="Roboto"/>
                <a:ea typeface="Roboto"/>
                <a:cs typeface="Roboto"/>
                <a:sym typeface="Roboto"/>
              </a:rPr>
              <a:t>Leaking of information from the future into the past.</a:t>
            </a:r>
          </a:p>
          <a:p>
            <a:pPr indent="-228600" lvl="0" marL="457200" rtl="0">
              <a:spcBef>
                <a:spcPts val="0"/>
              </a:spcBef>
              <a:buClr>
                <a:srgbClr val="000000"/>
              </a:buClr>
              <a:buFont typeface="Roboto"/>
            </a:pPr>
            <a:r>
              <a:rPr lang="en">
                <a:solidFill>
                  <a:srgbClr val="000000"/>
                </a:solidFill>
                <a:latin typeface="Roboto"/>
                <a:ea typeface="Roboto"/>
                <a:cs typeface="Roboto"/>
                <a:sym typeface="Roboto"/>
              </a:rPr>
              <a:t>Data leakage is bad, because you do over fitting on test data, such model do poorly on future data.</a:t>
            </a:r>
          </a:p>
          <a:p>
            <a:pPr indent="-228600" lvl="0" marL="457200" rtl="0">
              <a:spcBef>
                <a:spcPts val="0"/>
              </a:spcBef>
              <a:buClr>
                <a:srgbClr val="000000"/>
              </a:buClr>
              <a:buFont typeface="Roboto"/>
            </a:pPr>
            <a:r>
              <a:rPr lang="en">
                <a:solidFill>
                  <a:srgbClr val="000000"/>
                </a:solidFill>
                <a:latin typeface="Roboto"/>
                <a:ea typeface="Roboto"/>
                <a:cs typeface="Roboto"/>
                <a:sym typeface="Roboto"/>
              </a:rPr>
              <a:t>It’s one of kaggle competition where winners weren’t congratulated. </a:t>
            </a:r>
          </a:p>
          <a:p>
            <a:pPr lvl="0" rtl="0">
              <a:spcBef>
                <a:spcPts val="0"/>
              </a:spcBef>
              <a:buNone/>
            </a:pPr>
            <a:r>
              <a:t/>
            </a:r>
            <a:endParaRPr>
              <a:solidFill>
                <a:srgbClr val="000000"/>
              </a:solidFill>
              <a:latin typeface="Roboto"/>
              <a:ea typeface="Roboto"/>
              <a:cs typeface="Roboto"/>
              <a:sym typeface="Roboto"/>
            </a:endParaRPr>
          </a:p>
          <a:p>
            <a:pPr lvl="0" rtl="0">
              <a:spcBef>
                <a:spcPts val="0"/>
              </a:spcBef>
              <a:buNone/>
            </a:pPr>
            <a:r>
              <a:t/>
            </a:r>
            <a:endParaRPr>
              <a:solidFill>
                <a:srgbClr val="000000"/>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225" name="Shape 225"/>
        <p:cNvGrpSpPr/>
        <p:nvPr/>
      </p:nvGrpSpPr>
      <p:grpSpPr>
        <a:xfrm>
          <a:off x="0" y="0"/>
          <a:ext cx="0" cy="0"/>
          <a:chOff x="0" y="0"/>
          <a:chExt cx="0" cy="0"/>
        </a:xfrm>
      </p:grpSpPr>
      <p:sp>
        <p:nvSpPr>
          <p:cNvPr id="226" name="Shape 226"/>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Lessons Learned</a:t>
            </a:r>
          </a:p>
        </p:txBody>
      </p:sp>
      <p:sp>
        <p:nvSpPr>
          <p:cNvPr id="227" name="Shape 227"/>
          <p:cNvSpPr txBox="1"/>
          <p:nvPr>
            <p:ph idx="4294967295" type="body"/>
          </p:nvPr>
        </p:nvSpPr>
        <p:spPr>
          <a:xfrm>
            <a:off x="460950" y="854900"/>
            <a:ext cx="8222100" cy="4122600"/>
          </a:xfrm>
          <a:prstGeom prst="rect">
            <a:avLst/>
          </a:prstGeom>
        </p:spPr>
        <p:txBody>
          <a:bodyPr anchorCtr="0" anchor="t" bIns="91425" lIns="91425" rIns="91425" tIns="91425">
            <a:noAutofit/>
          </a:bodyPr>
          <a:lstStyle/>
          <a:p>
            <a:pPr indent="-330200" lvl="0" marL="457200" rtl="0">
              <a:spcBef>
                <a:spcPts val="0"/>
              </a:spcBef>
              <a:buClr>
                <a:srgbClr val="000000"/>
              </a:buClr>
              <a:buSzPct val="100000"/>
              <a:buFont typeface="Roboto"/>
            </a:pPr>
            <a:r>
              <a:rPr lang="en" sz="1600">
                <a:solidFill>
                  <a:srgbClr val="000000"/>
                </a:solidFill>
                <a:latin typeface="Roboto"/>
                <a:ea typeface="Roboto"/>
                <a:cs typeface="Roboto"/>
                <a:sym typeface="Roboto"/>
              </a:rPr>
              <a:t>Preprocessing of data will take lot of your time.</a:t>
            </a:r>
          </a:p>
          <a:p>
            <a:pPr indent="-330200" lvl="0" marL="457200" rtl="0">
              <a:spcBef>
                <a:spcPts val="0"/>
              </a:spcBef>
              <a:buClr>
                <a:srgbClr val="000000"/>
              </a:buClr>
              <a:buSzPct val="100000"/>
              <a:buFont typeface="Roboto"/>
            </a:pPr>
            <a:r>
              <a:rPr lang="en" sz="1600">
                <a:solidFill>
                  <a:srgbClr val="000000"/>
                </a:solidFill>
                <a:latin typeface="Roboto"/>
                <a:ea typeface="Roboto"/>
                <a:cs typeface="Roboto"/>
                <a:sym typeface="Roboto"/>
              </a:rPr>
              <a:t>Sparse matrix is your friend and enemy.</a:t>
            </a:r>
          </a:p>
          <a:p>
            <a:pPr lvl="0" rtl="0">
              <a:spcBef>
                <a:spcPts val="0"/>
              </a:spcBef>
              <a:buNone/>
            </a:pPr>
            <a:r>
              <a:rPr lang="en" sz="1600">
                <a:solidFill>
                  <a:srgbClr val="000000"/>
                </a:solidFill>
                <a:latin typeface="Roboto"/>
                <a:ea typeface="Roboto"/>
                <a:cs typeface="Roboto"/>
                <a:sym typeface="Roboto"/>
              </a:rPr>
              <a:t>Many library need sparse to dense conver</a:t>
            </a:r>
            <a:r>
              <a:rPr lang="en" sz="1600">
                <a:solidFill>
                  <a:srgbClr val="000000"/>
                </a:solidFill>
              </a:rPr>
              <a:t>sion</a:t>
            </a:r>
            <a:r>
              <a:rPr lang="en" sz="1600">
                <a:solidFill>
                  <a:srgbClr val="000000"/>
                </a:solidFill>
                <a:latin typeface="Roboto"/>
                <a:ea typeface="Roboto"/>
                <a:cs typeface="Roboto"/>
                <a:sym typeface="Roboto"/>
              </a:rPr>
              <a:t> if not </a:t>
            </a:r>
            <a:r>
              <a:rPr lang="en" sz="1600">
                <a:solidFill>
                  <a:srgbClr val="000000"/>
                </a:solidFill>
                <a:latin typeface="Roboto"/>
                <a:ea typeface="Roboto"/>
                <a:cs typeface="Roboto"/>
                <a:sym typeface="Roboto"/>
              </a:rPr>
              <a:t>careful</a:t>
            </a:r>
            <a:r>
              <a:rPr lang="en" sz="1600">
                <a:solidFill>
                  <a:srgbClr val="000000"/>
                </a:solidFill>
                <a:latin typeface="Roboto"/>
                <a:ea typeface="Roboto"/>
                <a:cs typeface="Roboto"/>
                <a:sym typeface="Roboto"/>
              </a:rPr>
              <a:t> will lead </a:t>
            </a:r>
            <a:r>
              <a:rPr lang="en" sz="1600">
                <a:solidFill>
                  <a:srgbClr val="000000"/>
                </a:solidFill>
              </a:rPr>
              <a:t>to</a:t>
            </a:r>
            <a:r>
              <a:rPr lang="en" sz="1600">
                <a:solidFill>
                  <a:srgbClr val="000000"/>
                </a:solidFill>
                <a:latin typeface="Roboto"/>
                <a:ea typeface="Roboto"/>
                <a:cs typeface="Roboto"/>
                <a:sym typeface="Roboto"/>
              </a:rPr>
              <a:t> memory error. Keras need batch generator for training and testing</a:t>
            </a:r>
            <a:r>
              <a:rPr lang="en" sz="1600">
                <a:solidFill>
                  <a:srgbClr val="000000"/>
                </a:solidFill>
              </a:rPr>
              <a:t> when sparse matrix used.</a:t>
            </a:r>
          </a:p>
          <a:p>
            <a:pPr indent="-330200" lvl="0" marL="457200" rtl="0">
              <a:spcBef>
                <a:spcPts val="0"/>
              </a:spcBef>
              <a:buClr>
                <a:srgbClr val="000000"/>
              </a:buClr>
              <a:buSzPct val="100000"/>
              <a:buFont typeface="Roboto"/>
            </a:pPr>
            <a:r>
              <a:rPr lang="en" sz="1600">
                <a:solidFill>
                  <a:srgbClr val="000000"/>
                </a:solidFill>
                <a:latin typeface="Roboto"/>
                <a:ea typeface="Roboto"/>
                <a:cs typeface="Roboto"/>
                <a:sym typeface="Roboto"/>
              </a:rPr>
              <a:t>Auto sklearn is good tool, but one need to use cautiously.</a:t>
            </a:r>
          </a:p>
          <a:p>
            <a:pPr indent="-330200" lvl="0" marL="457200" rtl="0">
              <a:spcBef>
                <a:spcPts val="0"/>
              </a:spcBef>
              <a:buClr>
                <a:srgbClr val="000000"/>
              </a:buClr>
              <a:buSzPct val="100000"/>
              <a:buFont typeface="Roboto"/>
            </a:pPr>
            <a:r>
              <a:rPr lang="en" sz="1600">
                <a:solidFill>
                  <a:srgbClr val="000000"/>
                </a:solidFill>
                <a:latin typeface="Roboto"/>
                <a:ea typeface="Roboto"/>
                <a:cs typeface="Roboto"/>
                <a:sym typeface="Roboto"/>
              </a:rPr>
              <a:t>Creative feature engineering will win you competition, we didn’t include this feature in our model. 5th place had below features, in their model</a:t>
            </a:r>
          </a:p>
          <a:p>
            <a:pPr lvl="0" rtl="0">
              <a:spcBef>
                <a:spcPts val="0"/>
              </a:spcBef>
              <a:buNone/>
            </a:pPr>
            <a:r>
              <a:rPr lang="en" sz="1600">
                <a:solidFill>
                  <a:srgbClr val="000000"/>
                </a:solidFill>
                <a:latin typeface="Roboto"/>
                <a:ea typeface="Roboto"/>
                <a:cs typeface="Roboto"/>
                <a:sym typeface="Roboto"/>
              </a:rPr>
              <a:t>         </a:t>
            </a:r>
            <a:r>
              <a:rPr lang="en" sz="1600">
                <a:solidFill>
                  <a:srgbClr val="000000"/>
                </a:solidFill>
                <a:latin typeface="Roboto"/>
                <a:ea typeface="Roboto"/>
                <a:cs typeface="Roboto"/>
                <a:sym typeface="Roboto"/>
              </a:rPr>
              <a:t>Min_appevent_maxapp_active, min_appevent_range_appactive</a:t>
            </a:r>
          </a:p>
          <a:p>
            <a:pPr indent="-330200" lvl="0" marL="457200" rtl="0">
              <a:spcBef>
                <a:spcPts val="0"/>
              </a:spcBef>
              <a:buClr>
                <a:srgbClr val="000000"/>
              </a:buClr>
              <a:buSzPct val="100000"/>
              <a:buFont typeface="Roboto"/>
            </a:pPr>
            <a:r>
              <a:rPr lang="en" sz="1600">
                <a:solidFill>
                  <a:srgbClr val="000000"/>
                </a:solidFill>
                <a:latin typeface="Roboto"/>
                <a:ea typeface="Roboto"/>
                <a:cs typeface="Roboto"/>
                <a:sym typeface="Roboto"/>
              </a:rPr>
              <a:t>Model stacking is an art. Bag the many ensemble classifier and add Logistic regression and deep neural networks at the end.</a:t>
            </a:r>
          </a:p>
          <a:p>
            <a:pPr lvl="0" rtl="0">
              <a:spcBef>
                <a:spcPts val="0"/>
              </a:spcBef>
              <a:buNone/>
            </a:pPr>
            <a:r>
              <a:t/>
            </a:r>
            <a:endParaRPr>
              <a:solidFill>
                <a:srgbClr val="000000"/>
              </a:solidFill>
              <a:highlight>
                <a:srgbClr val="F4F4F4"/>
              </a:highlight>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231" name="Shape 231"/>
        <p:cNvGrpSpPr/>
        <p:nvPr/>
      </p:nvGrpSpPr>
      <p:grpSpPr>
        <a:xfrm>
          <a:off x="0" y="0"/>
          <a:ext cx="0" cy="0"/>
          <a:chOff x="0" y="0"/>
          <a:chExt cx="0" cy="0"/>
        </a:xfrm>
      </p:grpSpPr>
      <p:sp>
        <p:nvSpPr>
          <p:cNvPr id="232" name="Shape 232"/>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Future Work and Conclusion</a:t>
            </a:r>
          </a:p>
        </p:txBody>
      </p:sp>
      <p:sp>
        <p:nvSpPr>
          <p:cNvPr id="233" name="Shape 233"/>
          <p:cNvSpPr txBox="1"/>
          <p:nvPr>
            <p:ph idx="4294967295" type="body"/>
          </p:nvPr>
        </p:nvSpPr>
        <p:spPr>
          <a:xfrm>
            <a:off x="400500" y="1145100"/>
            <a:ext cx="8222100" cy="2710200"/>
          </a:xfrm>
          <a:prstGeom prst="rect">
            <a:avLst/>
          </a:prstGeom>
        </p:spPr>
        <p:txBody>
          <a:bodyPr anchorCtr="0" anchor="t" bIns="91425" lIns="91425" rIns="91425" tIns="91425">
            <a:noAutofit/>
          </a:bodyPr>
          <a:lstStyle/>
          <a:p>
            <a:pPr indent="-228600" lvl="0" marL="457200" rtl="0">
              <a:spcBef>
                <a:spcPts val="0"/>
              </a:spcBef>
              <a:buClr>
                <a:srgbClr val="000000"/>
              </a:buClr>
              <a:buFont typeface="Roboto"/>
            </a:pPr>
            <a:r>
              <a:rPr lang="en">
                <a:solidFill>
                  <a:srgbClr val="000000"/>
                </a:solidFill>
                <a:latin typeface="Roboto"/>
                <a:ea typeface="Roboto"/>
                <a:cs typeface="Roboto"/>
                <a:sym typeface="Roboto"/>
              </a:rPr>
              <a:t>Add TF-IDF features on label, phone and brand words and add interaction features between events.</a:t>
            </a:r>
          </a:p>
          <a:p>
            <a:pPr indent="-228600" lvl="0" marL="457200" rtl="0">
              <a:spcBef>
                <a:spcPts val="0"/>
              </a:spcBef>
              <a:buClr>
                <a:srgbClr val="000000"/>
              </a:buClr>
              <a:buFont typeface="Roboto"/>
            </a:pPr>
            <a:r>
              <a:rPr lang="en">
                <a:solidFill>
                  <a:srgbClr val="000000"/>
                </a:solidFill>
                <a:latin typeface="Roboto"/>
                <a:ea typeface="Roboto"/>
                <a:cs typeface="Roboto"/>
                <a:sym typeface="Roboto"/>
              </a:rPr>
              <a:t>Adding dropout to input layer reported higher accuracy for neural networks.</a:t>
            </a:r>
          </a:p>
          <a:p>
            <a:pPr indent="-228600" lvl="0" marL="457200" rtl="0">
              <a:spcBef>
                <a:spcPts val="0"/>
              </a:spcBef>
              <a:spcAft>
                <a:spcPts val="1000"/>
              </a:spcAft>
              <a:buClr>
                <a:srgbClr val="000000"/>
              </a:buClr>
              <a:buFont typeface="Roboto"/>
            </a:pPr>
            <a:r>
              <a:rPr lang="en">
                <a:solidFill>
                  <a:srgbClr val="000000"/>
                </a:solidFill>
                <a:latin typeface="Roboto"/>
                <a:ea typeface="Roboto"/>
                <a:cs typeface="Roboto"/>
                <a:sym typeface="Roboto"/>
              </a:rPr>
              <a:t>Build stack or weight model for ensemble models with neural networks.</a:t>
            </a:r>
          </a:p>
          <a:p>
            <a:pPr indent="-228600" lvl="0" marL="457200" rtl="0">
              <a:spcBef>
                <a:spcPts val="0"/>
              </a:spcBef>
              <a:buClr>
                <a:srgbClr val="000000"/>
              </a:buClr>
              <a:buFont typeface="Roboto"/>
            </a:pPr>
            <a:r>
              <a:rPr lang="en">
                <a:solidFill>
                  <a:srgbClr val="000000"/>
                </a:solidFill>
                <a:latin typeface="Roboto"/>
                <a:ea typeface="Roboto"/>
                <a:cs typeface="Roboto"/>
                <a:sym typeface="Roboto"/>
              </a:rPr>
              <a:t>Building two stage models, one for gender classification. Input the gender probability as a feature to second model to get final 12 class probability. </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237" name="Shape 237"/>
        <p:cNvGrpSpPr/>
        <p:nvPr/>
      </p:nvGrpSpPr>
      <p:grpSpPr>
        <a:xfrm>
          <a:off x="0" y="0"/>
          <a:ext cx="0" cy="0"/>
          <a:chOff x="0" y="0"/>
          <a:chExt cx="0" cy="0"/>
        </a:xfrm>
      </p:grpSpPr>
      <p:sp>
        <p:nvSpPr>
          <p:cNvPr id="238" name="Shape 238"/>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Q&amp;A</a:t>
            </a:r>
          </a:p>
        </p:txBody>
      </p:sp>
      <p:pic>
        <p:nvPicPr>
          <p:cNvPr id="239" name="Shape 239"/>
          <p:cNvPicPr preferRelativeResize="0"/>
          <p:nvPr/>
        </p:nvPicPr>
        <p:blipFill>
          <a:blip r:embed="rId3">
            <a:alphaModFix/>
          </a:blip>
          <a:stretch>
            <a:fillRect/>
          </a:stretch>
        </p:blipFill>
        <p:spPr>
          <a:xfrm>
            <a:off x="4154050" y="1123699"/>
            <a:ext cx="4898250" cy="3703075"/>
          </a:xfrm>
          <a:prstGeom prst="rect">
            <a:avLst/>
          </a:prstGeom>
          <a:noFill/>
          <a:ln>
            <a:noFill/>
          </a:ln>
        </p:spPr>
      </p:pic>
      <p:sp>
        <p:nvSpPr>
          <p:cNvPr id="240" name="Shape 240"/>
          <p:cNvSpPr txBox="1"/>
          <p:nvPr/>
        </p:nvSpPr>
        <p:spPr>
          <a:xfrm>
            <a:off x="3976775" y="4778550"/>
            <a:ext cx="5167200" cy="285900"/>
          </a:xfrm>
          <a:prstGeom prst="rect">
            <a:avLst/>
          </a:prstGeom>
          <a:noFill/>
          <a:ln>
            <a:noFill/>
          </a:ln>
        </p:spPr>
        <p:txBody>
          <a:bodyPr anchorCtr="0" anchor="t" bIns="91425" lIns="91425" rIns="91425" tIns="91425">
            <a:noAutofit/>
          </a:bodyPr>
          <a:lstStyle/>
          <a:p>
            <a:pPr lvl="0">
              <a:spcBef>
                <a:spcPts val="0"/>
              </a:spcBef>
              <a:buNone/>
            </a:pPr>
            <a:r>
              <a:rPr lang="en" sz="1200">
                <a:latin typeface="Roboto"/>
                <a:ea typeface="Roboto"/>
                <a:cs typeface="Roboto"/>
                <a:sym typeface="Roboto"/>
              </a:rPr>
              <a:t>Image Source: </a:t>
            </a:r>
            <a:r>
              <a:rPr lang="en" sz="1200">
                <a:latin typeface="Roboto"/>
                <a:ea typeface="Roboto"/>
                <a:cs typeface="Roboto"/>
                <a:sym typeface="Roboto"/>
              </a:rPr>
              <a:t>http://www.clipartkid.com/question-and-answer-cliparts/</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244" name="Shape 244"/>
        <p:cNvGrpSpPr/>
        <p:nvPr/>
      </p:nvGrpSpPr>
      <p:grpSpPr>
        <a:xfrm>
          <a:off x="0" y="0"/>
          <a:ext cx="0" cy="0"/>
          <a:chOff x="0" y="0"/>
          <a:chExt cx="0" cy="0"/>
        </a:xfrm>
      </p:grpSpPr>
      <p:sp>
        <p:nvSpPr>
          <p:cNvPr id="245" name="Shape 245"/>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Reference</a:t>
            </a:r>
          </a:p>
        </p:txBody>
      </p:sp>
      <p:sp>
        <p:nvSpPr>
          <p:cNvPr id="246" name="Shape 246"/>
          <p:cNvSpPr txBox="1"/>
          <p:nvPr>
            <p:ph idx="4294967295" type="body"/>
          </p:nvPr>
        </p:nvSpPr>
        <p:spPr>
          <a:xfrm>
            <a:off x="311700" y="1152475"/>
            <a:ext cx="8520600" cy="3864000"/>
          </a:xfrm>
          <a:prstGeom prst="rect">
            <a:avLst/>
          </a:prstGeom>
        </p:spPr>
        <p:txBody>
          <a:bodyPr anchorCtr="0" anchor="t" bIns="91425" lIns="91425" rIns="91425" tIns="91425">
            <a:noAutofit/>
          </a:bodyPr>
          <a:lstStyle/>
          <a:p>
            <a:pPr indent="-330200" lvl="0" marL="457200">
              <a:spcBef>
                <a:spcPts val="0"/>
              </a:spcBef>
              <a:buClr>
                <a:srgbClr val="000000"/>
              </a:buClr>
              <a:buSzPct val="100000"/>
              <a:buFont typeface="Roboto"/>
              <a:buAutoNum type="arabicPeriod"/>
            </a:pPr>
            <a:r>
              <a:rPr lang="en" sz="1600">
                <a:solidFill>
                  <a:srgbClr val="000000"/>
                </a:solidFill>
                <a:latin typeface="Roboto"/>
                <a:ea typeface="Roboto"/>
                <a:cs typeface="Roboto"/>
                <a:sym typeface="Roboto"/>
              </a:rPr>
              <a:t>TalkingData dataset, </a:t>
            </a:r>
            <a:r>
              <a:rPr lang="en" sz="1600" u="sng">
                <a:solidFill>
                  <a:srgbClr val="000000"/>
                </a:solidFill>
                <a:latin typeface="Roboto"/>
                <a:ea typeface="Roboto"/>
                <a:cs typeface="Roboto"/>
                <a:sym typeface="Roboto"/>
                <a:hlinkClick r:id="rId3"/>
              </a:rPr>
              <a:t>https://www.kaggle.com/c/talkingdata-mobile-user-demographics</a:t>
            </a:r>
          </a:p>
          <a:p>
            <a:pPr indent="-330200" lvl="0" marL="457200" rtl="0">
              <a:spcBef>
                <a:spcPts val="0"/>
              </a:spcBef>
              <a:buClr>
                <a:srgbClr val="000000"/>
              </a:buClr>
              <a:buSzPct val="100000"/>
              <a:buAutoNum type="arabicPeriod"/>
            </a:pPr>
            <a:r>
              <a:rPr lang="en" sz="1600">
                <a:solidFill>
                  <a:srgbClr val="000000"/>
                </a:solidFill>
              </a:rPr>
              <a:t>EfﬁcientandRobustAutomatedMachineLearning , Feurer et al </a:t>
            </a:r>
            <a:r>
              <a:rPr lang="en" sz="1600" u="sng">
                <a:solidFill>
                  <a:schemeClr val="hlink"/>
                </a:solidFill>
                <a:latin typeface="Roboto"/>
                <a:ea typeface="Roboto"/>
                <a:cs typeface="Roboto"/>
                <a:sym typeface="Roboto"/>
                <a:hlinkClick r:id="rId4"/>
              </a:rPr>
              <a:t>http://papers.nips.cc/paper/5872-efficient-and-robust-automated-machine-learning.pdf</a:t>
            </a:r>
          </a:p>
          <a:p>
            <a:pPr indent="-330200" lvl="0" marL="457200" rtl="0">
              <a:spcBef>
                <a:spcPts val="0"/>
              </a:spcBef>
              <a:buClr>
                <a:srgbClr val="000000"/>
              </a:buClr>
              <a:buSzPct val="100000"/>
              <a:buAutoNum type="arabicPeriod"/>
            </a:pPr>
            <a:r>
              <a:rPr lang="en" sz="1600">
                <a:solidFill>
                  <a:srgbClr val="000000"/>
                </a:solidFill>
              </a:rPr>
              <a:t>Towards an Empirical Foundation for Assessing Bayesian Optimization of Hyperparameters, Eggensperger et al </a:t>
            </a:r>
            <a:r>
              <a:rPr lang="en" sz="1600" u="sng">
                <a:solidFill>
                  <a:schemeClr val="hlink"/>
                </a:solidFill>
                <a:hlinkClick r:id="rId5"/>
              </a:rPr>
              <a:t>http://www.automl.org/papers/13-BayesOpt_EmpiricalFoundation.pdf</a:t>
            </a:r>
          </a:p>
          <a:p>
            <a:pPr lvl="0" rtl="0">
              <a:spcBef>
                <a:spcPts val="0"/>
              </a:spcBef>
              <a:buNone/>
            </a:pPr>
            <a:r>
              <a:t/>
            </a:r>
            <a:endParaRPr sz="16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latin typeface="Arial"/>
                <a:ea typeface="Arial"/>
                <a:cs typeface="Arial"/>
                <a:sym typeface="Arial"/>
              </a:rPr>
              <a:t>Important features</a:t>
            </a:r>
          </a:p>
        </p:txBody>
      </p:sp>
      <p:sp>
        <p:nvSpPr>
          <p:cNvPr id="252" name="Shape 252"/>
          <p:cNvSpPr txBox="1"/>
          <p:nvPr/>
        </p:nvSpPr>
        <p:spPr>
          <a:xfrm>
            <a:off x="454800" y="1179325"/>
            <a:ext cx="7743600" cy="3000000"/>
          </a:xfrm>
          <a:prstGeom prst="rect">
            <a:avLst/>
          </a:prstGeom>
          <a:noFill/>
          <a:ln>
            <a:noFill/>
          </a:ln>
        </p:spPr>
        <p:txBody>
          <a:bodyPr anchorCtr="0" anchor="ctr" bIns="91425" lIns="91425" rIns="91425" tIns="91425">
            <a:noAutofit/>
          </a:bodyPr>
          <a:lstStyle/>
          <a:p>
            <a:pPr lvl="0" rtl="0">
              <a:spcBef>
                <a:spcPts val="0"/>
              </a:spcBef>
              <a:buNone/>
            </a:pPr>
            <a:r>
              <a:t/>
            </a:r>
            <a:endParaRPr u="sng"/>
          </a:p>
          <a:p>
            <a:pPr lvl="0" rtl="0">
              <a:spcBef>
                <a:spcPts val="0"/>
              </a:spcBef>
              <a:buNone/>
            </a:pPr>
            <a:r>
              <a:rPr lang="en"/>
              <a:t>Out of 130 brands Vivo and  涓夋槦 (variant of samsung) are strong predictors.</a:t>
            </a:r>
          </a:p>
          <a:p>
            <a:pPr lvl="0" rtl="0">
              <a:spcBef>
                <a:spcPts val="0"/>
              </a:spcBef>
              <a:buNone/>
            </a:pPr>
            <a:r>
              <a:t/>
            </a:r>
            <a:endParaRPr/>
          </a:p>
          <a:p>
            <a:pPr lvl="0" rtl="0">
              <a:spcBef>
                <a:spcPts val="0"/>
              </a:spcBef>
              <a:buNone/>
            </a:pPr>
            <a:r>
              <a:rPr lang="en"/>
              <a:t>Out of 929 app categories Music, Technology Information, Community, map, pictures, photography are strong predictors for determining demography.</a:t>
            </a:r>
          </a:p>
          <a:p>
            <a:pPr lvl="0" rtl="0">
              <a:spcBef>
                <a:spcPts val="0"/>
              </a:spcBef>
              <a:buNone/>
            </a:pPr>
            <a:r>
              <a:t/>
            </a:r>
            <a:endParaRPr/>
          </a:p>
          <a:p>
            <a:pPr lvl="0" rtl="0">
              <a:spcBef>
                <a:spcPts val="0"/>
              </a:spcBef>
              <a:buNone/>
            </a:pPr>
            <a:r>
              <a:rPr lang="en"/>
              <a:t>Some (anonymised) apps out of 113211 are</a:t>
            </a:r>
            <a:r>
              <a:rPr lang="en" sz="1050">
                <a:highlight>
                  <a:srgbClr val="FFFFFF"/>
                </a:highlight>
              </a:rPr>
              <a:t> </a:t>
            </a:r>
            <a:r>
              <a:rPr lang="en"/>
              <a:t>helpful,(hard to draw conclusion as data is anonymised)</a:t>
            </a:r>
          </a:p>
          <a:p>
            <a:pPr lvl="0" rtl="0">
              <a:spcBef>
                <a:spcPts val="0"/>
              </a:spcBef>
              <a:buNone/>
            </a:pPr>
            <a:r>
              <a:rPr lang="en"/>
              <a:t>video app                      -6590029937880196169 </a:t>
            </a:r>
          </a:p>
          <a:p>
            <a:pPr lvl="0" rtl="0">
              <a:spcBef>
                <a:spcPts val="0"/>
              </a:spcBef>
              <a:buNone/>
            </a:pPr>
            <a:r>
              <a:rPr lang="en"/>
              <a:t>Personal Effectiveness -5720078949152207372</a:t>
            </a:r>
          </a:p>
          <a:p>
            <a:pPr lvl="0" rtl="0">
              <a:spcBef>
                <a:spcPts val="0"/>
              </a:spcBef>
              <a:buNone/>
            </a:pPr>
            <a:r>
              <a:t/>
            </a:r>
            <a:endParaRPr/>
          </a:p>
          <a:p>
            <a:pPr lvl="0" rtl="0">
              <a:spcBef>
                <a:spcPts val="0"/>
              </a:spcBef>
              <a:buNone/>
            </a:pPr>
            <a:r>
              <a:rPr lang="en"/>
              <a:t>Male users are more likely to record events compared to female users.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79" name="Shape 79"/>
        <p:cNvGrpSpPr/>
        <p:nvPr/>
      </p:nvGrpSpPr>
      <p:grpSpPr>
        <a:xfrm>
          <a:off x="0" y="0"/>
          <a:ext cx="0" cy="0"/>
          <a:chOff x="0" y="0"/>
          <a:chExt cx="0" cy="0"/>
        </a:xfrm>
      </p:grpSpPr>
      <p:sp>
        <p:nvSpPr>
          <p:cNvPr id="80" name="Shape 80"/>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Dataset</a:t>
            </a:r>
          </a:p>
        </p:txBody>
      </p:sp>
      <p:pic>
        <p:nvPicPr>
          <p:cNvPr descr="talkingdata_schema" id="81" name="Shape 81"/>
          <p:cNvPicPr preferRelativeResize="0"/>
          <p:nvPr/>
        </p:nvPicPr>
        <p:blipFill>
          <a:blip r:embed="rId3">
            <a:alphaModFix/>
          </a:blip>
          <a:stretch>
            <a:fillRect/>
          </a:stretch>
        </p:blipFill>
        <p:spPr>
          <a:xfrm>
            <a:off x="230075" y="1527775"/>
            <a:ext cx="4916549" cy="3078949"/>
          </a:xfrm>
          <a:prstGeom prst="rect">
            <a:avLst/>
          </a:prstGeom>
          <a:noFill/>
          <a:ln>
            <a:noFill/>
          </a:ln>
        </p:spPr>
      </p:pic>
      <p:sp>
        <p:nvSpPr>
          <p:cNvPr id="82" name="Shape 82"/>
          <p:cNvSpPr txBox="1"/>
          <p:nvPr/>
        </p:nvSpPr>
        <p:spPr>
          <a:xfrm>
            <a:off x="5579050" y="3505750"/>
            <a:ext cx="2945700" cy="1237200"/>
          </a:xfrm>
          <a:prstGeom prst="rect">
            <a:avLst/>
          </a:prstGeom>
          <a:noFill/>
          <a:ln>
            <a:noFill/>
          </a:ln>
        </p:spPr>
        <p:txBody>
          <a:bodyPr anchorCtr="0" anchor="t" bIns="91425" lIns="91425" rIns="91425" tIns="91425">
            <a:noAutofit/>
          </a:bodyPr>
          <a:lstStyle/>
          <a:p>
            <a:pPr lvl="0" rtl="0">
              <a:spcBef>
                <a:spcPts val="0"/>
              </a:spcBef>
              <a:buNone/>
            </a:pPr>
            <a:r>
              <a:rPr b="1" lang="en" sz="1800">
                <a:latin typeface="Times New Roman"/>
                <a:ea typeface="Times New Roman"/>
                <a:cs typeface="Times New Roman"/>
                <a:sym typeface="Times New Roman"/>
              </a:rPr>
              <a:t>Big data big numbers</a:t>
            </a:r>
          </a:p>
          <a:p>
            <a:pPr indent="-342900" lvl="0" marL="457200" rtl="0">
              <a:spcBef>
                <a:spcPts val="0"/>
              </a:spcBef>
              <a:buSzPct val="100000"/>
              <a:buFont typeface="Times New Roman"/>
              <a:buChar char="●"/>
            </a:pPr>
            <a:r>
              <a:rPr lang="en" sz="1800">
                <a:latin typeface="Times New Roman"/>
                <a:ea typeface="Times New Roman"/>
                <a:cs typeface="Times New Roman"/>
                <a:sym typeface="Times New Roman"/>
              </a:rPr>
              <a:t>130 phone models</a:t>
            </a:r>
          </a:p>
          <a:p>
            <a:pPr indent="-342900" lvl="0" marL="457200" rtl="0">
              <a:spcBef>
                <a:spcPts val="0"/>
              </a:spcBef>
              <a:buSzPct val="100000"/>
              <a:buFont typeface="Times New Roman"/>
              <a:buChar char="●"/>
            </a:pPr>
            <a:r>
              <a:rPr lang="en" sz="1800">
                <a:latin typeface="Times New Roman"/>
                <a:ea typeface="Times New Roman"/>
                <a:cs typeface="Times New Roman"/>
                <a:sym typeface="Times New Roman"/>
              </a:rPr>
              <a:t>3.2 Million Events</a:t>
            </a:r>
          </a:p>
          <a:p>
            <a:pPr indent="-342900" lvl="0" marL="457200" rtl="0">
              <a:spcBef>
                <a:spcPts val="0"/>
              </a:spcBef>
              <a:buSzPct val="100000"/>
              <a:buFont typeface="Times New Roman"/>
              <a:buChar char="●"/>
            </a:pPr>
            <a:r>
              <a:rPr lang="en" sz="1800">
                <a:latin typeface="Times New Roman"/>
                <a:ea typeface="Times New Roman"/>
                <a:cs typeface="Times New Roman"/>
                <a:sym typeface="Times New Roman"/>
              </a:rPr>
              <a:t>32 Million App Events</a:t>
            </a:r>
          </a:p>
        </p:txBody>
      </p:sp>
      <p:pic>
        <p:nvPicPr>
          <p:cNvPr descr="1.png" id="83" name="Shape 83"/>
          <p:cNvPicPr preferRelativeResize="0"/>
          <p:nvPr/>
        </p:nvPicPr>
        <p:blipFill>
          <a:blip r:embed="rId4">
            <a:alphaModFix/>
          </a:blip>
          <a:stretch>
            <a:fillRect/>
          </a:stretch>
        </p:blipFill>
        <p:spPr>
          <a:xfrm>
            <a:off x="4909589" y="1622095"/>
            <a:ext cx="3865335" cy="1499699"/>
          </a:xfrm>
          <a:prstGeom prst="rect">
            <a:avLst/>
          </a:prstGeom>
          <a:noFill/>
          <a:ln>
            <a:noFill/>
          </a:ln>
        </p:spPr>
      </p:pic>
      <p:sp>
        <p:nvSpPr>
          <p:cNvPr id="84" name="Shape 84"/>
          <p:cNvSpPr txBox="1"/>
          <p:nvPr/>
        </p:nvSpPr>
        <p:spPr>
          <a:xfrm>
            <a:off x="1500175" y="932825"/>
            <a:ext cx="2155200" cy="440400"/>
          </a:xfrm>
          <a:prstGeom prst="rect">
            <a:avLst/>
          </a:prstGeom>
          <a:noFill/>
          <a:ln>
            <a:noFill/>
          </a:ln>
        </p:spPr>
        <p:txBody>
          <a:bodyPr anchorCtr="0" anchor="t" bIns="91425" lIns="91425" rIns="91425" tIns="91425">
            <a:noAutofit/>
          </a:bodyPr>
          <a:lstStyle/>
          <a:p>
            <a:pPr lvl="0">
              <a:spcBef>
                <a:spcPts val="0"/>
              </a:spcBef>
              <a:buNone/>
            </a:pPr>
            <a:r>
              <a:rPr b="1" lang="en"/>
              <a:t>Relational Database</a:t>
            </a:r>
          </a:p>
        </p:txBody>
      </p:sp>
      <p:sp>
        <p:nvSpPr>
          <p:cNvPr id="85" name="Shape 85"/>
          <p:cNvSpPr txBox="1"/>
          <p:nvPr/>
        </p:nvSpPr>
        <p:spPr>
          <a:xfrm>
            <a:off x="6099825" y="932825"/>
            <a:ext cx="1642200" cy="440400"/>
          </a:xfrm>
          <a:prstGeom prst="rect">
            <a:avLst/>
          </a:prstGeom>
          <a:noFill/>
          <a:ln>
            <a:noFill/>
          </a:ln>
        </p:spPr>
        <p:txBody>
          <a:bodyPr anchorCtr="0" anchor="t" bIns="91425" lIns="91425" rIns="91425" tIns="91425">
            <a:noAutofit/>
          </a:bodyPr>
          <a:lstStyle/>
          <a:p>
            <a:pPr lvl="0" rtl="0">
              <a:spcBef>
                <a:spcPts val="0"/>
              </a:spcBef>
              <a:buNone/>
            </a:pPr>
            <a:r>
              <a:rPr b="1" lang="en"/>
              <a:t>Test/Train Split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89" name="Shape 89"/>
        <p:cNvGrpSpPr/>
        <p:nvPr/>
      </p:nvGrpSpPr>
      <p:grpSpPr>
        <a:xfrm>
          <a:off x="0" y="0"/>
          <a:ext cx="0" cy="0"/>
          <a:chOff x="0" y="0"/>
          <a:chExt cx="0" cy="0"/>
        </a:xfrm>
      </p:grpSpPr>
      <p:sp>
        <p:nvSpPr>
          <p:cNvPr id="90" name="Shape 90"/>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Problem Statement</a:t>
            </a:r>
          </a:p>
        </p:txBody>
      </p:sp>
      <p:sp>
        <p:nvSpPr>
          <p:cNvPr id="91" name="Shape 91"/>
          <p:cNvSpPr txBox="1"/>
          <p:nvPr>
            <p:ph idx="4294967295" type="body"/>
          </p:nvPr>
        </p:nvSpPr>
        <p:spPr>
          <a:xfrm>
            <a:off x="311700" y="1017725"/>
            <a:ext cx="8520600" cy="3463200"/>
          </a:xfrm>
          <a:prstGeom prst="rect">
            <a:avLst/>
          </a:prstGeom>
        </p:spPr>
        <p:txBody>
          <a:bodyPr anchorCtr="0" anchor="t" bIns="91425" lIns="91425" rIns="91425" tIns="91425">
            <a:noAutofit/>
          </a:bodyPr>
          <a:lstStyle/>
          <a:p>
            <a:pPr indent="-349250" lvl="0" marL="457200" rtl="0" algn="just">
              <a:lnSpc>
                <a:spcPct val="100000"/>
              </a:lnSpc>
              <a:spcBef>
                <a:spcPts val="0"/>
              </a:spcBef>
              <a:spcAft>
                <a:spcPts val="1000"/>
              </a:spcAft>
              <a:buClr>
                <a:srgbClr val="000000"/>
              </a:buClr>
              <a:buSzPct val="100000"/>
            </a:pPr>
            <a:r>
              <a:rPr b="1" lang="en" sz="1900">
                <a:solidFill>
                  <a:srgbClr val="000000"/>
                </a:solidFill>
              </a:rPr>
              <a:t>What to predict</a:t>
            </a:r>
            <a:r>
              <a:rPr lang="en" sz="1900">
                <a:solidFill>
                  <a:srgbClr val="000000"/>
                </a:solidFill>
              </a:rPr>
              <a:t>?</a:t>
            </a:r>
            <a:br>
              <a:rPr lang="en" sz="1900">
                <a:solidFill>
                  <a:srgbClr val="000000"/>
                </a:solidFill>
              </a:rPr>
            </a:br>
            <a:r>
              <a:rPr lang="en" sz="1900">
                <a:solidFill>
                  <a:srgbClr val="000000"/>
                </a:solidFill>
                <a:latin typeface="Roboto"/>
                <a:ea typeface="Roboto"/>
                <a:cs typeface="Roboto"/>
                <a:sym typeface="Roboto"/>
              </a:rPr>
              <a:t>Given device info and app activity,</a:t>
            </a:r>
            <a:r>
              <a:rPr lang="en" sz="1900">
                <a:solidFill>
                  <a:srgbClr val="000000"/>
                </a:solidFill>
              </a:rPr>
              <a:t> p</a:t>
            </a:r>
            <a:r>
              <a:rPr lang="en" sz="1900">
                <a:solidFill>
                  <a:srgbClr val="000000"/>
                </a:solidFill>
                <a:latin typeface="Roboto"/>
                <a:ea typeface="Roboto"/>
                <a:cs typeface="Roboto"/>
                <a:sym typeface="Roboto"/>
              </a:rPr>
              <a:t>redict class probabilities of gender and age </a:t>
            </a:r>
            <a:r>
              <a:rPr lang="en" sz="1900">
                <a:solidFill>
                  <a:srgbClr val="000000"/>
                </a:solidFill>
              </a:rPr>
              <a:t>split across </a:t>
            </a:r>
            <a:r>
              <a:rPr lang="en" sz="1900">
                <a:solidFill>
                  <a:srgbClr val="000000"/>
                </a:solidFill>
                <a:latin typeface="Roboto"/>
                <a:ea typeface="Roboto"/>
                <a:cs typeface="Roboto"/>
                <a:sym typeface="Roboto"/>
              </a:rPr>
              <a:t>12 groups</a:t>
            </a:r>
            <a:r>
              <a:rPr lang="en" sz="1900">
                <a:solidFill>
                  <a:srgbClr val="000000"/>
                </a:solidFill>
              </a:rPr>
              <a:t>.</a:t>
            </a:r>
          </a:p>
          <a:p>
            <a:pPr indent="-349250" lvl="0" marL="457200" rtl="0" algn="just">
              <a:lnSpc>
                <a:spcPct val="100000"/>
              </a:lnSpc>
              <a:spcBef>
                <a:spcPts val="0"/>
              </a:spcBef>
              <a:spcAft>
                <a:spcPts val="1000"/>
              </a:spcAft>
              <a:buClr>
                <a:srgbClr val="000000"/>
              </a:buClr>
              <a:buSzPct val="100000"/>
            </a:pPr>
            <a:r>
              <a:rPr b="1" lang="en" sz="1900">
                <a:solidFill>
                  <a:srgbClr val="000000"/>
                </a:solidFill>
              </a:rPr>
              <a:t>Evaluation Metric</a:t>
            </a:r>
          </a:p>
          <a:p>
            <a:pPr lvl="0" rtl="0" algn="just">
              <a:lnSpc>
                <a:spcPct val="100000"/>
              </a:lnSpc>
              <a:spcBef>
                <a:spcPts val="0"/>
              </a:spcBef>
              <a:spcAft>
                <a:spcPts val="1000"/>
              </a:spcAft>
              <a:buNone/>
            </a:pPr>
            <a:r>
              <a:t/>
            </a:r>
            <a:endParaRPr sz="1900">
              <a:solidFill>
                <a:srgbClr val="000000"/>
              </a:solidFill>
            </a:endParaRPr>
          </a:p>
          <a:p>
            <a:pPr lvl="0" rtl="0" algn="just">
              <a:lnSpc>
                <a:spcPct val="100000"/>
              </a:lnSpc>
              <a:spcBef>
                <a:spcPts val="0"/>
              </a:spcBef>
              <a:spcAft>
                <a:spcPts val="1000"/>
              </a:spcAft>
              <a:buNone/>
            </a:pPr>
            <a:r>
              <a:t/>
            </a:r>
            <a:endParaRPr sz="1900">
              <a:solidFill>
                <a:srgbClr val="000000"/>
              </a:solidFill>
            </a:endParaRPr>
          </a:p>
          <a:p>
            <a:pPr indent="-349250" lvl="0" marL="457200" rtl="0" algn="just">
              <a:lnSpc>
                <a:spcPct val="100000"/>
              </a:lnSpc>
              <a:spcBef>
                <a:spcPts val="0"/>
              </a:spcBef>
              <a:spcAft>
                <a:spcPts val="1000"/>
              </a:spcAft>
              <a:buClr>
                <a:srgbClr val="000000"/>
              </a:buClr>
              <a:buSzPct val="100000"/>
            </a:pPr>
            <a:r>
              <a:rPr b="1" lang="en" sz="1900">
                <a:solidFill>
                  <a:srgbClr val="000000"/>
                </a:solidFill>
              </a:rPr>
              <a:t>Baseline to beat</a:t>
            </a:r>
            <a:br>
              <a:rPr lang="en" sz="1900">
                <a:solidFill>
                  <a:srgbClr val="000000"/>
                </a:solidFill>
              </a:rPr>
            </a:br>
            <a:r>
              <a:rPr lang="en" sz="1900">
                <a:solidFill>
                  <a:srgbClr val="000000"/>
                </a:solidFill>
                <a:latin typeface="Roboto"/>
                <a:ea typeface="Roboto"/>
                <a:cs typeface="Roboto"/>
                <a:sym typeface="Roboto"/>
              </a:rPr>
              <a:t>Probability of each class = 1/12</a:t>
            </a:r>
            <a:br>
              <a:rPr lang="en" sz="1900">
                <a:solidFill>
                  <a:srgbClr val="000000"/>
                </a:solidFill>
              </a:rPr>
            </a:br>
            <a:r>
              <a:rPr lang="en" sz="1900">
                <a:solidFill>
                  <a:srgbClr val="000000"/>
                </a:solidFill>
                <a:latin typeface="Roboto"/>
                <a:ea typeface="Roboto"/>
                <a:cs typeface="Roboto"/>
                <a:sym typeface="Roboto"/>
              </a:rPr>
              <a:t>Log loss cost </a:t>
            </a:r>
            <a:r>
              <a:rPr lang="en" sz="1900">
                <a:solidFill>
                  <a:srgbClr val="000000"/>
                </a:solidFill>
              </a:rPr>
              <a:t>of a random guess</a:t>
            </a:r>
            <a:r>
              <a:rPr lang="en" sz="1900">
                <a:solidFill>
                  <a:srgbClr val="000000"/>
                </a:solidFill>
                <a:latin typeface="Roboto"/>
                <a:ea typeface="Roboto"/>
                <a:cs typeface="Roboto"/>
                <a:sym typeface="Roboto"/>
              </a:rPr>
              <a:t> = 2.48</a:t>
            </a:r>
          </a:p>
        </p:txBody>
      </p:sp>
      <p:pic>
        <p:nvPicPr>
          <p:cNvPr id="92" name="Shape 92"/>
          <p:cNvPicPr preferRelativeResize="0"/>
          <p:nvPr/>
        </p:nvPicPr>
        <p:blipFill>
          <a:blip r:embed="rId3">
            <a:alphaModFix/>
          </a:blip>
          <a:stretch>
            <a:fillRect/>
          </a:stretch>
        </p:blipFill>
        <p:spPr>
          <a:xfrm>
            <a:off x="2260125" y="2387125"/>
            <a:ext cx="4502849" cy="10076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96" name="Shape 96"/>
        <p:cNvGrpSpPr/>
        <p:nvPr/>
      </p:nvGrpSpPr>
      <p:grpSpPr>
        <a:xfrm>
          <a:off x="0" y="0"/>
          <a:ext cx="0" cy="0"/>
          <a:chOff x="0" y="0"/>
          <a:chExt cx="0" cy="0"/>
        </a:xfrm>
      </p:grpSpPr>
      <p:sp>
        <p:nvSpPr>
          <p:cNvPr id="97" name="Shape 97"/>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Priors</a:t>
            </a:r>
          </a:p>
        </p:txBody>
      </p:sp>
      <p:pic>
        <p:nvPicPr>
          <p:cNvPr descr="male female.png" id="98" name="Shape 98"/>
          <p:cNvPicPr preferRelativeResize="0"/>
          <p:nvPr/>
        </p:nvPicPr>
        <p:blipFill>
          <a:blip r:embed="rId3">
            <a:alphaModFix/>
          </a:blip>
          <a:stretch>
            <a:fillRect/>
          </a:stretch>
        </p:blipFill>
        <p:spPr>
          <a:xfrm>
            <a:off x="98250" y="1891350"/>
            <a:ext cx="4352925" cy="2276475"/>
          </a:xfrm>
          <a:prstGeom prst="rect">
            <a:avLst/>
          </a:prstGeom>
          <a:noFill/>
          <a:ln>
            <a:noFill/>
          </a:ln>
        </p:spPr>
      </p:pic>
      <p:pic>
        <p:nvPicPr>
          <p:cNvPr descr="age.png" id="99" name="Shape 99"/>
          <p:cNvPicPr preferRelativeResize="0"/>
          <p:nvPr/>
        </p:nvPicPr>
        <p:blipFill>
          <a:blip r:embed="rId4">
            <a:alphaModFix/>
          </a:blip>
          <a:stretch>
            <a:fillRect/>
          </a:stretch>
        </p:blipFill>
        <p:spPr>
          <a:xfrm>
            <a:off x="5312675" y="1824662"/>
            <a:ext cx="3324225" cy="2409825"/>
          </a:xfrm>
          <a:prstGeom prst="rect">
            <a:avLst/>
          </a:prstGeom>
          <a:noFill/>
          <a:ln>
            <a:noFill/>
          </a:ln>
        </p:spPr>
      </p:pic>
      <p:sp>
        <p:nvSpPr>
          <p:cNvPr id="100" name="Shape 100"/>
          <p:cNvSpPr txBox="1"/>
          <p:nvPr/>
        </p:nvSpPr>
        <p:spPr>
          <a:xfrm>
            <a:off x="1369225" y="1135225"/>
            <a:ext cx="1619100" cy="488100"/>
          </a:xfrm>
          <a:prstGeom prst="rect">
            <a:avLst/>
          </a:prstGeom>
          <a:noFill/>
          <a:ln>
            <a:noFill/>
          </a:ln>
        </p:spPr>
        <p:txBody>
          <a:bodyPr anchorCtr="0" anchor="t" bIns="91425" lIns="91425" rIns="91425" tIns="91425">
            <a:noAutofit/>
          </a:bodyPr>
          <a:lstStyle/>
          <a:p>
            <a:pPr lvl="0">
              <a:spcBef>
                <a:spcPts val="0"/>
              </a:spcBef>
              <a:buNone/>
            </a:pPr>
            <a:r>
              <a:rPr b="1" lang="en" sz="1800"/>
              <a:t>Gender prior</a:t>
            </a:r>
          </a:p>
        </p:txBody>
      </p:sp>
      <p:sp>
        <p:nvSpPr>
          <p:cNvPr id="101" name="Shape 101"/>
          <p:cNvSpPr txBox="1"/>
          <p:nvPr/>
        </p:nvSpPr>
        <p:spPr>
          <a:xfrm>
            <a:off x="6314001" y="1135225"/>
            <a:ext cx="1222499" cy="488100"/>
          </a:xfrm>
          <a:prstGeom prst="rect">
            <a:avLst/>
          </a:prstGeom>
          <a:noFill/>
          <a:ln>
            <a:noFill/>
          </a:ln>
        </p:spPr>
        <p:txBody>
          <a:bodyPr anchorCtr="0" anchor="t" bIns="91425" lIns="91425" rIns="91425" tIns="91425">
            <a:noAutofit/>
          </a:bodyPr>
          <a:lstStyle/>
          <a:p>
            <a:pPr lvl="0" rtl="0">
              <a:spcBef>
                <a:spcPts val="0"/>
              </a:spcBef>
              <a:buNone/>
            </a:pPr>
            <a:r>
              <a:rPr b="1" lang="en" sz="1800"/>
              <a:t>Age prior</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105" name="Shape 105"/>
        <p:cNvGrpSpPr/>
        <p:nvPr/>
      </p:nvGrpSpPr>
      <p:grpSpPr>
        <a:xfrm>
          <a:off x="0" y="0"/>
          <a:ext cx="0" cy="0"/>
          <a:chOff x="0" y="0"/>
          <a:chExt cx="0" cy="0"/>
        </a:xfrm>
      </p:grpSpPr>
      <p:sp>
        <p:nvSpPr>
          <p:cNvPr id="106" name="Shape 106"/>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Priors</a:t>
            </a:r>
          </a:p>
        </p:txBody>
      </p:sp>
      <p:pic>
        <p:nvPicPr>
          <p:cNvPr descr="age.png" id="107" name="Shape 107"/>
          <p:cNvPicPr preferRelativeResize="0"/>
          <p:nvPr/>
        </p:nvPicPr>
        <p:blipFill>
          <a:blip r:embed="rId3">
            <a:alphaModFix/>
          </a:blip>
          <a:stretch>
            <a:fillRect/>
          </a:stretch>
        </p:blipFill>
        <p:spPr>
          <a:xfrm>
            <a:off x="370100" y="1016174"/>
            <a:ext cx="4863925" cy="3698100"/>
          </a:xfrm>
          <a:prstGeom prst="rect">
            <a:avLst/>
          </a:prstGeom>
          <a:noFill/>
          <a:ln>
            <a:noFill/>
          </a:ln>
        </p:spPr>
      </p:pic>
      <p:sp>
        <p:nvSpPr>
          <p:cNvPr id="108" name="Shape 108"/>
          <p:cNvSpPr txBox="1"/>
          <p:nvPr/>
        </p:nvSpPr>
        <p:spPr>
          <a:xfrm>
            <a:off x="5786500" y="1723100"/>
            <a:ext cx="2714700" cy="1992600"/>
          </a:xfrm>
          <a:prstGeom prst="rect">
            <a:avLst/>
          </a:prstGeom>
          <a:noFill/>
          <a:ln>
            <a:noFill/>
          </a:ln>
        </p:spPr>
        <p:txBody>
          <a:bodyPr anchorCtr="0" anchor="t" bIns="91425" lIns="91425" rIns="91425" tIns="91425">
            <a:noAutofit/>
          </a:bodyPr>
          <a:lstStyle/>
          <a:p>
            <a:pPr lvl="0">
              <a:spcBef>
                <a:spcPts val="0"/>
              </a:spcBef>
              <a:buNone/>
            </a:pPr>
            <a:r>
              <a:rPr b="1" lang="en" sz="1800"/>
              <a:t>Class imbalance:</a:t>
            </a:r>
          </a:p>
          <a:p>
            <a:pPr indent="-342900" lvl="0" marL="457200" rtl="0">
              <a:spcBef>
                <a:spcPts val="0"/>
              </a:spcBef>
              <a:buSzPct val="100000"/>
              <a:buAutoNum type="arabicPeriod"/>
            </a:pPr>
            <a:r>
              <a:rPr lang="en" sz="1800"/>
              <a:t>Priors skewed towards male versus female</a:t>
            </a:r>
          </a:p>
          <a:p>
            <a:pPr indent="-342900" lvl="0" marL="457200" rtl="0">
              <a:spcBef>
                <a:spcPts val="0"/>
              </a:spcBef>
              <a:buSzPct val="100000"/>
              <a:buAutoNum type="arabicPeriod"/>
            </a:pPr>
            <a:r>
              <a:rPr lang="en" sz="1800"/>
              <a:t>F27-28 has fewest samples.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112" name="Shape 112"/>
        <p:cNvGrpSpPr/>
        <p:nvPr/>
      </p:nvGrpSpPr>
      <p:grpSpPr>
        <a:xfrm>
          <a:off x="0" y="0"/>
          <a:ext cx="0" cy="0"/>
          <a:chOff x="0" y="0"/>
          <a:chExt cx="0" cy="0"/>
        </a:xfrm>
      </p:grpSpPr>
      <p:sp>
        <p:nvSpPr>
          <p:cNvPr id="113" name="Shape 113"/>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Dataset </a:t>
            </a:r>
            <a:r>
              <a:rPr lang="en"/>
              <a:t>Challenges</a:t>
            </a:r>
          </a:p>
        </p:txBody>
      </p:sp>
      <p:sp>
        <p:nvSpPr>
          <p:cNvPr id="114" name="Shape 114"/>
          <p:cNvSpPr txBox="1"/>
          <p:nvPr>
            <p:ph idx="4294967295" type="body"/>
          </p:nvPr>
        </p:nvSpPr>
        <p:spPr>
          <a:xfrm>
            <a:off x="349800" y="854750"/>
            <a:ext cx="8444400" cy="4023900"/>
          </a:xfrm>
          <a:prstGeom prst="rect">
            <a:avLst/>
          </a:prstGeom>
        </p:spPr>
        <p:txBody>
          <a:bodyPr anchorCtr="0" anchor="t" bIns="91425" lIns="91425" rIns="91425" tIns="91425">
            <a:noAutofit/>
          </a:bodyPr>
          <a:lstStyle/>
          <a:p>
            <a:pPr indent="-228600" lvl="0" marL="457200">
              <a:lnSpc>
                <a:spcPct val="150000"/>
              </a:lnSpc>
              <a:spcBef>
                <a:spcPts val="0"/>
              </a:spcBef>
              <a:buClr>
                <a:srgbClr val="000000"/>
              </a:buClr>
              <a:buFont typeface="Roboto"/>
            </a:pPr>
            <a:r>
              <a:rPr lang="en">
                <a:solidFill>
                  <a:srgbClr val="000000"/>
                </a:solidFill>
                <a:latin typeface="Roboto"/>
                <a:ea typeface="Roboto"/>
                <a:cs typeface="Roboto"/>
                <a:sym typeface="Roboto"/>
              </a:rPr>
              <a:t>Insufficient features, need derived features</a:t>
            </a:r>
          </a:p>
          <a:p>
            <a:pPr indent="-228600" lvl="0" marL="457200" rtl="0">
              <a:lnSpc>
                <a:spcPct val="150000"/>
              </a:lnSpc>
              <a:spcBef>
                <a:spcPts val="0"/>
              </a:spcBef>
              <a:buClr>
                <a:srgbClr val="000000"/>
              </a:buClr>
            </a:pPr>
            <a:r>
              <a:rPr lang="en">
                <a:solidFill>
                  <a:srgbClr val="000000"/>
                </a:solidFill>
              </a:rPr>
              <a:t>70% users have no events</a:t>
            </a:r>
          </a:p>
          <a:p>
            <a:pPr indent="-228600" lvl="0" marL="457200">
              <a:lnSpc>
                <a:spcPct val="150000"/>
              </a:lnSpc>
              <a:spcBef>
                <a:spcPts val="0"/>
              </a:spcBef>
              <a:buClr>
                <a:srgbClr val="000000"/>
              </a:buClr>
              <a:buFont typeface="Roboto"/>
            </a:pPr>
            <a:r>
              <a:rPr lang="en">
                <a:solidFill>
                  <a:srgbClr val="000000"/>
                </a:solidFill>
                <a:latin typeface="Roboto"/>
                <a:ea typeface="Roboto"/>
                <a:cs typeface="Roboto"/>
                <a:sym typeface="Roboto"/>
              </a:rPr>
              <a:t>Missing </a:t>
            </a:r>
            <a:r>
              <a:rPr lang="en">
                <a:solidFill>
                  <a:srgbClr val="000000"/>
                </a:solidFill>
              </a:rPr>
              <a:t>l</a:t>
            </a:r>
            <a:r>
              <a:rPr lang="en">
                <a:solidFill>
                  <a:srgbClr val="000000"/>
                </a:solidFill>
                <a:latin typeface="Roboto"/>
                <a:ea typeface="Roboto"/>
                <a:cs typeface="Roboto"/>
                <a:sym typeface="Roboto"/>
              </a:rPr>
              <a:t>ocation data, </a:t>
            </a:r>
            <a:r>
              <a:rPr lang="en">
                <a:solidFill>
                  <a:srgbClr val="000000"/>
                </a:solidFill>
              </a:rPr>
              <a:t>discard</a:t>
            </a:r>
          </a:p>
          <a:p>
            <a:pPr indent="-228600" lvl="0" marL="457200" rtl="0">
              <a:lnSpc>
                <a:spcPct val="150000"/>
              </a:lnSpc>
              <a:spcBef>
                <a:spcPts val="0"/>
              </a:spcBef>
              <a:buClr>
                <a:srgbClr val="000000"/>
              </a:buClr>
              <a:buFont typeface="Roboto"/>
            </a:pPr>
            <a:r>
              <a:rPr lang="en">
                <a:solidFill>
                  <a:srgbClr val="000000"/>
                </a:solidFill>
                <a:latin typeface="Roboto"/>
                <a:ea typeface="Roboto"/>
                <a:cs typeface="Roboto"/>
                <a:sym typeface="Roboto"/>
              </a:rPr>
              <a:t>Bias on high-activity </a:t>
            </a:r>
            <a:r>
              <a:rPr lang="en">
                <a:solidFill>
                  <a:srgbClr val="000000"/>
                </a:solidFill>
                <a:latin typeface="Roboto"/>
                <a:ea typeface="Roboto"/>
                <a:cs typeface="Roboto"/>
                <a:sym typeface="Roboto"/>
              </a:rPr>
              <a:t>app </a:t>
            </a:r>
            <a:r>
              <a:rPr lang="en">
                <a:solidFill>
                  <a:srgbClr val="000000"/>
                </a:solidFill>
                <a:latin typeface="Roboto"/>
                <a:ea typeface="Roboto"/>
                <a:cs typeface="Roboto"/>
                <a:sym typeface="Roboto"/>
              </a:rPr>
              <a:t>users</a:t>
            </a:r>
          </a:p>
          <a:p>
            <a:pPr indent="-228600" lvl="0" marL="457200" rtl="0">
              <a:lnSpc>
                <a:spcPct val="150000"/>
              </a:lnSpc>
              <a:spcBef>
                <a:spcPts val="0"/>
              </a:spcBef>
              <a:buClr>
                <a:srgbClr val="000000"/>
              </a:buClr>
              <a:buFont typeface="Roboto"/>
            </a:pPr>
            <a:r>
              <a:rPr lang="en">
                <a:solidFill>
                  <a:srgbClr val="000000"/>
                </a:solidFill>
                <a:latin typeface="Roboto"/>
                <a:ea typeface="Roboto"/>
                <a:cs typeface="Roboto"/>
                <a:sym typeface="Roboto"/>
              </a:rPr>
              <a:t>Age/gender neutral apps</a:t>
            </a:r>
          </a:p>
        </p:txBody>
      </p:sp>
      <p:pic>
        <p:nvPicPr>
          <p:cNvPr descr="events no events.png" id="115" name="Shape 115"/>
          <p:cNvPicPr preferRelativeResize="0"/>
          <p:nvPr/>
        </p:nvPicPr>
        <p:blipFill>
          <a:blip r:embed="rId3">
            <a:alphaModFix/>
          </a:blip>
          <a:stretch>
            <a:fillRect/>
          </a:stretch>
        </p:blipFill>
        <p:spPr>
          <a:xfrm>
            <a:off x="3419474" y="3128049"/>
            <a:ext cx="5572124" cy="18193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Preprocessing, Feature Selection</a:t>
            </a:r>
          </a:p>
        </p:txBody>
      </p:sp>
      <p:sp>
        <p:nvSpPr>
          <p:cNvPr id="121" name="Shape 121"/>
          <p:cNvSpPr txBox="1"/>
          <p:nvPr>
            <p:ph idx="4294967295" type="body"/>
          </p:nvPr>
        </p:nvSpPr>
        <p:spPr>
          <a:xfrm>
            <a:off x="311700" y="941250"/>
            <a:ext cx="8520600" cy="3261000"/>
          </a:xfrm>
          <a:prstGeom prst="rect">
            <a:avLst/>
          </a:prstGeom>
        </p:spPr>
        <p:txBody>
          <a:bodyPr anchorCtr="0" anchor="t" bIns="91425" lIns="91425" rIns="91425" tIns="91425">
            <a:noAutofit/>
          </a:bodyPr>
          <a:lstStyle/>
          <a:p>
            <a:pPr indent="-228600" lvl="0" marL="457200">
              <a:lnSpc>
                <a:spcPct val="150000"/>
              </a:lnSpc>
              <a:spcBef>
                <a:spcPts val="0"/>
              </a:spcBef>
              <a:buClr>
                <a:srgbClr val="000000"/>
              </a:buClr>
              <a:buFont typeface="Roboto"/>
            </a:pPr>
            <a:r>
              <a:rPr lang="en">
                <a:solidFill>
                  <a:srgbClr val="000000"/>
                </a:solidFill>
                <a:latin typeface="Roboto"/>
                <a:ea typeface="Roboto"/>
                <a:cs typeface="Roboto"/>
                <a:sym typeface="Roboto"/>
              </a:rPr>
              <a:t>One hot coding for app label category, remove duplicate/NA</a:t>
            </a:r>
          </a:p>
          <a:p>
            <a:pPr indent="-228600" lvl="0" marL="457200">
              <a:lnSpc>
                <a:spcPct val="150000"/>
              </a:lnSpc>
              <a:spcBef>
                <a:spcPts val="0"/>
              </a:spcBef>
              <a:buClr>
                <a:srgbClr val="000000"/>
              </a:buClr>
              <a:buFont typeface="Roboto"/>
            </a:pPr>
            <a:r>
              <a:rPr lang="en">
                <a:solidFill>
                  <a:srgbClr val="000000"/>
                </a:solidFill>
                <a:latin typeface="Roboto"/>
                <a:ea typeface="Roboto"/>
                <a:cs typeface="Roboto"/>
                <a:sym typeface="Roboto"/>
              </a:rPr>
              <a:t>Total apps installed/active per user</a:t>
            </a:r>
          </a:p>
          <a:p>
            <a:pPr indent="-228600" lvl="0" marL="457200">
              <a:lnSpc>
                <a:spcPct val="150000"/>
              </a:lnSpc>
              <a:spcBef>
                <a:spcPts val="0"/>
              </a:spcBef>
              <a:buClr>
                <a:srgbClr val="000000"/>
              </a:buClr>
              <a:buFont typeface="Roboto"/>
            </a:pPr>
            <a:r>
              <a:rPr lang="en">
                <a:solidFill>
                  <a:srgbClr val="000000"/>
                </a:solidFill>
                <a:latin typeface="Roboto"/>
                <a:ea typeface="Roboto"/>
                <a:cs typeface="Roboto"/>
                <a:sym typeface="Roboto"/>
              </a:rPr>
              <a:t>Total apps per label category</a:t>
            </a:r>
          </a:p>
          <a:p>
            <a:pPr indent="-228600" lvl="0" marL="457200">
              <a:lnSpc>
                <a:spcPct val="150000"/>
              </a:lnSpc>
              <a:spcBef>
                <a:spcPts val="0"/>
              </a:spcBef>
              <a:buClr>
                <a:srgbClr val="000000"/>
              </a:buClr>
              <a:buFont typeface="Roboto"/>
            </a:pPr>
            <a:r>
              <a:rPr lang="en">
                <a:solidFill>
                  <a:srgbClr val="000000"/>
                </a:solidFill>
                <a:latin typeface="Roboto"/>
                <a:ea typeface="Roboto"/>
                <a:cs typeface="Roboto"/>
                <a:sym typeface="Roboto"/>
              </a:rPr>
              <a:t>Total events by hour, label category, location</a:t>
            </a:r>
          </a:p>
          <a:p>
            <a:pPr indent="-228600" lvl="0" marL="457200" rtl="0">
              <a:lnSpc>
                <a:spcPct val="150000"/>
              </a:lnSpc>
              <a:spcBef>
                <a:spcPts val="0"/>
              </a:spcBef>
              <a:buClr>
                <a:srgbClr val="000000"/>
              </a:buClr>
              <a:buFont typeface="Roboto"/>
            </a:pPr>
            <a:r>
              <a:rPr lang="en">
                <a:solidFill>
                  <a:srgbClr val="000000"/>
                </a:solidFill>
                <a:latin typeface="Roboto"/>
                <a:ea typeface="Roboto"/>
                <a:cs typeface="Roboto"/>
                <a:sym typeface="Roboto"/>
              </a:rPr>
              <a:t>Mean, variance of app activity time, location</a:t>
            </a:r>
          </a:p>
          <a:p>
            <a:pPr indent="-228600" lvl="0" marL="457200">
              <a:lnSpc>
                <a:spcPct val="150000"/>
              </a:lnSpc>
              <a:spcBef>
                <a:spcPts val="0"/>
              </a:spcBef>
              <a:buClr>
                <a:srgbClr val="000000"/>
              </a:buClr>
              <a:buFont typeface="Roboto"/>
            </a:pPr>
            <a:r>
              <a:rPr lang="en">
                <a:solidFill>
                  <a:srgbClr val="000000"/>
                </a:solidFill>
                <a:latin typeface="Roboto"/>
                <a:ea typeface="Roboto"/>
                <a:cs typeface="Roboto"/>
                <a:sym typeface="Roboto"/>
              </a:rPr>
              <a:t>Save preprocessed data frame in csv file for future reuse</a:t>
            </a:r>
          </a:p>
          <a:p>
            <a:pPr indent="-228600" lvl="0" marL="457200">
              <a:lnSpc>
                <a:spcPct val="150000"/>
              </a:lnSpc>
              <a:spcBef>
                <a:spcPts val="0"/>
              </a:spcBef>
              <a:buClr>
                <a:srgbClr val="000000"/>
              </a:buClr>
              <a:buFont typeface="Roboto"/>
            </a:pPr>
            <a:r>
              <a:rPr lang="en">
                <a:solidFill>
                  <a:srgbClr val="000000"/>
                </a:solidFill>
                <a:latin typeface="Roboto"/>
                <a:ea typeface="Roboto"/>
                <a:cs typeface="Roboto"/>
                <a:sym typeface="Roboto"/>
              </a:rPr>
              <a:t>Forward Feature Selection (Faster)</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Features</a:t>
            </a:r>
          </a:p>
        </p:txBody>
      </p:sp>
      <p:pic>
        <p:nvPicPr>
          <p:cNvPr descr="phone brand.jpg" id="127" name="Shape 127"/>
          <p:cNvPicPr preferRelativeResize="0"/>
          <p:nvPr/>
        </p:nvPicPr>
        <p:blipFill>
          <a:blip r:embed="rId3">
            <a:alphaModFix/>
          </a:blip>
          <a:stretch>
            <a:fillRect/>
          </a:stretch>
        </p:blipFill>
        <p:spPr>
          <a:xfrm>
            <a:off x="16675" y="1846199"/>
            <a:ext cx="2596914" cy="2913299"/>
          </a:xfrm>
          <a:prstGeom prst="rect">
            <a:avLst/>
          </a:prstGeom>
          <a:noFill/>
          <a:ln>
            <a:noFill/>
          </a:ln>
        </p:spPr>
      </p:pic>
      <p:pic>
        <p:nvPicPr>
          <p:cNvPr descr="phone model.jpg" id="128" name="Shape 128"/>
          <p:cNvPicPr preferRelativeResize="0"/>
          <p:nvPr/>
        </p:nvPicPr>
        <p:blipFill>
          <a:blip r:embed="rId4">
            <a:alphaModFix/>
          </a:blip>
          <a:stretch>
            <a:fillRect/>
          </a:stretch>
        </p:blipFill>
        <p:spPr>
          <a:xfrm>
            <a:off x="2753125" y="1846200"/>
            <a:ext cx="2560574" cy="2913299"/>
          </a:xfrm>
          <a:prstGeom prst="rect">
            <a:avLst/>
          </a:prstGeom>
          <a:noFill/>
          <a:ln>
            <a:noFill/>
          </a:ln>
        </p:spPr>
      </p:pic>
      <p:pic>
        <p:nvPicPr>
          <p:cNvPr descr="app label category.jpg" id="129" name="Shape 129"/>
          <p:cNvPicPr preferRelativeResize="0"/>
          <p:nvPr/>
        </p:nvPicPr>
        <p:blipFill>
          <a:blip r:embed="rId5">
            <a:alphaModFix/>
          </a:blip>
          <a:stretch>
            <a:fillRect/>
          </a:stretch>
        </p:blipFill>
        <p:spPr>
          <a:xfrm>
            <a:off x="5453236" y="1846200"/>
            <a:ext cx="3677888" cy="2913299"/>
          </a:xfrm>
          <a:prstGeom prst="rect">
            <a:avLst/>
          </a:prstGeom>
          <a:noFill/>
          <a:ln>
            <a:noFill/>
          </a:ln>
        </p:spPr>
      </p:pic>
      <p:sp>
        <p:nvSpPr>
          <p:cNvPr id="130" name="Shape 130"/>
          <p:cNvSpPr txBox="1"/>
          <p:nvPr/>
        </p:nvSpPr>
        <p:spPr>
          <a:xfrm>
            <a:off x="98250" y="785000"/>
            <a:ext cx="9144000" cy="977700"/>
          </a:xfrm>
          <a:prstGeom prst="rect">
            <a:avLst/>
          </a:prstGeom>
          <a:noFill/>
          <a:ln>
            <a:noFill/>
          </a:ln>
        </p:spPr>
        <p:txBody>
          <a:bodyPr anchorCtr="0" anchor="t" bIns="91425" lIns="91425" rIns="91425" tIns="91425">
            <a:noAutofit/>
          </a:bodyPr>
          <a:lstStyle/>
          <a:p>
            <a:pPr lvl="0">
              <a:spcBef>
                <a:spcPts val="0"/>
              </a:spcBef>
              <a:buNone/>
            </a:pPr>
            <a:r>
              <a:rPr lang="en"/>
              <a:t>Top 2 phone brands (XiaoMi, Samsung) covers top 7 phone models (MI ***, Galaxy ***)</a:t>
            </a:r>
          </a:p>
          <a:p>
            <a:pPr lvl="0">
              <a:spcBef>
                <a:spcPts val="0"/>
              </a:spcBef>
              <a:buNone/>
            </a:pPr>
            <a:r>
              <a:rPr lang="en"/>
              <a:t>Top 10 app labels are mostly for productivity (Industry tag, Services), entertainment (Game, Fun), social (Relatives), and hot Chinese property/housing market (Property Industry 2.0 and New)</a:t>
            </a: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