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7" r:id="rId8"/>
    <p:sldId id="260" r:id="rId9"/>
    <p:sldId id="261" r:id="rId10"/>
    <p:sldId id="262" r:id="rId11"/>
    <p:sldId id="265" r:id="rId12"/>
    <p:sldId id="266" r:id="rId13"/>
    <p:sldId id="263" r:id="rId14"/>
    <p:sldId id="264" r:id="rId15"/>
  </p:sldIdLst>
  <p:sldSz cx="12192000" cy="6858000"/>
  <p:notesSz cx="6858000" cy="9144000"/>
  <p:embeddedFontLst>
    <p:embeddedFont>
      <p:font typeface="Wingdings 3" panose="05040102010807070707" pitchFamily="18" charset="2"/>
      <p:regular r:id="rId19"/>
    </p:embeddedFont>
    <p:embeddedFont>
      <p:font typeface="Century Gothic" panose="020B0502020202020204" charset="0"/>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5" name="Google Shape;2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1" name="Google Shape;2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7" name="Google Shape;2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3" name="Google Shape;2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9" name="Google Shape;2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ctr" rtl="0">
              <a:spcBef>
                <a:spcPts val="0"/>
              </a:spcBef>
              <a:spcAft>
                <a:spcPts val="0"/>
              </a:spcAft>
              <a:buNone/>
            </a:pPr>
            <a:fld id="{00000000-1234-1234-1234-123412341234}"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1044120" y="1893912"/>
            <a:ext cx="9144000" cy="133320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Times New Roman" panose="02020603050405020304"/>
              <a:buNone/>
            </a:pPr>
            <a:r>
              <a:rPr lang="en-IN" b="1">
                <a:latin typeface="Times New Roman" panose="02020603050405020304"/>
                <a:ea typeface="Times New Roman" panose="02020603050405020304"/>
                <a:cs typeface="Times New Roman" panose="02020603050405020304"/>
                <a:sym typeface="Times New Roman" panose="02020603050405020304"/>
              </a:rPr>
              <a:t>Project Title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19"/>
          <p:cNvSpPr txBox="1">
            <a:spLocks noGrp="1"/>
          </p:cNvSpPr>
          <p:nvPr>
            <p:ph type="subTitle" idx="1"/>
          </p:nvPr>
        </p:nvSpPr>
        <p:spPr>
          <a:xfrm>
            <a:off x="7226300" y="3940810"/>
            <a:ext cx="4369435" cy="191579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IN" b="1" dirty="0">
                <a:latin typeface="Times New Roman" panose="02020603050405020304"/>
                <a:ea typeface="Times New Roman" panose="02020603050405020304"/>
                <a:cs typeface="Times New Roman" panose="02020603050405020304"/>
                <a:sym typeface="Times New Roman" panose="02020603050405020304"/>
              </a:rPr>
              <a:t>TEAM MEMBERS:</a:t>
            </a:r>
            <a:endParaRPr dirty="0"/>
          </a:p>
          <a:p>
            <a:pPr marL="0" lvl="0" indent="0" algn="l" rtl="0">
              <a:spcBef>
                <a:spcPts val="1000"/>
              </a:spcBef>
              <a:spcAft>
                <a:spcPts val="0"/>
              </a:spcAft>
              <a:buSzPts val="1440"/>
              <a:buNone/>
            </a:pPr>
            <a:r>
              <a:rPr lang="en-IN">
                <a:solidFill>
                  <a:schemeClr val="bg1"/>
                </a:solidFill>
                <a:latin typeface="Times New Roman" panose="02020603050405020304"/>
                <a:ea typeface="Times New Roman" panose="02020603050405020304"/>
                <a:cs typeface="Times New Roman" panose="02020603050405020304"/>
                <a:sym typeface="Times New Roman" panose="02020603050405020304"/>
              </a:rPr>
              <a:t>Varshini J[ </a:t>
            </a:r>
            <a:r>
              <a:rPr lang="en-US" alt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rPr>
              <a:t>927623BAD121</a:t>
            </a:r>
            <a:r>
              <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t>
            </a:r>
            <a:endPar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r>
              <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rPr>
              <a:t>Vasanth Kumar </a:t>
            </a:r>
            <a:r>
              <a:rPr lang="en-US" alt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rPr>
              <a:t>[927623BAD122]</a:t>
            </a:r>
            <a:endParaRPr lang="en-US" alt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r>
              <a:rPr lang="en-US" alt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rPr>
              <a:t>Venkat Ragav [927623BAD123]</a:t>
            </a:r>
            <a:endPar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000"/>
              </a:spcBef>
              <a:spcAft>
                <a:spcPts val="0"/>
              </a:spcAft>
              <a:buSzPts val="1440"/>
              <a:buNone/>
            </a:pPr>
            <a:endParaRPr lang="en-IN"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1" name="Google Shape;251;p19" descr="M.Kumarasamy College of Engineering, Karur :: MKCE"/>
          <p:cNvPicPr preferRelativeResize="0"/>
          <p:nvPr/>
        </p:nvPicPr>
        <p:blipFill rotWithShape="1">
          <a:blip r:embed="rId1"/>
          <a:srcRect/>
          <a:stretch>
            <a:fillRect/>
          </a:stretch>
        </p:blipFill>
        <p:spPr>
          <a:xfrm>
            <a:off x="21629" y="0"/>
            <a:ext cx="4466051" cy="1666144"/>
          </a:xfrm>
          <a:prstGeom prst="rect">
            <a:avLst/>
          </a:prstGeom>
          <a:noFill/>
          <a:ln>
            <a:noFill/>
          </a:ln>
        </p:spPr>
      </p:pic>
      <p:pic>
        <p:nvPicPr>
          <p:cNvPr id="252" name="Google Shape;252;p19" descr="M.Kumarasamy College of Engineering, Karur :: MKCE"/>
          <p:cNvPicPr preferRelativeResize="0"/>
          <p:nvPr/>
        </p:nvPicPr>
        <p:blipFill rotWithShape="1">
          <a:blip r:embed="rId2"/>
          <a:srcRect/>
          <a:stretch>
            <a:fillRect/>
          </a:stretch>
        </p:blipFill>
        <p:spPr>
          <a:xfrm>
            <a:off x="9151271" y="37370"/>
            <a:ext cx="3040729" cy="1286802"/>
          </a:xfrm>
          <a:prstGeom prst="rect">
            <a:avLst/>
          </a:prstGeom>
          <a:noFill/>
          <a:ln>
            <a:noFill/>
          </a:ln>
        </p:spPr>
      </p:pic>
      <p:sp>
        <p:nvSpPr>
          <p:cNvPr id="4" name="Text Box 3"/>
          <p:cNvSpPr txBox="1"/>
          <p:nvPr/>
        </p:nvSpPr>
        <p:spPr>
          <a:xfrm>
            <a:off x="956945" y="3227705"/>
            <a:ext cx="5731510" cy="829945"/>
          </a:xfrm>
          <a:prstGeom prst="rect">
            <a:avLst/>
          </a:prstGeom>
          <a:noFill/>
        </p:spPr>
        <p:txBody>
          <a:bodyPr wrap="square" rtlCol="0">
            <a:spAutoFit/>
          </a:bodyPr>
          <a:lstStyle/>
          <a:p>
            <a:pPr algn="l"/>
            <a:r>
              <a:rPr lang="en-US" sz="2400">
                <a:solidFill>
                  <a:schemeClr val="bg1"/>
                </a:solidFill>
                <a:latin typeface="Arial" panose="020B0604020202020204" charset="-122"/>
                <a:sym typeface="+mn-ea"/>
              </a:rPr>
              <a:t>Building a Web Scraping Framework for</a:t>
            </a:r>
            <a:r>
              <a:rPr lang="en-US" sz="2400">
                <a:solidFill>
                  <a:srgbClr val="000000"/>
                </a:solidFill>
                <a:latin typeface="Arial" panose="020B0604020202020204" charset="-122"/>
                <a:sym typeface="+mn-ea"/>
              </a:rPr>
              <a:t> </a:t>
            </a:r>
            <a:r>
              <a:rPr lang="en-US" sz="2400">
                <a:solidFill>
                  <a:schemeClr val="accent4">
                    <a:lumMod val="60000"/>
                    <a:lumOff val="40000"/>
                  </a:schemeClr>
                </a:solidFill>
                <a:latin typeface="Arial" panose="020B0604020202020204" charset="-122"/>
                <a:sym typeface="+mn-ea"/>
              </a:rPr>
              <a:t>Data Extraction and Analysis</a:t>
            </a:r>
            <a:endParaRPr lang="en-US" sz="2400" b="0">
              <a:solidFill>
                <a:schemeClr val="accent4">
                  <a:lumMod val="60000"/>
                  <a:lumOff val="40000"/>
                </a:schemeClr>
              </a:solidFill>
              <a:latin typeface="Arial" panose="020B0604020202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48640" y="677545"/>
            <a:ext cx="11095355" cy="3415030"/>
          </a:xfrm>
          <a:prstGeom prst="rect">
            <a:avLst/>
          </a:prstGeom>
          <a:noFill/>
        </p:spPr>
        <p:txBody>
          <a:bodyPr wrap="square" rtlCol="0">
            <a:spAutoFit/>
          </a:bodyPr>
          <a:p>
            <a:r>
              <a:rPr lang="en-US">
                <a:sym typeface="+mn-ea"/>
              </a:rPr>
              <a:t>df.to_csv('text_data.csv',index=False)</a:t>
            </a:r>
            <a:endParaRPr lang="en-US"/>
          </a:p>
          <a:p>
            <a:r>
              <a:rPr lang="en-US">
                <a:sym typeface="+mn-ea"/>
              </a:rPr>
              <a:t>print('Title: ', scraper.get_title())</a:t>
            </a:r>
            <a:endParaRPr lang="en-US"/>
          </a:p>
          <a:p>
            <a:r>
              <a:rPr lang="en-US">
                <a:sym typeface="+mn-ea"/>
              </a:rPr>
              <a:t>text_combined = ' '.join(texts)</a:t>
            </a:r>
            <a:endParaRPr lang="en-US"/>
          </a:p>
          <a:p>
            <a:r>
              <a:rPr lang="en-US">
                <a:sym typeface="+mn-ea"/>
              </a:rPr>
              <a:t>words = text_combined.split()</a:t>
            </a:r>
            <a:endParaRPr lang="en-US"/>
          </a:p>
          <a:p>
            <a:r>
              <a:rPr lang="en-US">
                <a:sym typeface="+mn-ea"/>
              </a:rPr>
              <a:t>word_counts = Counter(words)</a:t>
            </a:r>
            <a:endParaRPr lang="en-US"/>
          </a:p>
          <a:p>
            <a:r>
              <a:rPr lang="en-US">
                <a:sym typeface="+mn-ea"/>
              </a:rPr>
              <a:t>print("Most common words:", word_counts.most_common(10))</a:t>
            </a:r>
            <a:endParaRPr lang="en-US"/>
          </a:p>
          <a:p>
            <a:r>
              <a:rPr lang="en-US">
                <a:sym typeface="+mn-ea"/>
              </a:rPr>
              <a:t>top_words = word_counts.most_common(10)</a:t>
            </a:r>
            <a:endParaRPr lang="en-US"/>
          </a:p>
          <a:p>
            <a:r>
              <a:rPr lang="en-US">
                <a:sym typeface="+mn-ea"/>
              </a:rPr>
              <a:t>plt.bar(*zip(*top_words))</a:t>
            </a:r>
            <a:endParaRPr lang="en-US"/>
          </a:p>
          <a:p>
            <a:r>
              <a:rPr lang="en-US">
                <a:sym typeface="+mn-ea"/>
              </a:rPr>
              <a:t>plt.title('Top 10 Most Common Words')</a:t>
            </a:r>
            <a:endParaRPr lang="en-US"/>
          </a:p>
          <a:p>
            <a:r>
              <a:rPr lang="en-US">
                <a:sym typeface="+mn-ea"/>
              </a:rPr>
              <a:t>plt.xlabel('Words')</a:t>
            </a:r>
            <a:endParaRPr lang="en-US"/>
          </a:p>
          <a:p>
            <a:r>
              <a:rPr lang="en-US">
                <a:sym typeface="+mn-ea"/>
              </a:rPr>
              <a:t>plt.ylabel('Frequency')</a:t>
            </a:r>
            <a:endParaRPr lang="en-US"/>
          </a:p>
          <a:p>
            <a:r>
              <a:rPr lang="en-US">
                <a:sym typeface="+mn-ea"/>
              </a:rPr>
              <a:t>plt.show()</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title"/>
          </p:nvPr>
        </p:nvSpPr>
        <p:spPr>
          <a:xfrm>
            <a:off x="683577" y="183879"/>
            <a:ext cx="8534400" cy="125030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panose="02020603050405020304"/>
              <a:buNone/>
            </a:pPr>
            <a:r>
              <a:rPr lang="en-IN" b="1" dirty="0">
                <a:ln/>
                <a:solidFill>
                  <a:schemeClr val="bg1"/>
                </a:solidFill>
                <a:effectLst>
                  <a:outerShdw blurRad="38100" dist="19050" dir="2700000" algn="tl" rotWithShape="0">
                    <a:schemeClr val="dk1">
                      <a:alpha val="40000"/>
                      <a:alpha val="40000"/>
                    </a:schemeClr>
                  </a:outerShdw>
                </a:effectLst>
                <a:latin typeface="Times New Roman" panose="02020603050405020304"/>
                <a:ea typeface="Times New Roman" panose="02020603050405020304"/>
                <a:cs typeface="Times New Roman" panose="02020603050405020304"/>
                <a:sym typeface="Times New Roman" panose="02020603050405020304"/>
              </a:rPr>
              <a:t>OUTPUT:</a:t>
            </a:r>
            <a:r>
              <a:rPr lang="en-IN" b="1" dirty="0">
                <a:latin typeface="Times New Roman" panose="02020603050405020304"/>
                <a:ea typeface="Times New Roman" panose="02020603050405020304"/>
                <a:cs typeface="Times New Roman" panose="02020603050405020304"/>
                <a:sym typeface="Times New Roman" panose="02020603050405020304"/>
              </a:rPr>
              <a:t> </a:t>
            </a:r>
            <a:endParaRPr dirty="0"/>
          </a:p>
        </p:txBody>
      </p:sp>
      <p:pic>
        <p:nvPicPr>
          <p:cNvPr id="2" name="Picture 1" descr="Figure_1"/>
          <p:cNvPicPr>
            <a:picLocks noChangeAspect="1"/>
          </p:cNvPicPr>
          <p:nvPr/>
        </p:nvPicPr>
        <p:blipFill>
          <a:blip r:embed="rId1"/>
          <a:stretch>
            <a:fillRect/>
          </a:stretch>
        </p:blipFill>
        <p:spPr>
          <a:xfrm>
            <a:off x="6456045" y="1434465"/>
            <a:ext cx="5405755" cy="4338320"/>
          </a:xfrm>
          <a:prstGeom prst="rect">
            <a:avLst/>
          </a:prstGeom>
        </p:spPr>
      </p:pic>
      <p:pic>
        <p:nvPicPr>
          <p:cNvPr id="3" name="Picture 2" descr="Screenshot 2024-05-13 at 8.41.11 PM"/>
          <p:cNvPicPr>
            <a:picLocks noChangeAspect="1"/>
          </p:cNvPicPr>
          <p:nvPr/>
        </p:nvPicPr>
        <p:blipFill>
          <a:blip r:embed="rId2"/>
          <a:stretch>
            <a:fillRect/>
          </a:stretch>
        </p:blipFill>
        <p:spPr>
          <a:xfrm>
            <a:off x="683260" y="1560830"/>
            <a:ext cx="5547360" cy="42119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262" y="783590"/>
            <a:ext cx="8534400" cy="3615267"/>
          </a:xfrm>
        </p:spPr>
        <p:txBody>
          <a:bodyPr/>
          <a:lstStyle/>
          <a:p>
            <a:pPr marL="0" indent="0" algn="ctr">
              <a:buNone/>
            </a:pPr>
            <a:r>
              <a:rPr lang="en-US" sz="9600"/>
              <a:t>THANK YOU</a:t>
            </a:r>
            <a:endParaRPr lang="en-US"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684212" y="0"/>
            <a:ext cx="8534400" cy="19314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2"/>
              </a:buClr>
              <a:buSzPts val="3000"/>
              <a:buFont typeface="Times New Roman" panose="02020603050405020304"/>
              <a:buNone/>
            </a:pPr>
            <a:r>
              <a:rPr lang="en-IN" sz="30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PROBLEM STATEMENT / DESCRIPTION:</a:t>
            </a:r>
            <a:endParaRPr lang="en-IN" sz="30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8" name="Google Shape;258;p20"/>
          <p:cNvSpPr txBox="1">
            <a:spLocks noGrp="1"/>
          </p:cNvSpPr>
          <p:nvPr>
            <p:ph idx="1"/>
          </p:nvPr>
        </p:nvSpPr>
        <p:spPr>
          <a:xfrm>
            <a:off x="683895" y="1167130"/>
            <a:ext cx="10722610" cy="5261610"/>
          </a:xfrm>
          <a:prstGeom prst="rect">
            <a:avLst/>
          </a:prstGeom>
          <a:noFill/>
          <a:ln>
            <a:noFill/>
          </a:ln>
        </p:spPr>
        <p:txBody>
          <a:bodyPr spcFirstLastPara="1" wrap="square" lIns="91425" tIns="45700" rIns="91425" bIns="45700" anchor="t" anchorCtr="0">
            <a:noAutofit/>
          </a:bodyPr>
          <a:lstStyle/>
          <a:p>
            <a:pPr marL="434340" lvl="0" indent="-342900" algn="just" rtl="0">
              <a:lnSpc>
                <a:spcPct val="150000"/>
              </a:lnSpc>
              <a:spcBef>
                <a:spcPts val="0"/>
              </a:spcBef>
              <a:spcAft>
                <a:spcPts val="0"/>
              </a:spcAft>
              <a:buSzPts val="1440"/>
              <a:buFont typeface="Arial" panose="020B0604020202020204" pitchFamily="34" charset="0"/>
              <a:buChar char="•"/>
            </a:pPr>
            <a:r>
              <a:rPr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 web scraping framework for data extraction and analysis automates the process of collecting valuable information from websites. </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34340" lvl="0" indent="-342900" algn="just" rtl="0">
              <a:lnSpc>
                <a:spcPct val="150000"/>
              </a:lnSpc>
              <a:spcBef>
                <a:spcPts val="0"/>
              </a:spcBef>
              <a:spcAft>
                <a:spcPts val="0"/>
              </a:spcAft>
              <a:buSzPts val="1440"/>
              <a:buFont typeface="Arial" panose="020B0604020202020204" pitchFamily="34" charset="0"/>
              <a:buChar char="•"/>
            </a:pPr>
            <a:r>
              <a:rPr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Imagine a tool that acts like a vacuum cleaner, sucking up specific data points from webpages. This framework then cleans and organizes that data, making it ready for analysis.</a:t>
            </a:r>
            <a:endParaRPr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34340" lvl="0" indent="-342900" algn="just" rtl="0">
              <a:lnSpc>
                <a:spcPct val="150000"/>
              </a:lnSpc>
              <a:spcBef>
                <a:spcPts val="0"/>
              </a:spcBef>
              <a:spcAft>
                <a:spcPts val="0"/>
              </a:spcAft>
              <a:buSzPts val="1440"/>
              <a:buFont typeface="Arial" panose="020B0604020202020204" pitchFamily="34" charset="0"/>
              <a:buChar char="•"/>
            </a:pPr>
            <a:r>
              <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rPr>
              <a:t>Embark on a journey of data acquisition and analysis prowess with our cutting-edge web scraping framework. </a:t>
            </a: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34340" lvl="0" indent="-342900" algn="just" rtl="0">
              <a:lnSpc>
                <a:spcPct val="150000"/>
              </a:lnSpc>
              <a:spcBef>
                <a:spcPts val="0"/>
              </a:spcBef>
              <a:spcAft>
                <a:spcPts val="0"/>
              </a:spcAft>
              <a:buSzPts val="1440"/>
              <a:buFont typeface="Arial" panose="020B0604020202020204" pitchFamily="34" charset="0"/>
              <a:buChar char="•"/>
            </a:pPr>
            <a:r>
              <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Our comprehensive solution empowers you to effortlessly extract valuable data from the vast expanse of the internet, enabling insightful analysis and informed decision-making.</a:t>
            </a: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just" rtl="0">
              <a:lnSpc>
                <a:spcPct val="150000"/>
              </a:lnSpc>
              <a:spcBef>
                <a:spcPts val="0"/>
              </a:spcBef>
              <a:spcAft>
                <a:spcPts val="0"/>
              </a:spcAft>
              <a:buSzPts val="1440"/>
              <a:buNone/>
            </a:pP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just" rtl="0">
              <a:lnSpc>
                <a:spcPct val="150000"/>
              </a:lnSpc>
              <a:spcBef>
                <a:spcPts val="0"/>
              </a:spcBef>
              <a:spcAft>
                <a:spcPts val="0"/>
              </a:spcAft>
              <a:buSzPts val="1440"/>
              <a:buNone/>
            </a:pPr>
            <a:r>
              <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t>
            </a:r>
            <a:endParaRPr lang="en-US"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758507" y="383462"/>
            <a:ext cx="8534400" cy="503852"/>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lt2"/>
              </a:buClr>
              <a:buSzPts val="3600"/>
              <a:buFont typeface="Times New Roman" panose="02020603050405020304"/>
              <a:buNone/>
            </a:pPr>
            <a:r>
              <a:rPr lang="en-IN"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ABSTRACT :</a:t>
            </a:r>
            <a:endParaRPr lang="en-IN"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1"/>
          <p:cNvSpPr txBox="1">
            <a:spLocks noGrp="1"/>
          </p:cNvSpPr>
          <p:nvPr>
            <p:ph idx="1"/>
          </p:nvPr>
        </p:nvSpPr>
        <p:spPr>
          <a:xfrm>
            <a:off x="758190" y="1418590"/>
            <a:ext cx="9686925" cy="5043805"/>
          </a:xfrm>
          <a:prstGeom prst="rect">
            <a:avLst/>
          </a:prstGeom>
          <a:noFill/>
          <a:ln>
            <a:noFill/>
          </a:ln>
        </p:spPr>
        <p:txBody>
          <a:bodyPr spcFirstLastPara="1" wrap="square" lIns="91425" tIns="45700" rIns="91425" bIns="45700" anchor="t" anchorCtr="0">
            <a:noAutofit/>
          </a:bodyPr>
          <a:lstStyle/>
          <a:p>
            <a:pPr marL="434340" lvl="0" indent="-342900" algn="just" rtl="0">
              <a:lnSpc>
                <a:spcPct val="150000"/>
              </a:lnSpc>
              <a:spcBef>
                <a:spcPts val="0"/>
              </a:spcBef>
              <a:spcAft>
                <a:spcPts val="0"/>
              </a:spcAft>
              <a:buSzPts val="1440"/>
              <a:buFont typeface="Arial" panose="020B0604020202020204" pitchFamily="34" charset="0"/>
              <a:buChar char="•"/>
            </a:pPr>
            <a:r>
              <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Web scraping involves extracting data from websites by programmatically fetching and parsing the HTML content of web pages. </a:t>
            </a:r>
            <a:endPar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34340" lvl="0" indent="-342900" algn="just" rtl="0">
              <a:lnSpc>
                <a:spcPct val="150000"/>
              </a:lnSpc>
              <a:spcBef>
                <a:spcPts val="0"/>
              </a:spcBef>
              <a:spcAft>
                <a:spcPts val="0"/>
              </a:spcAft>
              <a:buSzPts val="1440"/>
              <a:buFont typeface="Arial" panose="020B0604020202020204" pitchFamily="34" charset="0"/>
              <a:buChar char="•"/>
            </a:pPr>
            <a:r>
              <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It is a powerful technique used for various purposes, such as data mining, market research, price monitoring, and content aggregation. </a:t>
            </a:r>
            <a:endPar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434340" lvl="0" indent="-342900" algn="just" rtl="0">
              <a:lnSpc>
                <a:spcPct val="150000"/>
              </a:lnSpc>
              <a:spcBef>
                <a:spcPts val="0"/>
              </a:spcBef>
              <a:spcAft>
                <a:spcPts val="0"/>
              </a:spcAft>
              <a:buSzPts val="1440"/>
              <a:buFont typeface="Arial" panose="020B0604020202020204" pitchFamily="34" charset="0"/>
              <a:buChar char="•"/>
            </a:pPr>
            <a:r>
              <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it is essential to adhere to ethical practices and legal guidelines while scraping websites, as excessive or abusive scraping can potentially overload servers and violate terms of service.</a:t>
            </a:r>
            <a:endParaRPr sz="24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294005" y="0"/>
            <a:ext cx="10605770" cy="12319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panose="02020603050405020304"/>
              <a:buNone/>
            </a:pPr>
            <a:r>
              <a:rPr lang="en-IN" sz="20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PROPOSED SOLUTION :</a:t>
            </a:r>
            <a:endParaRPr lang="en-IN" sz="20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Text Box 3"/>
          <p:cNvSpPr txBox="1"/>
          <p:nvPr/>
        </p:nvSpPr>
        <p:spPr>
          <a:xfrm>
            <a:off x="392430" y="882015"/>
            <a:ext cx="10993755" cy="5631180"/>
          </a:xfrm>
          <a:prstGeom prst="rect">
            <a:avLst/>
          </a:prstGeom>
          <a:noFill/>
        </p:spPr>
        <p:txBody>
          <a:bodyPr wrap="square" rtlCol="0">
            <a:spAutoFit/>
          </a:bodyPr>
          <a:p>
            <a:r>
              <a:rPr lang="en-US">
                <a:solidFill>
                  <a:schemeClr val="bg1"/>
                </a:solidFill>
                <a:highlight>
                  <a:srgbClr val="FFFF00"/>
                </a:highlight>
              </a:rPr>
              <a:t>Architecture:</a:t>
            </a:r>
            <a:r>
              <a:rPr lang="en-US"/>
              <a:t>Modules: Scraper, Parser, Data Storage, Processing, Analysis, Visualization, Monitoring.</a:t>
            </a:r>
            <a:endParaRPr lang="en-US"/>
          </a:p>
          <a:p>
            <a:endParaRPr lang="en-US"/>
          </a:p>
          <a:p>
            <a:r>
              <a:rPr lang="en-US">
                <a:solidFill>
                  <a:schemeClr val="bg1"/>
                </a:solidFill>
                <a:highlight>
                  <a:srgbClr val="FFFF00"/>
                </a:highlight>
              </a:rPr>
              <a:t>Languages &amp; Libraries: </a:t>
            </a:r>
            <a:r>
              <a:rPr lang="en-US"/>
              <a:t>Python, BeautifulSoup, Scrapy, Selenium, Pandas, NumPy, Scikit-learn, Matplotlib, Seaborn.</a:t>
            </a:r>
            <a:endParaRPr lang="en-US"/>
          </a:p>
          <a:p>
            <a:r>
              <a:rPr lang="en-US"/>
              <a:t>Storage: PostgreSQL, MongoDB, AWS S3.</a:t>
            </a:r>
            <a:endParaRPr lang="en-US"/>
          </a:p>
          <a:p>
            <a:r>
              <a:rPr lang="en-US"/>
              <a:t>Infrastructure: Docker, Kubernetes, AWS/GCP.</a:t>
            </a:r>
            <a:endParaRPr lang="en-US"/>
          </a:p>
          <a:p>
            <a:r>
              <a:rPr lang="en-US"/>
              <a:t>Data Extraction Process:</a:t>
            </a:r>
            <a:endParaRPr lang="en-US"/>
          </a:p>
          <a:p>
            <a:endParaRPr lang="en-US"/>
          </a:p>
          <a:p>
            <a:r>
              <a:rPr lang="en-US">
                <a:solidFill>
                  <a:schemeClr val="bg1"/>
                </a:solidFill>
                <a:highlight>
                  <a:srgbClr val="FFFF00"/>
                </a:highlight>
              </a:rPr>
              <a:t>Identification: </a:t>
            </a:r>
            <a:r>
              <a:rPr lang="en-US"/>
              <a:t>List target websites and data points.</a:t>
            </a:r>
            <a:endParaRPr lang="en-US"/>
          </a:p>
          <a:p>
            <a:r>
              <a:rPr lang="en-US"/>
              <a:t>Requests: Use requests or aiohttp for HTTP requests.</a:t>
            </a:r>
            <a:endParaRPr lang="en-US"/>
          </a:p>
          <a:p>
            <a:r>
              <a:rPr lang="en-US"/>
              <a:t>Parsing: Use BeautifulSoup/lxml for HTML parsing.</a:t>
            </a:r>
            <a:endParaRPr lang="en-US"/>
          </a:p>
          <a:p>
            <a:r>
              <a:rPr lang="en-US"/>
              <a:t>Dynamic Content: Use Selenium/Playwright for JavaScript-rendered content.</a:t>
            </a:r>
            <a:endParaRPr lang="en-US"/>
          </a:p>
          <a:p>
            <a:r>
              <a:rPr lang="en-US"/>
              <a:t>Data Storage and Management:</a:t>
            </a:r>
            <a:endParaRPr lang="en-US"/>
          </a:p>
          <a:p>
            <a:endParaRPr lang="en-US"/>
          </a:p>
          <a:p>
            <a:r>
              <a:rPr lang="en-US">
                <a:solidFill>
                  <a:schemeClr val="bg1"/>
                </a:solidFill>
                <a:highlight>
                  <a:srgbClr val="FFFF00"/>
                </a:highlight>
              </a:rPr>
              <a:t>Schema Design: </a:t>
            </a:r>
            <a:r>
              <a:rPr lang="en-US"/>
              <a:t>Flexible database schema.</a:t>
            </a:r>
            <a:endParaRPr lang="en-US"/>
          </a:p>
          <a:p>
            <a:r>
              <a:rPr lang="en-US"/>
              <a:t>Storage Solutions: Relational and NoSQL databases.</a:t>
            </a:r>
            <a:endParaRPr lang="en-US"/>
          </a:p>
          <a:p>
            <a:r>
              <a:rPr lang="en-US"/>
              <a:t>Backup: Regular data backup routines.</a:t>
            </a:r>
            <a:endParaRPr lang="en-US"/>
          </a:p>
          <a:p>
            <a:r>
              <a:rPr lang="en-US"/>
              <a:t>Data Cleaning and Preprocessing:</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4960" y="81915"/>
            <a:ext cx="11562080" cy="7293610"/>
          </a:xfrm>
          <a:prstGeom prst="rect">
            <a:avLst/>
          </a:prstGeom>
          <a:noFill/>
        </p:spPr>
        <p:txBody>
          <a:bodyPr wrap="square" rtlCol="0">
            <a:spAutoFit/>
          </a:bodyPr>
          <a:p>
            <a:r>
              <a:rPr lang="en-US">
                <a:solidFill>
                  <a:schemeClr val="bg1"/>
                </a:solidFill>
                <a:highlight>
                  <a:srgbClr val="FFFF00"/>
                </a:highlight>
                <a:sym typeface="+mn-ea"/>
              </a:rPr>
              <a:t>Validation:</a:t>
            </a:r>
            <a:r>
              <a:rPr lang="en-US">
                <a:sym typeface="+mn-ea"/>
              </a:rPr>
              <a:t> Check for missing or inconsistent data.</a:t>
            </a:r>
            <a:endParaRPr lang="en-US"/>
          </a:p>
          <a:p>
            <a:r>
              <a:rPr lang="en-US">
                <a:sym typeface="+mn-ea"/>
              </a:rPr>
              <a:t>Transformation: Normalize and transform data.</a:t>
            </a:r>
            <a:endParaRPr lang="en-US"/>
          </a:p>
          <a:p>
            <a:r>
              <a:rPr lang="en-US">
                <a:sym typeface="+mn-ea"/>
              </a:rPr>
              <a:t>Feature Engineering: Create new features from raw data.</a:t>
            </a:r>
            <a:endParaRPr lang="en-US"/>
          </a:p>
          <a:p>
            <a:r>
              <a:rPr lang="en-US">
                <a:sym typeface="+mn-ea"/>
              </a:rPr>
              <a:t>Data Analysis and Visualization:</a:t>
            </a:r>
            <a:endParaRPr lang="en-US"/>
          </a:p>
          <a:p>
            <a:endParaRPr lang="en-US"/>
          </a:p>
          <a:p>
            <a:r>
              <a:rPr lang="en-US">
                <a:solidFill>
                  <a:schemeClr val="bg1"/>
                </a:solidFill>
                <a:highlight>
                  <a:srgbClr val="FFFF00"/>
                </a:highlight>
                <a:sym typeface="+mn-ea"/>
              </a:rPr>
              <a:t>Statistical Analysis:</a:t>
            </a:r>
            <a:r>
              <a:rPr lang="en-US">
                <a:sym typeface="+mn-ea"/>
              </a:rPr>
              <a:t> Perform exploratory data analysis (EDA).</a:t>
            </a:r>
            <a:endParaRPr lang="en-US"/>
          </a:p>
          <a:p>
            <a:r>
              <a:rPr lang="en-US">
                <a:sym typeface="+mn-ea"/>
              </a:rPr>
              <a:t>Machine Learning: Apply learning techniques.</a:t>
            </a:r>
            <a:endParaRPr lang="en-US"/>
          </a:p>
          <a:p>
            <a:r>
              <a:rPr lang="en-US">
                <a:sym typeface="+mn-ea"/>
              </a:rPr>
              <a:t>Visualization: Use Matplotlib, Seaborn, Plotly for visualizations.</a:t>
            </a:r>
            <a:endParaRPr lang="en-US"/>
          </a:p>
          <a:p>
            <a:r>
              <a:rPr lang="en-US">
                <a:sym typeface="+mn-ea"/>
              </a:rPr>
              <a:t>Error Handling and Logging:</a:t>
            </a:r>
            <a:endParaRPr lang="en-US"/>
          </a:p>
          <a:p>
            <a:endParaRPr lang="en-US">
              <a:highlight>
                <a:srgbClr val="FFFF00"/>
              </a:highlight>
            </a:endParaRPr>
          </a:p>
          <a:p>
            <a:r>
              <a:rPr lang="en-US">
                <a:solidFill>
                  <a:schemeClr val="bg1"/>
                </a:solidFill>
                <a:highlight>
                  <a:srgbClr val="FFFF00"/>
                </a:highlight>
                <a:sym typeface="+mn-ea"/>
              </a:rPr>
              <a:t>Tracking:</a:t>
            </a:r>
            <a:r>
              <a:rPr lang="en-US">
                <a:sym typeface="+mn-ea"/>
              </a:rPr>
              <a:t> Robust error handling and logging.</a:t>
            </a:r>
            <a:endParaRPr lang="en-US"/>
          </a:p>
          <a:p>
            <a:r>
              <a:rPr lang="en-US">
                <a:sym typeface="+mn-ea"/>
              </a:rPr>
              <a:t>Monitoring: Tools like Prometheus, Grafana.</a:t>
            </a:r>
            <a:endParaRPr lang="en-US"/>
          </a:p>
          <a:p>
            <a:r>
              <a:rPr lang="en-US">
                <a:sym typeface="+mn-ea"/>
              </a:rPr>
              <a:t>Alerting: Set up alerts for failures.</a:t>
            </a:r>
            <a:endParaRPr lang="en-US"/>
          </a:p>
          <a:p>
            <a:r>
              <a:rPr lang="en-US">
                <a:sym typeface="+mn-ea"/>
              </a:rPr>
              <a:t>Scalability and Performance:</a:t>
            </a:r>
            <a:endParaRPr lang="en-US"/>
          </a:p>
          <a:p>
            <a:endParaRPr lang="en-US"/>
          </a:p>
          <a:p>
            <a:r>
              <a:rPr lang="en-US">
                <a:solidFill>
                  <a:schemeClr val="bg1"/>
                </a:solidFill>
                <a:highlight>
                  <a:srgbClr val="FFFF00"/>
                </a:highlight>
                <a:sym typeface="+mn-ea"/>
              </a:rPr>
              <a:t>Concurrency:</a:t>
            </a:r>
            <a:r>
              <a:rPr lang="en-US">
                <a:sym typeface="+mn-ea"/>
              </a:rPr>
              <a:t> Asynchronous scraping.</a:t>
            </a:r>
            <a:endParaRPr lang="en-US"/>
          </a:p>
          <a:p>
            <a:r>
              <a:rPr lang="en-US">
                <a:sym typeface="+mn-ea"/>
              </a:rPr>
              <a:t>Load Balancing: Distribute requests across servers.</a:t>
            </a:r>
            <a:endParaRPr lang="en-US"/>
          </a:p>
          <a:p>
            <a:r>
              <a:rPr lang="en-US">
                <a:sym typeface="+mn-ea"/>
              </a:rPr>
              <a:t>Caching: Use caching mechanisms.</a:t>
            </a:r>
            <a:endParaRPr lang="en-US"/>
          </a:p>
          <a:p>
            <a:r>
              <a:rPr lang="en-US">
                <a:sym typeface="+mn-ea"/>
              </a:rPr>
              <a:t>Ethical and Legal Considerations:</a:t>
            </a:r>
            <a:endParaRPr lang="en-US"/>
          </a:p>
          <a:p>
            <a:endParaRPr lang="en-US"/>
          </a:p>
          <a:p>
            <a:r>
              <a:rPr lang="en-US">
                <a:solidFill>
                  <a:schemeClr val="bg1"/>
                </a:solidFill>
                <a:highlight>
                  <a:srgbClr val="FFFF00"/>
                </a:highlight>
                <a:sym typeface="+mn-ea"/>
              </a:rPr>
              <a:t>Compliance:</a:t>
            </a:r>
            <a:r>
              <a:rPr lang="en-US">
                <a:sym typeface="+mn-ea"/>
              </a:rPr>
              <a:t> Adhere to legal regulations and terms of service.</a:t>
            </a:r>
            <a:endParaRPr lang="en-US"/>
          </a:p>
          <a:p>
            <a:r>
              <a:rPr lang="en-US">
                <a:sym typeface="+mn-ea"/>
              </a:rPr>
              <a:t>Rate Limiting: Implement to avoid server overload.</a:t>
            </a:r>
            <a:endParaRPr lang="en-US"/>
          </a:p>
          <a:p>
            <a:r>
              <a:rPr lang="en-US">
                <a:sym typeface="+mn-ea"/>
              </a:rPr>
              <a:t>Robots.txt: Respect website crawling rules.</a:t>
            </a:r>
            <a:endParaRPr lang="en-US"/>
          </a:p>
          <a:p>
            <a:r>
              <a:rPr lang="en-US">
                <a:sym typeface="+mn-ea"/>
              </a:rPr>
              <a:t>Implementation Plan</a:t>
            </a:r>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977900" y="509270"/>
            <a:ext cx="5461635" cy="104521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Clr>
                <a:schemeClr val="lt2"/>
              </a:buClr>
              <a:buSzPts val="3000"/>
              <a:buFont typeface="Times New Roman" panose="02020603050405020304"/>
              <a:buNone/>
            </a:pPr>
            <a:br>
              <a:rPr lang="en-IN" sz="3000" b="1" dirty="0">
                <a:latin typeface="Times New Roman" panose="02020603050405020304"/>
                <a:ea typeface="Times New Roman" panose="02020603050405020304"/>
                <a:cs typeface="Times New Roman" panose="02020603050405020304"/>
                <a:sym typeface="Times New Roman" panose="02020603050405020304"/>
              </a:rPr>
            </a:br>
            <a:br>
              <a:rPr lang="en-IN" sz="3000" b="1" dirty="0">
                <a:latin typeface="Times New Roman" panose="02020603050405020304"/>
                <a:ea typeface="Times New Roman" panose="02020603050405020304"/>
                <a:cs typeface="Times New Roman" panose="02020603050405020304"/>
                <a:sym typeface="Times New Roman" panose="02020603050405020304"/>
              </a:rPr>
            </a:br>
            <a:r>
              <a:rPr lang="en-IN" sz="30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REAL LIFE APPLICATION:</a:t>
            </a:r>
            <a:br>
              <a:rPr lang="en-IN" b="1" dirty="0">
                <a:latin typeface="Times New Roman" panose="02020603050405020304"/>
                <a:ea typeface="Times New Roman" panose="02020603050405020304"/>
                <a:cs typeface="Times New Roman" panose="02020603050405020304"/>
                <a:sym typeface="Times New Roman" panose="02020603050405020304"/>
              </a:rPr>
            </a:br>
            <a:br>
              <a:rPr lang="en-IN" b="1" dirty="0">
                <a:latin typeface="Times New Roman" panose="02020603050405020304"/>
                <a:ea typeface="Times New Roman" panose="02020603050405020304"/>
                <a:cs typeface="Times New Roman" panose="02020603050405020304"/>
                <a:sym typeface="Times New Roman" panose="02020603050405020304"/>
              </a:rPr>
            </a:br>
            <a:endParaRPr dirty="0"/>
          </a:p>
        </p:txBody>
      </p:sp>
      <p:pic>
        <p:nvPicPr>
          <p:cNvPr id="2" name="Content Placeholder 1" descr="Screenshot 2024-05-13 at 7.18.44 PM"/>
          <p:cNvPicPr>
            <a:picLocks noChangeAspect="1"/>
          </p:cNvPicPr>
          <p:nvPr>
            <p:ph idx="1"/>
          </p:nvPr>
        </p:nvPicPr>
        <p:blipFill>
          <a:blip r:embed="rId1"/>
          <a:stretch>
            <a:fillRect/>
          </a:stretch>
        </p:blipFill>
        <p:spPr>
          <a:xfrm>
            <a:off x="1618615" y="1715770"/>
            <a:ext cx="8954770" cy="3856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684211" y="205274"/>
            <a:ext cx="10820433" cy="103569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panose="02020603050405020304"/>
              <a:buNone/>
            </a:pPr>
            <a:r>
              <a:rPr lang="en-IN" b="1" dirty="0">
                <a:solidFill>
                  <a:schemeClr val="bg1"/>
                </a:solidFill>
                <a:latin typeface="Times New Roman" panose="02020603050405020304"/>
                <a:cs typeface="Times New Roman" panose="02020603050405020304"/>
                <a:sym typeface="Times New Roman" panose="02020603050405020304"/>
              </a:rPr>
              <a:t> SOFTWARE REQUIREMENTS:</a:t>
            </a:r>
            <a:endParaRPr lang="en-IN" b="1" dirty="0">
              <a:solidFill>
                <a:schemeClr val="bg1"/>
              </a:solidFill>
              <a:latin typeface="Times New Roman" panose="02020603050405020304"/>
              <a:cs typeface="Times New Roman" panose="02020603050405020304"/>
              <a:sym typeface="Times New Roman" panose="02020603050405020304"/>
            </a:endParaRPr>
          </a:p>
        </p:txBody>
      </p:sp>
      <p:sp>
        <p:nvSpPr>
          <p:cNvPr id="3" name="Text Box 2"/>
          <p:cNvSpPr txBox="1"/>
          <p:nvPr/>
        </p:nvSpPr>
        <p:spPr>
          <a:xfrm>
            <a:off x="1036955" y="1154430"/>
            <a:ext cx="10438130" cy="4799965"/>
          </a:xfrm>
          <a:prstGeom prst="rect">
            <a:avLst/>
          </a:prstGeom>
          <a:noFill/>
        </p:spPr>
        <p:txBody>
          <a:bodyPr wrap="square" rtlCol="0">
            <a:spAutoFit/>
          </a:bodyPr>
          <a:p>
            <a:r>
              <a:rPr lang="en-US">
                <a:solidFill>
                  <a:schemeClr val="bg1"/>
                </a:solidFill>
                <a:highlight>
                  <a:srgbClr val="FFFF00"/>
                </a:highlight>
              </a:rPr>
              <a:t>Web Scraping Library:</a:t>
            </a:r>
            <a:r>
              <a:rPr lang="en-US"/>
              <a:t> A robust and efficient web scraping library is crucial for effectively extracting data from websites. Python libraries like BeautifulSoup, Scrapy, or Selenium are popular choices due to their ease of use and flexibility.</a:t>
            </a:r>
            <a:endParaRPr lang="en-US"/>
          </a:p>
          <a:p>
            <a:endParaRPr lang="en-US"/>
          </a:p>
          <a:p>
            <a:r>
              <a:rPr lang="en-US">
                <a:solidFill>
                  <a:schemeClr val="bg1"/>
                </a:solidFill>
                <a:highlight>
                  <a:srgbClr val="FFFF00"/>
                </a:highlight>
              </a:rPr>
              <a:t>Data Storage:</a:t>
            </a:r>
            <a:r>
              <a:rPr lang="en-US"/>
              <a:t> A reliable data storage solution is necessary to store the extracted data. This could be a relational database like MySQL or CSV database like MongoDB or Cassandra, or even a cloud-based data warehousing solution like Google BigQuery or Amazon Redshift.</a:t>
            </a:r>
            <a:endParaRPr lang="en-US"/>
          </a:p>
          <a:p>
            <a:endParaRPr lang="en-US"/>
          </a:p>
          <a:p>
            <a:r>
              <a:rPr lang="en-US">
                <a:solidFill>
                  <a:schemeClr val="bg1"/>
                </a:solidFill>
                <a:highlight>
                  <a:srgbClr val="FFFF00"/>
                </a:highlight>
              </a:rPr>
              <a:t>Data Processing and Analysis:</a:t>
            </a:r>
            <a:r>
              <a:rPr lang="en-US"/>
              <a:t> To analyze the extracted data, a data processing and analysis tool is required. This could be a data science library like Pandas, NumPy, or Matplotlib in Python, or a dedicated data analysis software like Excel, Tableau, or Power BI.</a:t>
            </a:r>
            <a:endParaRPr lang="en-US"/>
          </a:p>
          <a:p>
            <a:endParaRPr lang="en-US"/>
          </a:p>
          <a:p>
            <a:r>
              <a:rPr lang="en-US">
                <a:solidFill>
                  <a:schemeClr val="bg1"/>
                </a:solidFill>
                <a:highlight>
                  <a:srgbClr val="FFFF00"/>
                </a:highlight>
              </a:rPr>
              <a:t>Operating System:</a:t>
            </a:r>
            <a:r>
              <a:rPr lang="en-US"/>
              <a:t> A reliable operating system is necessary to run the web scraping framework. This could be a Linux distribution like Ubuntu or MacOS, or a Windows Server.</a:t>
            </a:r>
            <a:endParaRPr lang="en-US"/>
          </a:p>
          <a:p>
            <a:endParaRPr lang="en-US"/>
          </a:p>
          <a:p>
            <a:r>
              <a:rPr lang="en-US">
                <a:solidFill>
                  <a:schemeClr val="bg1"/>
                </a:solidFill>
                <a:highlight>
                  <a:srgbClr val="FFFF00"/>
                </a:highlight>
              </a:rPr>
              <a:t>Data Visualization:</a:t>
            </a:r>
            <a:r>
              <a:rPr lang="en-US"/>
              <a:t> Data visualization tools are necessary to present the extracted data in a meaningful and easily understandable format.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628015" y="0"/>
            <a:ext cx="8534400" cy="8420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200"/>
              <a:buFont typeface="Times New Roman" panose="02020603050405020304"/>
              <a:buNone/>
            </a:pPr>
            <a:r>
              <a:rPr lang="en-IN"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PROJECT CODE:</a:t>
            </a:r>
            <a:endParaRPr lang="en-IN" sz="2800" b="1"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628015" y="672465"/>
            <a:ext cx="10838180" cy="6185535"/>
          </a:xfrm>
          <a:prstGeom prst="rect">
            <a:avLst/>
          </a:prstGeom>
          <a:noFill/>
        </p:spPr>
        <p:txBody>
          <a:bodyPr wrap="square" rtlCol="0">
            <a:spAutoFit/>
          </a:bodyPr>
          <a:p>
            <a:r>
              <a:rPr lang="en-US"/>
              <a:t>import requests</a:t>
            </a:r>
            <a:endParaRPr lang="en-US"/>
          </a:p>
          <a:p>
            <a:r>
              <a:rPr lang="en-US"/>
              <a:t>from bs4 import BeautifulSoup</a:t>
            </a:r>
            <a:endParaRPr lang="en-US"/>
          </a:p>
          <a:p>
            <a:r>
              <a:rPr lang="en-US"/>
              <a:t>import pandas as pd</a:t>
            </a:r>
            <a:endParaRPr lang="en-US"/>
          </a:p>
          <a:p>
            <a:r>
              <a:rPr lang="en-US"/>
              <a:t>from collections import Counter</a:t>
            </a:r>
            <a:endParaRPr lang="en-US"/>
          </a:p>
          <a:p>
            <a:r>
              <a:rPr lang="en-US"/>
              <a:t>import matplotlib.pyplot as plt</a:t>
            </a:r>
            <a:endParaRPr lang="en-US"/>
          </a:p>
          <a:p>
            <a:r>
              <a:rPr lang="en-US"/>
              <a:t>class WebScraper:</a:t>
            </a:r>
            <a:endParaRPr lang="en-US"/>
          </a:p>
          <a:p>
            <a:r>
              <a:rPr lang="en-US"/>
              <a:t>    def __init__(self, url):</a:t>
            </a:r>
            <a:endParaRPr lang="en-US"/>
          </a:p>
          <a:p>
            <a:r>
              <a:rPr lang="en-US"/>
              <a:t>        self.url = url</a:t>
            </a:r>
            <a:endParaRPr lang="en-US"/>
          </a:p>
          <a:p>
            <a:r>
              <a:rPr lang="en-US"/>
              <a:t>        self.response = requests.get(url)</a:t>
            </a:r>
            <a:endParaRPr lang="en-US"/>
          </a:p>
          <a:p>
            <a:r>
              <a:rPr lang="en-US"/>
              <a:t>        self.soup = BeautifulSoup(self.response.text, 'html.parser')</a:t>
            </a:r>
            <a:endParaRPr lang="en-US"/>
          </a:p>
          <a:p>
            <a:r>
              <a:rPr lang="en-US"/>
              <a:t>    def get_links(self):</a:t>
            </a:r>
            <a:endParaRPr lang="en-US"/>
          </a:p>
          <a:p>
            <a:r>
              <a:rPr lang="en-US"/>
              <a:t>        links = []</a:t>
            </a:r>
            <a:endParaRPr lang="en-US"/>
          </a:p>
          <a:p>
            <a:r>
              <a:rPr lang="en-US"/>
              <a:t>        for link in self.soup.find_all('a'):</a:t>
            </a:r>
            <a:endParaRPr lang="en-US"/>
          </a:p>
          <a:p>
            <a:r>
              <a:rPr lang="en-US"/>
              <a:t>            href = link.get('href')</a:t>
            </a:r>
            <a:endParaRPr lang="en-US"/>
          </a:p>
          <a:p>
            <a:r>
              <a:rPr lang="en-US"/>
              <a:t>            if href and href.startswith('http'):</a:t>
            </a:r>
            <a:endParaRPr lang="en-US"/>
          </a:p>
          <a:p>
            <a:r>
              <a:rPr lang="en-US"/>
              <a:t>                links.append(href)</a:t>
            </a:r>
            <a:endParaRPr lang="en-US"/>
          </a:p>
          <a:p>
            <a:r>
              <a:rPr lang="en-US"/>
              <a:t>        return links</a:t>
            </a:r>
            <a:endParaRPr lang="en-US"/>
          </a:p>
          <a:p>
            <a:r>
              <a:rPr lang="en-US"/>
              <a:t>    def get_text(self, selector):</a:t>
            </a:r>
            <a:endParaRPr lang="en-US"/>
          </a:p>
          <a:p>
            <a:r>
              <a:rPr lang="en-US"/>
              <a:t>        elements = self.soup.select(selector)</a:t>
            </a:r>
            <a:endParaRPr lang="en-US"/>
          </a:p>
          <a:p>
            <a:r>
              <a:rPr lang="en-US"/>
              <a:t>        texts = [element.get_text() for element in elements]</a:t>
            </a:r>
            <a:endParaRPr lang="en-US"/>
          </a:p>
          <a:p>
            <a:r>
              <a:rPr lang="en-US"/>
              <a:t>        return texts</a:t>
            </a:r>
            <a:endParaRPr lang="en-US"/>
          </a:p>
          <a:p>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0240" y="336550"/>
            <a:ext cx="10890885" cy="6185535"/>
          </a:xfrm>
          <a:prstGeom prst="rect">
            <a:avLst/>
          </a:prstGeom>
          <a:noFill/>
        </p:spPr>
        <p:txBody>
          <a:bodyPr wrap="square" rtlCol="0">
            <a:spAutoFit/>
          </a:bodyPr>
          <a:p>
            <a:r>
              <a:rPr lang="en-US">
                <a:sym typeface="+mn-ea"/>
              </a:rPr>
              <a:t>def get_attributes(self, selector, attribute):</a:t>
            </a:r>
            <a:endParaRPr lang="en-US"/>
          </a:p>
          <a:p>
            <a:r>
              <a:rPr lang="en-US">
                <a:sym typeface="+mn-ea"/>
              </a:rPr>
              <a:t>        elements = self.soup.select(selector)</a:t>
            </a:r>
            <a:endParaRPr lang="en-US"/>
          </a:p>
          <a:p>
            <a:r>
              <a:rPr lang="en-US">
                <a:sym typeface="+mn-ea"/>
              </a:rPr>
              <a:t>        attributes = [element.get(attribute) for element in elements]</a:t>
            </a:r>
            <a:endParaRPr lang="en-US"/>
          </a:p>
          <a:p>
            <a:r>
              <a:rPr lang="en-US">
                <a:sym typeface="+mn-ea"/>
              </a:rPr>
              <a:t>        return attributes</a:t>
            </a:r>
            <a:endParaRPr lang="en-US"/>
          </a:p>
          <a:p>
            <a:r>
              <a:rPr lang="en-US">
                <a:sym typeface="+mn-ea"/>
              </a:rPr>
              <a:t>    def get_image_urls(self):</a:t>
            </a:r>
            <a:endParaRPr lang="en-US"/>
          </a:p>
          <a:p>
            <a:r>
              <a:rPr lang="en-US">
                <a:sym typeface="+mn-ea"/>
              </a:rPr>
              <a:t>        image_urls = []</a:t>
            </a:r>
            <a:endParaRPr lang="en-US"/>
          </a:p>
          <a:p>
            <a:r>
              <a:rPr lang="en-US">
                <a:sym typeface="+mn-ea"/>
              </a:rPr>
              <a:t>        for img in self.soup.find_all('img'):</a:t>
            </a:r>
            <a:endParaRPr lang="en-US"/>
          </a:p>
          <a:p>
            <a:r>
              <a:rPr lang="en-US">
                <a:sym typeface="+mn-ea"/>
              </a:rPr>
              <a:t>            src = img.get('src')</a:t>
            </a:r>
            <a:endParaRPr lang="en-US"/>
          </a:p>
          <a:p>
            <a:r>
              <a:rPr lang="en-US">
                <a:sym typeface="+mn-ea"/>
              </a:rPr>
              <a:t>            if src and src.startswith('http'):</a:t>
            </a:r>
            <a:endParaRPr lang="en-US"/>
          </a:p>
          <a:p>
            <a:r>
              <a:rPr lang="en-US">
                <a:sym typeface="+mn-ea"/>
              </a:rPr>
              <a:t>                image_urls.append(src)</a:t>
            </a:r>
            <a:endParaRPr lang="en-US"/>
          </a:p>
          <a:p>
            <a:r>
              <a:rPr lang="en-US">
                <a:sym typeface="+mn-ea"/>
              </a:rPr>
              <a:t>        return image_urls</a:t>
            </a:r>
            <a:endParaRPr lang="en-US"/>
          </a:p>
          <a:p>
            <a:r>
              <a:rPr lang="en-US">
                <a:sym typeface="+mn-ea"/>
              </a:rPr>
              <a:t>    def get_title(self):</a:t>
            </a:r>
            <a:endParaRPr lang="en-US">
              <a:sym typeface="+mn-ea"/>
            </a:endParaRPr>
          </a:p>
          <a:p>
            <a:r>
              <a:rPr lang="en-US">
                <a:sym typeface="+mn-ea"/>
              </a:rPr>
              <a:t>return self.soup.title.string</a:t>
            </a:r>
            <a:endParaRPr lang="en-US">
              <a:sym typeface="+mn-ea"/>
            </a:endParaRPr>
          </a:p>
          <a:p>
            <a:r>
              <a:rPr lang="en-US"/>
              <a:t>scraper = WebScraper('https://en.wikipedia.org/wiki/Artificial_intelligence')</a:t>
            </a:r>
            <a:endParaRPr lang="en-US"/>
          </a:p>
          <a:p>
            <a:r>
              <a:rPr lang="en-US"/>
              <a:t>links = scraper.get_links()</a:t>
            </a:r>
            <a:endParaRPr lang="en-US"/>
          </a:p>
          <a:p>
            <a:r>
              <a:rPr lang="en-US"/>
              <a:t>texts = scraper.get_text('p')</a:t>
            </a:r>
            <a:endParaRPr lang="en-US"/>
          </a:p>
          <a:p>
            <a:r>
              <a:rPr lang="en-US"/>
              <a:t>titles = scraper.get_attributes('h2', 'wikipedia')</a:t>
            </a:r>
            <a:endParaRPr lang="en-US"/>
          </a:p>
          <a:p>
            <a:r>
              <a:rPr lang="en-US"/>
              <a:t>image_urls = scraper.get_image_urls()</a:t>
            </a:r>
            <a:endParaRPr lang="en-US"/>
          </a:p>
          <a:p>
            <a:r>
              <a:rPr lang="en-US"/>
              <a:t>data = {</a:t>
            </a:r>
            <a:endParaRPr lang="en-US"/>
          </a:p>
          <a:p>
            <a:r>
              <a:rPr lang="en-US"/>
              <a:t>    'Texts': texts</a:t>
            </a:r>
            <a:endParaRPr lang="en-US"/>
          </a:p>
          <a:p>
            <a:r>
              <a:rPr lang="en-US"/>
              <a:t>}</a:t>
            </a:r>
            <a:endParaRPr lang="en-US"/>
          </a:p>
          <a:p>
            <a:r>
              <a:rPr lang="en-US"/>
              <a:t>df = pd.DataFrame(data)</a:t>
            </a:r>
            <a:endParaRPr lang="en-US"/>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5850</Words>
  <Application>WPS Writer</Application>
  <PresentationFormat>Widescreen</PresentationFormat>
  <Paragraphs>153</Paragraphs>
  <Slides>12</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Wingdings 3</vt:lpstr>
      <vt:lpstr>Arial</vt:lpstr>
      <vt:lpstr>Times New Roman</vt:lpstr>
      <vt:lpstr>Arial</vt:lpstr>
      <vt:lpstr>Century Gothic</vt:lpstr>
      <vt:lpstr>Microsoft YaHei</vt:lpstr>
      <vt:lpstr>汉仪旗黑</vt:lpstr>
      <vt:lpstr>Arial Unicode MS</vt:lpstr>
      <vt:lpstr>宋体-简</vt:lpstr>
      <vt:lpstr>Calibri</vt:lpstr>
      <vt:lpstr>Helvetica Neue</vt:lpstr>
      <vt:lpstr>Slice</vt:lpstr>
      <vt:lpstr>Project Title</vt:lpstr>
      <vt:lpstr>PROBLEM STATEMENT / DESCRIPTION:</vt:lpstr>
      <vt:lpstr>ABSTRACT :</vt:lpstr>
      <vt:lpstr>PROPOSED SOLUTION :</vt:lpstr>
      <vt:lpstr>PowerPoint 演示文稿</vt:lpstr>
      <vt:lpstr>  REAL LIFE APPLICATION:  </vt:lpstr>
      <vt:lpstr> SOFTWARE REQUIREMENTS:</vt:lpstr>
      <vt:lpstr>PROJECT CODE:</vt:lpstr>
      <vt:lpstr>PowerPoint 演示文稿</vt:lpstr>
      <vt:lpstr>PowerPoint 演示文稿</vt:lpstr>
      <vt:lpstr>OUTPUT: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Venkat Ragav N</cp:lastModifiedBy>
  <cp:revision>13</cp:revision>
  <dcterms:created xsi:type="dcterms:W3CDTF">2024-05-16T15:41:02Z</dcterms:created>
  <dcterms:modified xsi:type="dcterms:W3CDTF">2024-05-16T15:41:02Z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1033-5.7.1.8093</vt:lpwstr>
  </property>
</Properties>
</file>