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40"/>
  </p:notesMasterIdLst>
  <p:handoutMasterIdLst>
    <p:handoutMasterId r:id="rId41"/>
  </p:handoutMasterIdLst>
  <p:sldIdLst>
    <p:sldId id="267" r:id="rId2"/>
    <p:sldId id="268" r:id="rId3"/>
    <p:sldId id="269" r:id="rId4"/>
    <p:sldId id="270" r:id="rId5"/>
    <p:sldId id="272" r:id="rId6"/>
    <p:sldId id="273" r:id="rId7"/>
    <p:sldId id="274" r:id="rId8"/>
    <p:sldId id="275" r:id="rId9"/>
    <p:sldId id="276" r:id="rId10"/>
    <p:sldId id="277" r:id="rId11"/>
    <p:sldId id="278" r:id="rId12"/>
    <p:sldId id="279"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7" r:id="rId27"/>
    <p:sldId id="294" r:id="rId28"/>
    <p:sldId id="296" r:id="rId29"/>
    <p:sldId id="298" r:id="rId30"/>
    <p:sldId id="257" r:id="rId31"/>
    <p:sldId id="299" r:id="rId32"/>
    <p:sldId id="258" r:id="rId33"/>
    <p:sldId id="295" r:id="rId34"/>
    <p:sldId id="300" r:id="rId35"/>
    <p:sldId id="259" r:id="rId36"/>
    <p:sldId id="301" r:id="rId37"/>
    <p:sldId id="302" r:id="rId38"/>
    <p:sldId id="303" r:id="rId39"/>
  </p:sldIdLst>
  <p:sldSz cx="15240000" cy="85725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928FAA2-DB41-4571-8F06-0C5F5AC5A4E9}">
          <p14:sldIdLst>
            <p14:sldId id="267"/>
            <p14:sldId id="268"/>
            <p14:sldId id="269"/>
            <p14:sldId id="270"/>
            <p14:sldId id="272"/>
            <p14:sldId id="273"/>
            <p14:sldId id="274"/>
            <p14:sldId id="275"/>
            <p14:sldId id="276"/>
            <p14:sldId id="277"/>
            <p14:sldId id="278"/>
            <p14:sldId id="279"/>
            <p14:sldId id="281"/>
            <p14:sldId id="282"/>
            <p14:sldId id="283"/>
            <p14:sldId id="284"/>
            <p14:sldId id="285"/>
            <p14:sldId id="286"/>
            <p14:sldId id="287"/>
            <p14:sldId id="288"/>
            <p14:sldId id="289"/>
            <p14:sldId id="290"/>
            <p14:sldId id="291"/>
            <p14:sldId id="292"/>
            <p14:sldId id="293"/>
            <p14:sldId id="297"/>
            <p14:sldId id="294"/>
            <p14:sldId id="296"/>
            <p14:sldId id="298"/>
            <p14:sldId id="257"/>
            <p14:sldId id="299"/>
            <p14:sldId id="258"/>
            <p14:sldId id="295"/>
            <p14:sldId id="300"/>
            <p14:sldId id="259"/>
            <p14:sldId id="301"/>
            <p14:sldId id="302"/>
            <p14:sldId id="30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A0"/>
    <a:srgbClr val="000063"/>
    <a:srgbClr val="2D67FF"/>
    <a:srgbClr val="263493"/>
    <a:srgbClr val="2528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60" d="100"/>
          <a:sy n="60" d="100"/>
        </p:scale>
        <p:origin x="33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E6AC61-F9E0-411D-98B2-02672B44F9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a:extLst>
              <a:ext uri="{FF2B5EF4-FFF2-40B4-BE49-F238E27FC236}">
                <a16:creationId xmlns:a16="http://schemas.microsoft.com/office/drawing/2014/main" id="{6E39B374-649C-4FE7-A7C6-9BCA86B6B4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6195AC-A1CE-4A0C-80FA-6347BA8883BB}" type="datetimeFigureOut">
              <a:rPr lang="en-SG" smtClean="0"/>
              <a:t>29/1/2023</a:t>
            </a:fld>
            <a:endParaRPr lang="en-SG"/>
          </a:p>
        </p:txBody>
      </p:sp>
      <p:sp>
        <p:nvSpPr>
          <p:cNvPr id="4" name="Footer Placeholder 3">
            <a:extLst>
              <a:ext uri="{FF2B5EF4-FFF2-40B4-BE49-F238E27FC236}">
                <a16:creationId xmlns:a16="http://schemas.microsoft.com/office/drawing/2014/main" id="{7591CDEB-BF09-4DF5-BC92-5515407A439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SG"/>
              <a:t>For more videos-&gt; https://www.youtube.com/c/TechLightning</a:t>
            </a:r>
          </a:p>
        </p:txBody>
      </p:sp>
      <p:sp>
        <p:nvSpPr>
          <p:cNvPr id="5" name="Slide Number Placeholder 4">
            <a:extLst>
              <a:ext uri="{FF2B5EF4-FFF2-40B4-BE49-F238E27FC236}">
                <a16:creationId xmlns:a16="http://schemas.microsoft.com/office/drawing/2014/main" id="{202A7F66-83E1-40E4-85A4-C422AF61DA4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C525B21-306B-4257-BA22-6DB482FE5B0E}" type="slidenum">
              <a:rPr lang="en-SG" smtClean="0"/>
              <a:t>‹#›</a:t>
            </a:fld>
            <a:endParaRPr lang="en-SG"/>
          </a:p>
        </p:txBody>
      </p:sp>
    </p:spTree>
    <p:extLst>
      <p:ext uri="{BB962C8B-B14F-4D97-AF65-F5344CB8AC3E}">
        <p14:creationId xmlns:p14="http://schemas.microsoft.com/office/powerpoint/2010/main" val="377935326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4DA95A-1208-4D19-8A05-D8478D242E87}" type="datetimeFigureOut">
              <a:rPr lang="en-US" smtClean="0"/>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For more videos-&gt; https://www.youtube.com/c/TechLightning</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53B2EE-6D39-4250-B8C8-D653A80D099B}" type="slidenum">
              <a:rPr lang="en-US" smtClean="0"/>
              <a:t>‹#›</a:t>
            </a:fld>
            <a:endParaRPr lang="en-US"/>
          </a:p>
        </p:txBody>
      </p:sp>
    </p:spTree>
    <p:extLst>
      <p:ext uri="{BB962C8B-B14F-4D97-AF65-F5344CB8AC3E}">
        <p14:creationId xmlns:p14="http://schemas.microsoft.com/office/powerpoint/2010/main" val="183069651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5240000" cy="85725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443694" y="2624666"/>
            <a:ext cx="11032073" cy="3347060"/>
          </a:xfrm>
        </p:spPr>
        <p:txBody>
          <a:bodyPr anchor="b"/>
          <a:lstStyle>
            <a:lvl1pPr>
              <a:defRPr sz="6750"/>
            </a:lvl1pPr>
          </a:lstStyle>
          <a:p>
            <a:r>
              <a:rPr lang="en-US"/>
              <a:t>Click to edit Master title style</a:t>
            </a:r>
            <a:endParaRPr lang="en-US" dirty="0"/>
          </a:p>
        </p:txBody>
      </p:sp>
      <p:sp>
        <p:nvSpPr>
          <p:cNvPr id="3" name="Subtitle 2"/>
          <p:cNvSpPr>
            <a:spLocks noGrp="1"/>
          </p:cNvSpPr>
          <p:nvPr>
            <p:ph type="subTitle" idx="1"/>
          </p:nvPr>
        </p:nvSpPr>
        <p:spPr bwMode="gray">
          <a:xfrm>
            <a:off x="1443694" y="5971725"/>
            <a:ext cx="11032073" cy="1076775"/>
          </a:xfrm>
        </p:spPr>
        <p:txBody>
          <a:bodyPr anchor="t"/>
          <a:lstStyle>
            <a:lvl1pPr marL="0" indent="0" algn="l">
              <a:buNone/>
              <a:defRPr cap="all">
                <a:solidFill>
                  <a:schemeClr val="accent1">
                    <a:lumMod val="60000"/>
                    <a:lumOff val="40000"/>
                  </a:schemeClr>
                </a:solidFill>
              </a:defRPr>
            </a:lvl1pPr>
            <a:lvl2pPr marL="571500" indent="0" algn="ctr">
              <a:buNone/>
              <a:defRPr>
                <a:solidFill>
                  <a:schemeClr val="tx1">
                    <a:tint val="75000"/>
                  </a:schemeClr>
                </a:solidFill>
              </a:defRPr>
            </a:lvl2pPr>
            <a:lvl3pPr marL="1143000" indent="0" algn="ctr">
              <a:buNone/>
              <a:defRPr>
                <a:solidFill>
                  <a:schemeClr val="tx1">
                    <a:tint val="75000"/>
                  </a:schemeClr>
                </a:solidFill>
              </a:defRPr>
            </a:lvl3pPr>
            <a:lvl4pPr marL="1714500" indent="0" algn="ctr">
              <a:buNone/>
              <a:defRPr>
                <a:solidFill>
                  <a:schemeClr val="tx1">
                    <a:tint val="75000"/>
                  </a:schemeClr>
                </a:solidFill>
              </a:defRPr>
            </a:lvl4pPr>
            <a:lvl5pPr marL="2286000" indent="0" algn="ctr">
              <a:buNone/>
              <a:defRPr>
                <a:solidFill>
                  <a:schemeClr val="tx1">
                    <a:tint val="75000"/>
                  </a:schemeClr>
                </a:solidFill>
              </a:defRPr>
            </a:lvl5pPr>
            <a:lvl6pPr marL="2857500" indent="0" algn="ctr">
              <a:buNone/>
              <a:defRPr>
                <a:solidFill>
                  <a:schemeClr val="tx1">
                    <a:tint val="75000"/>
                  </a:schemeClr>
                </a:solidFill>
              </a:defRPr>
            </a:lvl6pPr>
            <a:lvl7pPr marL="3429000" indent="0" algn="ctr">
              <a:buNone/>
              <a:defRPr>
                <a:solidFill>
                  <a:schemeClr val="tx1">
                    <a:tint val="75000"/>
                  </a:schemeClr>
                </a:solidFill>
              </a:defRPr>
            </a:lvl7pPr>
            <a:lvl8pPr marL="4000500" indent="0" algn="ctr">
              <a:buNone/>
              <a:defRPr>
                <a:solidFill>
                  <a:schemeClr val="tx1">
                    <a:tint val="75000"/>
                  </a:schemeClr>
                </a:solidFill>
              </a:defRPr>
            </a:lvl8pPr>
            <a:lvl9pPr marL="45720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2698731" y="2240281"/>
            <a:ext cx="1238249" cy="380999"/>
          </a:xfrm>
        </p:spPr>
        <p:txBody>
          <a:bodyPr anchor="t"/>
          <a:lstStyle>
            <a:lvl1pPr algn="l">
              <a:defRPr b="0" i="0">
                <a:solidFill>
                  <a:schemeClr val="bg1">
                    <a:alpha val="60000"/>
                  </a:schemeClr>
                </a:solidFill>
              </a:defRPr>
            </a:lvl1pPr>
          </a:lstStyle>
          <a:p>
            <a:fld id="{BFB77E68-4E24-4E04-A440-78AAB2202AB0}" type="datetimeFigureOut">
              <a:rPr lang="en-US" smtClean="0"/>
              <a:t>1/29/2023</a:t>
            </a:fld>
            <a:endParaRPr lang="en-US"/>
          </a:p>
        </p:txBody>
      </p:sp>
      <p:sp>
        <p:nvSpPr>
          <p:cNvPr id="5" name="Footer Placeholder 4"/>
          <p:cNvSpPr>
            <a:spLocks noGrp="1"/>
          </p:cNvSpPr>
          <p:nvPr>
            <p:ph type="ftr" sz="quarter" idx="11"/>
          </p:nvPr>
        </p:nvSpPr>
        <p:spPr bwMode="gray">
          <a:xfrm rot="5400000">
            <a:off x="11189971" y="4034791"/>
            <a:ext cx="4824744" cy="3810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2940676" y="369662"/>
            <a:ext cx="1047749" cy="959609"/>
          </a:xfrm>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183135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5240000" cy="85725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443693" y="6212409"/>
            <a:ext cx="11032074" cy="708423"/>
          </a:xfrm>
        </p:spPr>
        <p:txBody>
          <a:bodyPr anchor="b">
            <a:normAutofit/>
          </a:bodyPr>
          <a:lstStyle>
            <a:lvl1pPr algn="l">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43693" y="857250"/>
            <a:ext cx="11032074" cy="428625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000"/>
            </a:lvl1pPr>
            <a:lvl2pPr marL="571500" indent="0">
              <a:buNone/>
              <a:defRPr sz="2000"/>
            </a:lvl2pPr>
            <a:lvl3pPr marL="1143000" indent="0">
              <a:buNone/>
              <a:defRPr sz="2000"/>
            </a:lvl3pPr>
            <a:lvl4pPr marL="1714500" indent="0">
              <a:buNone/>
              <a:defRPr sz="2000"/>
            </a:lvl4pPr>
            <a:lvl5pPr marL="2286000" indent="0">
              <a:buNone/>
              <a:defRPr sz="2000"/>
            </a:lvl5pPr>
            <a:lvl6pPr marL="2857500" indent="0">
              <a:buNone/>
              <a:defRPr sz="2000"/>
            </a:lvl6pPr>
            <a:lvl7pPr marL="3429000" indent="0">
              <a:buNone/>
              <a:defRPr sz="2000"/>
            </a:lvl7pPr>
            <a:lvl8pPr marL="4000500" indent="0">
              <a:buNone/>
              <a:defRPr sz="2000"/>
            </a:lvl8pPr>
            <a:lvl9pPr marL="45720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43692" y="6920831"/>
            <a:ext cx="11032073" cy="617140"/>
          </a:xfrm>
        </p:spPr>
        <p:txBody>
          <a:bodyPr>
            <a:normAutofit/>
          </a:bodyPr>
          <a:lstStyle>
            <a:lvl1pPr marL="0" indent="0">
              <a:buNone/>
              <a:defRPr sz="1500">
                <a:solidFill>
                  <a:schemeClr val="accent1">
                    <a:lumMod val="60000"/>
                    <a:lumOff val="40000"/>
                  </a:schemeClr>
                </a:solidFill>
              </a:defRPr>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sp>
        <p:nvSpPr>
          <p:cNvPr id="5" name="Date Placeholder 4"/>
          <p:cNvSpPr>
            <a:spLocks noGrp="1"/>
          </p:cNvSpPr>
          <p:nvPr>
            <p:ph type="dt" sz="half" idx="10"/>
          </p:nvPr>
        </p:nvSpPr>
        <p:spPr/>
        <p:txBody>
          <a:bodyPr/>
          <a:lstStyle/>
          <a:p>
            <a:fld id="{BFB77E68-4E24-4E04-A440-78AAB2202AB0}"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30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5240000" cy="8572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435998" y="1329271"/>
            <a:ext cx="11039770" cy="1716233"/>
          </a:xfrm>
        </p:spPr>
        <p:txBody>
          <a:bodyPr/>
          <a:lstStyle>
            <a:lvl1pPr>
              <a:defRPr sz="5000"/>
            </a:lvl1pPr>
          </a:lstStyle>
          <a:p>
            <a:r>
              <a:rPr lang="en-US"/>
              <a:t>Click to edit Master title style</a:t>
            </a:r>
            <a:endParaRPr lang="en-US" dirty="0"/>
          </a:p>
        </p:txBody>
      </p:sp>
      <p:sp>
        <p:nvSpPr>
          <p:cNvPr id="8" name="Text Placeholder 3"/>
          <p:cNvSpPr>
            <a:spLocks noGrp="1"/>
          </p:cNvSpPr>
          <p:nvPr>
            <p:ph type="body" sz="half" idx="2"/>
          </p:nvPr>
        </p:nvSpPr>
        <p:spPr>
          <a:xfrm>
            <a:off x="1443693" y="4429125"/>
            <a:ext cx="11032074" cy="3095625"/>
          </a:xfrm>
        </p:spPr>
        <p:txBody>
          <a:bodyPr anchor="ctr">
            <a:normAutofit/>
          </a:bodyPr>
          <a:lstStyle>
            <a:lvl1pPr marL="0" indent="0">
              <a:buNone/>
              <a:defRPr sz="2250"/>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sp>
        <p:nvSpPr>
          <p:cNvPr id="4" name="Date Placeholder 3"/>
          <p:cNvSpPr>
            <a:spLocks noGrp="1"/>
          </p:cNvSpPr>
          <p:nvPr>
            <p:ph type="dt" sz="half" idx="10"/>
          </p:nvPr>
        </p:nvSpPr>
        <p:spPr/>
        <p:txBody>
          <a:bodyPr/>
          <a:lstStyle/>
          <a:p>
            <a:fld id="{BFB77E68-4E24-4E04-A440-78AAB2202AB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3726432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5240000" cy="85725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1101958" y="759170"/>
            <a:ext cx="1002390" cy="1938992"/>
          </a:xfrm>
          <a:prstGeom prst="rect">
            <a:avLst/>
          </a:prstGeom>
          <a:noFill/>
        </p:spPr>
        <p:txBody>
          <a:bodyPr wrap="square" rtlCol="0">
            <a:spAutoFit/>
          </a:bodyPr>
          <a:lstStyle/>
          <a:p>
            <a:pPr algn="r"/>
            <a:r>
              <a:rPr lang="en-US" sz="12000" b="0" i="0" dirty="0">
                <a:solidFill>
                  <a:schemeClr val="accent1">
                    <a:lumMod val="60000"/>
                    <a:lumOff val="40000"/>
                  </a:schemeClr>
                </a:solidFill>
                <a:latin typeface="Arial"/>
                <a:cs typeface="Arial"/>
              </a:rPr>
              <a:t>“</a:t>
            </a:r>
          </a:p>
        </p:txBody>
      </p:sp>
      <p:sp>
        <p:nvSpPr>
          <p:cNvPr id="13" name="TextBox 12"/>
          <p:cNvSpPr txBox="1"/>
          <p:nvPr/>
        </p:nvSpPr>
        <p:spPr bwMode="gray">
          <a:xfrm>
            <a:off x="12355573" y="3267234"/>
            <a:ext cx="815954" cy="1938992"/>
          </a:xfrm>
          <a:prstGeom prst="rect">
            <a:avLst/>
          </a:prstGeom>
          <a:noFill/>
        </p:spPr>
        <p:txBody>
          <a:bodyPr wrap="square" rtlCol="0">
            <a:spAutoFit/>
          </a:bodyPr>
          <a:lstStyle/>
          <a:p>
            <a:pPr algn="r"/>
            <a:r>
              <a:rPr lang="en-US" sz="12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977347" y="1227668"/>
            <a:ext cx="10567383" cy="3370790"/>
          </a:xfrm>
        </p:spPr>
        <p:txBody>
          <a:bodyPr/>
          <a:lstStyle>
            <a:lvl1pPr>
              <a:defRPr sz="5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2432432" y="4598457"/>
            <a:ext cx="9664024" cy="427718"/>
          </a:xfrm>
        </p:spPr>
        <p:txBody>
          <a:bodyPr anchor="t">
            <a:normAutofit/>
          </a:bodyPr>
          <a:lstStyle>
            <a:lvl1pPr marL="0" indent="0">
              <a:buNone/>
              <a:defRPr lang="en-US" sz="1750" b="0" i="0" kern="1200" cap="small" dirty="0">
                <a:solidFill>
                  <a:schemeClr val="accent1">
                    <a:lumMod val="60000"/>
                    <a:lumOff val="40000"/>
                  </a:schemeClr>
                </a:solidFill>
                <a:latin typeface="+mn-lt"/>
                <a:ea typeface="+mn-ea"/>
              </a:defRPr>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sp>
        <p:nvSpPr>
          <p:cNvPr id="10" name="Text Placeholder 3"/>
          <p:cNvSpPr>
            <a:spLocks noGrp="1"/>
          </p:cNvSpPr>
          <p:nvPr>
            <p:ph type="body" sz="half" idx="2"/>
          </p:nvPr>
        </p:nvSpPr>
        <p:spPr>
          <a:xfrm>
            <a:off x="1443693" y="6286499"/>
            <a:ext cx="11556121" cy="1247321"/>
          </a:xfrm>
        </p:spPr>
        <p:txBody>
          <a:bodyPr anchor="ctr">
            <a:normAutofit/>
          </a:bodyPr>
          <a:lstStyle>
            <a:lvl1pPr marL="0" indent="0">
              <a:buNone/>
              <a:defRPr sz="1750"/>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sp>
        <p:nvSpPr>
          <p:cNvPr id="4" name="Date Placeholder 3"/>
          <p:cNvSpPr>
            <a:spLocks noGrp="1"/>
          </p:cNvSpPr>
          <p:nvPr>
            <p:ph type="dt" sz="half" idx="10"/>
          </p:nvPr>
        </p:nvSpPr>
        <p:spPr/>
        <p:txBody>
          <a:bodyPr/>
          <a:lstStyle/>
          <a:p>
            <a:fld id="{BFB77E68-4E24-4E04-A440-78AAB2202AB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3200352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5240000" cy="85725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443693" y="2963334"/>
            <a:ext cx="11032075" cy="2278143"/>
          </a:xfrm>
        </p:spPr>
        <p:txBody>
          <a:bodyPr anchor="b"/>
          <a:lstStyle>
            <a:lvl1pPr algn="l">
              <a:defRPr sz="5000" b="0" cap="none"/>
            </a:lvl1pPr>
          </a:lstStyle>
          <a:p>
            <a:r>
              <a:rPr lang="en-US"/>
              <a:t>Click to edit Master title style</a:t>
            </a:r>
            <a:endParaRPr lang="en-US" dirty="0"/>
          </a:p>
        </p:txBody>
      </p:sp>
      <p:sp>
        <p:nvSpPr>
          <p:cNvPr id="3" name="Text Placeholder 2"/>
          <p:cNvSpPr>
            <a:spLocks noGrp="1"/>
          </p:cNvSpPr>
          <p:nvPr>
            <p:ph type="body" idx="1"/>
          </p:nvPr>
        </p:nvSpPr>
        <p:spPr>
          <a:xfrm>
            <a:off x="1443693" y="6281209"/>
            <a:ext cx="11032074" cy="1075500"/>
          </a:xfrm>
        </p:spPr>
        <p:txBody>
          <a:bodyPr anchor="t"/>
          <a:lstStyle>
            <a:lvl1pPr marL="0" indent="0" algn="l">
              <a:buNone/>
              <a:defRPr sz="2500" cap="none">
                <a:solidFill>
                  <a:schemeClr val="accent1">
                    <a:lumMod val="60000"/>
                    <a:lumOff val="40000"/>
                  </a:schemeClr>
                </a:solidFill>
              </a:defRPr>
            </a:lvl1pPr>
            <a:lvl2pPr marL="571500" indent="0">
              <a:buNone/>
              <a:defRPr sz="2250">
                <a:solidFill>
                  <a:schemeClr val="tx1">
                    <a:tint val="75000"/>
                  </a:schemeClr>
                </a:solidFill>
              </a:defRPr>
            </a:lvl2pPr>
            <a:lvl3pPr marL="1143000" indent="0">
              <a:buNone/>
              <a:defRPr sz="2000">
                <a:solidFill>
                  <a:schemeClr val="tx1">
                    <a:tint val="75000"/>
                  </a:schemeClr>
                </a:solidFill>
              </a:defRPr>
            </a:lvl3pPr>
            <a:lvl4pPr marL="1714500" indent="0">
              <a:buNone/>
              <a:defRPr sz="1750">
                <a:solidFill>
                  <a:schemeClr val="tx1">
                    <a:tint val="75000"/>
                  </a:schemeClr>
                </a:solidFill>
              </a:defRPr>
            </a:lvl4pPr>
            <a:lvl5pPr marL="2286000" indent="0">
              <a:buNone/>
              <a:defRPr sz="1750">
                <a:solidFill>
                  <a:schemeClr val="tx1">
                    <a:tint val="75000"/>
                  </a:schemeClr>
                </a:solidFill>
              </a:defRPr>
            </a:lvl5pPr>
            <a:lvl6pPr marL="2857500" indent="0">
              <a:buNone/>
              <a:defRPr sz="1750">
                <a:solidFill>
                  <a:schemeClr val="tx1">
                    <a:tint val="75000"/>
                  </a:schemeClr>
                </a:solidFill>
              </a:defRPr>
            </a:lvl6pPr>
            <a:lvl7pPr marL="3429000" indent="0">
              <a:buNone/>
              <a:defRPr sz="1750">
                <a:solidFill>
                  <a:schemeClr val="tx1">
                    <a:tint val="75000"/>
                  </a:schemeClr>
                </a:solidFill>
              </a:defRPr>
            </a:lvl7pPr>
            <a:lvl8pPr marL="4000500" indent="0">
              <a:buNone/>
              <a:defRPr sz="1750">
                <a:solidFill>
                  <a:schemeClr val="tx1">
                    <a:tint val="75000"/>
                  </a:schemeClr>
                </a:solidFill>
              </a:defRPr>
            </a:lvl8pPr>
            <a:lvl9pPr marL="4572000" indent="0">
              <a:buNone/>
              <a:defRPr sz="17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B77E68-4E24-4E04-A440-78AAB2202AB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3044257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443693" y="1217085"/>
            <a:ext cx="11032074" cy="883705"/>
          </a:xfrm>
        </p:spPr>
        <p:txBody>
          <a:bodyPr/>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1443692" y="3254377"/>
            <a:ext cx="3927348" cy="720328"/>
          </a:xfrm>
        </p:spPr>
        <p:txBody>
          <a:bodyPr anchor="b">
            <a:noAutofit/>
          </a:bodyPr>
          <a:lstStyle>
            <a:lvl1pPr marL="0" indent="0">
              <a:buNone/>
              <a:defRPr sz="3000" b="0">
                <a:solidFill>
                  <a:schemeClr val="accent1">
                    <a:lumMod val="60000"/>
                    <a:lumOff val="40000"/>
                  </a:schemeClr>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Edit Master text styles</a:t>
            </a:r>
          </a:p>
        </p:txBody>
      </p:sp>
      <p:sp>
        <p:nvSpPr>
          <p:cNvPr id="16" name="Text Placeholder 3"/>
          <p:cNvSpPr>
            <a:spLocks noGrp="1"/>
          </p:cNvSpPr>
          <p:nvPr>
            <p:ph type="body" sz="half" idx="15"/>
          </p:nvPr>
        </p:nvSpPr>
        <p:spPr>
          <a:xfrm>
            <a:off x="1443692" y="3974706"/>
            <a:ext cx="3927349" cy="3559116"/>
          </a:xfrm>
        </p:spPr>
        <p:txBody>
          <a:bodyPr anchor="t">
            <a:normAutofit/>
          </a:bodyPr>
          <a:lstStyle>
            <a:lvl1pPr marL="0" indent="0">
              <a:buNone/>
              <a:defRPr sz="1750"/>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sp>
        <p:nvSpPr>
          <p:cNvPr id="5" name="Text Placeholder 4"/>
          <p:cNvSpPr>
            <a:spLocks noGrp="1"/>
          </p:cNvSpPr>
          <p:nvPr>
            <p:ph type="body" sz="quarter" idx="3"/>
          </p:nvPr>
        </p:nvSpPr>
        <p:spPr>
          <a:xfrm>
            <a:off x="5640902" y="3254375"/>
            <a:ext cx="3933761" cy="720328"/>
          </a:xfrm>
        </p:spPr>
        <p:txBody>
          <a:bodyPr anchor="b">
            <a:noAutofit/>
          </a:bodyPr>
          <a:lstStyle>
            <a:lvl1pPr marL="0" indent="0">
              <a:buNone/>
              <a:defRPr sz="3000" b="0">
                <a:solidFill>
                  <a:schemeClr val="accent1">
                    <a:lumMod val="60000"/>
                    <a:lumOff val="40000"/>
                  </a:schemeClr>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Edit Master text styles</a:t>
            </a:r>
          </a:p>
        </p:txBody>
      </p:sp>
      <p:sp>
        <p:nvSpPr>
          <p:cNvPr id="19" name="Text Placeholder 3"/>
          <p:cNvSpPr>
            <a:spLocks noGrp="1"/>
          </p:cNvSpPr>
          <p:nvPr>
            <p:ph type="body" sz="half" idx="16"/>
          </p:nvPr>
        </p:nvSpPr>
        <p:spPr>
          <a:xfrm>
            <a:off x="5640902" y="3974705"/>
            <a:ext cx="3933761" cy="3559116"/>
          </a:xfrm>
        </p:spPr>
        <p:txBody>
          <a:bodyPr anchor="t">
            <a:normAutofit/>
          </a:bodyPr>
          <a:lstStyle>
            <a:lvl1pPr marL="0" indent="0">
              <a:buNone/>
              <a:defRPr sz="1750"/>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sp>
        <p:nvSpPr>
          <p:cNvPr id="14" name="Text Placeholder 4"/>
          <p:cNvSpPr>
            <a:spLocks noGrp="1"/>
          </p:cNvSpPr>
          <p:nvPr>
            <p:ph type="body" sz="quarter" idx="13"/>
          </p:nvPr>
        </p:nvSpPr>
        <p:spPr>
          <a:xfrm>
            <a:off x="9860169" y="3254376"/>
            <a:ext cx="3932163" cy="720328"/>
          </a:xfrm>
        </p:spPr>
        <p:txBody>
          <a:bodyPr anchor="b">
            <a:noAutofit/>
          </a:bodyPr>
          <a:lstStyle>
            <a:lvl1pPr marL="0" indent="0">
              <a:buNone/>
              <a:defRPr sz="3000" b="0">
                <a:solidFill>
                  <a:schemeClr val="accent1">
                    <a:lumMod val="60000"/>
                    <a:lumOff val="40000"/>
                  </a:schemeClr>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Edit Master text styles</a:t>
            </a:r>
          </a:p>
        </p:txBody>
      </p:sp>
      <p:sp>
        <p:nvSpPr>
          <p:cNvPr id="20" name="Text Placeholder 3"/>
          <p:cNvSpPr>
            <a:spLocks noGrp="1"/>
          </p:cNvSpPr>
          <p:nvPr>
            <p:ph type="body" sz="half" idx="17"/>
          </p:nvPr>
        </p:nvSpPr>
        <p:spPr>
          <a:xfrm>
            <a:off x="9860411" y="3974703"/>
            <a:ext cx="3931920" cy="3559116"/>
          </a:xfrm>
        </p:spPr>
        <p:txBody>
          <a:bodyPr anchor="t">
            <a:normAutofit/>
          </a:bodyPr>
          <a:lstStyle>
            <a:lvl1pPr marL="0" indent="0">
              <a:buNone/>
              <a:defRPr sz="1750"/>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cxnSp>
        <p:nvCxnSpPr>
          <p:cNvPr id="17" name="Straight Connector 16"/>
          <p:cNvCxnSpPr/>
          <p:nvPr/>
        </p:nvCxnSpPr>
        <p:spPr>
          <a:xfrm>
            <a:off x="5504964" y="3212042"/>
            <a:ext cx="0" cy="436562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9715501" y="3212042"/>
            <a:ext cx="0" cy="436562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FB77E68-4E24-4E04-A440-78AAB2202AB0}" type="datetimeFigureOut">
              <a:rPr lang="en-US" smtClean="0"/>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37775239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443693" y="1217085"/>
            <a:ext cx="11032074" cy="883705"/>
          </a:xfrm>
        </p:spPr>
        <p:txBody>
          <a:bodyPr/>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1443692" y="5666055"/>
            <a:ext cx="3813048" cy="720328"/>
          </a:xfrm>
        </p:spPr>
        <p:txBody>
          <a:bodyPr anchor="b">
            <a:noAutofit/>
          </a:bodyPr>
          <a:lstStyle>
            <a:lvl1pPr marL="0" indent="0">
              <a:buNone/>
              <a:defRPr sz="3000" b="0">
                <a:solidFill>
                  <a:schemeClr val="accent1">
                    <a:lumMod val="60000"/>
                    <a:lumOff val="40000"/>
                  </a:schemeClr>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Edit Master text styles</a:t>
            </a:r>
          </a:p>
        </p:txBody>
      </p:sp>
      <p:sp>
        <p:nvSpPr>
          <p:cNvPr id="19" name="Picture Placeholder 2"/>
          <p:cNvSpPr>
            <a:spLocks noGrp="1" noChangeAspect="1"/>
          </p:cNvSpPr>
          <p:nvPr>
            <p:ph type="pic" idx="15"/>
          </p:nvPr>
        </p:nvSpPr>
        <p:spPr>
          <a:xfrm>
            <a:off x="1668191" y="3254375"/>
            <a:ext cx="3364053" cy="198938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000"/>
            </a:lvl1pPr>
            <a:lvl2pPr marL="571500" indent="0">
              <a:buNone/>
              <a:defRPr sz="2000"/>
            </a:lvl2pPr>
            <a:lvl3pPr marL="1143000" indent="0">
              <a:buNone/>
              <a:defRPr sz="2000"/>
            </a:lvl3pPr>
            <a:lvl4pPr marL="1714500" indent="0">
              <a:buNone/>
              <a:defRPr sz="2000"/>
            </a:lvl4pPr>
            <a:lvl5pPr marL="2286000" indent="0">
              <a:buNone/>
              <a:defRPr sz="2000"/>
            </a:lvl5pPr>
            <a:lvl6pPr marL="2857500" indent="0">
              <a:buNone/>
              <a:defRPr sz="2000"/>
            </a:lvl6pPr>
            <a:lvl7pPr marL="3429000" indent="0">
              <a:buNone/>
              <a:defRPr sz="2000"/>
            </a:lvl7pPr>
            <a:lvl8pPr marL="4000500" indent="0">
              <a:buNone/>
              <a:defRPr sz="2000"/>
            </a:lvl8pPr>
            <a:lvl9pPr marL="4572000" indent="0">
              <a:buNone/>
              <a:defRPr sz="2000"/>
            </a:lvl9pPr>
          </a:lstStyle>
          <a:p>
            <a:r>
              <a:rPr lang="en-US"/>
              <a:t>Click icon to add picture</a:t>
            </a:r>
            <a:endParaRPr lang="en-US" dirty="0"/>
          </a:p>
        </p:txBody>
      </p:sp>
      <p:sp>
        <p:nvSpPr>
          <p:cNvPr id="22" name="Text Placeholder 3"/>
          <p:cNvSpPr>
            <a:spLocks noGrp="1"/>
          </p:cNvSpPr>
          <p:nvPr>
            <p:ph type="body" sz="half" idx="18"/>
          </p:nvPr>
        </p:nvSpPr>
        <p:spPr>
          <a:xfrm>
            <a:off x="1443692" y="6386383"/>
            <a:ext cx="3813048" cy="1147440"/>
          </a:xfrm>
        </p:spPr>
        <p:txBody>
          <a:bodyPr anchor="t">
            <a:normAutofit/>
          </a:bodyPr>
          <a:lstStyle>
            <a:lvl1pPr marL="0" indent="0">
              <a:buNone/>
              <a:defRPr sz="1750"/>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sp>
        <p:nvSpPr>
          <p:cNvPr id="5" name="Text Placeholder 4"/>
          <p:cNvSpPr>
            <a:spLocks noGrp="1"/>
          </p:cNvSpPr>
          <p:nvPr>
            <p:ph type="body" sz="quarter" idx="3"/>
          </p:nvPr>
        </p:nvSpPr>
        <p:spPr>
          <a:xfrm>
            <a:off x="5711081" y="5666056"/>
            <a:ext cx="3813048" cy="720329"/>
          </a:xfrm>
        </p:spPr>
        <p:txBody>
          <a:bodyPr anchor="b">
            <a:noAutofit/>
          </a:bodyPr>
          <a:lstStyle>
            <a:lvl1pPr marL="0" indent="0">
              <a:buNone/>
              <a:defRPr sz="3000" b="0">
                <a:solidFill>
                  <a:schemeClr val="accent1">
                    <a:lumMod val="60000"/>
                    <a:lumOff val="40000"/>
                  </a:schemeClr>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Edit Master text styles</a:t>
            </a:r>
          </a:p>
        </p:txBody>
      </p:sp>
      <p:sp>
        <p:nvSpPr>
          <p:cNvPr id="41" name="Picture Placeholder 2"/>
          <p:cNvSpPr>
            <a:spLocks noGrp="1" noChangeAspect="1"/>
          </p:cNvSpPr>
          <p:nvPr>
            <p:ph type="pic" idx="21"/>
          </p:nvPr>
        </p:nvSpPr>
        <p:spPr>
          <a:xfrm>
            <a:off x="5935578" y="3254375"/>
            <a:ext cx="3364054" cy="198938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000"/>
            </a:lvl1pPr>
            <a:lvl2pPr marL="571500" indent="0">
              <a:buNone/>
              <a:defRPr sz="2000"/>
            </a:lvl2pPr>
            <a:lvl3pPr marL="1143000" indent="0">
              <a:buNone/>
              <a:defRPr sz="2000"/>
            </a:lvl3pPr>
            <a:lvl4pPr marL="1714500" indent="0">
              <a:buNone/>
              <a:defRPr sz="2000"/>
            </a:lvl4pPr>
            <a:lvl5pPr marL="2286000" indent="0">
              <a:buNone/>
              <a:defRPr sz="2000"/>
            </a:lvl5pPr>
            <a:lvl6pPr marL="2857500" indent="0">
              <a:buNone/>
              <a:defRPr sz="2000"/>
            </a:lvl6pPr>
            <a:lvl7pPr marL="3429000" indent="0">
              <a:buNone/>
              <a:defRPr sz="2000"/>
            </a:lvl7pPr>
            <a:lvl8pPr marL="4000500" indent="0">
              <a:buNone/>
              <a:defRPr sz="2000"/>
            </a:lvl8pPr>
            <a:lvl9pPr marL="4572000" indent="0">
              <a:buNone/>
              <a:defRPr sz="2000"/>
            </a:lvl9pPr>
          </a:lstStyle>
          <a:p>
            <a:r>
              <a:rPr lang="en-US"/>
              <a:t>Click icon to add picture</a:t>
            </a:r>
            <a:endParaRPr lang="en-US" dirty="0"/>
          </a:p>
        </p:txBody>
      </p:sp>
      <p:sp>
        <p:nvSpPr>
          <p:cNvPr id="23" name="Text Placeholder 3"/>
          <p:cNvSpPr>
            <a:spLocks noGrp="1"/>
          </p:cNvSpPr>
          <p:nvPr>
            <p:ph type="body" sz="half" idx="19"/>
          </p:nvPr>
        </p:nvSpPr>
        <p:spPr>
          <a:xfrm>
            <a:off x="5712715" y="6386381"/>
            <a:ext cx="3813048" cy="1147440"/>
          </a:xfrm>
        </p:spPr>
        <p:txBody>
          <a:bodyPr anchor="t">
            <a:normAutofit/>
          </a:bodyPr>
          <a:lstStyle>
            <a:lvl1pPr marL="0" indent="0">
              <a:buNone/>
              <a:defRPr sz="1750"/>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sp>
        <p:nvSpPr>
          <p:cNvPr id="14" name="Text Placeholder 4"/>
          <p:cNvSpPr>
            <a:spLocks noGrp="1"/>
          </p:cNvSpPr>
          <p:nvPr>
            <p:ph type="body" sz="quarter" idx="13"/>
          </p:nvPr>
        </p:nvSpPr>
        <p:spPr>
          <a:xfrm>
            <a:off x="9978469" y="5666056"/>
            <a:ext cx="3813869" cy="720328"/>
          </a:xfrm>
        </p:spPr>
        <p:txBody>
          <a:bodyPr anchor="b">
            <a:noAutofit/>
          </a:bodyPr>
          <a:lstStyle>
            <a:lvl1pPr marL="0" indent="0">
              <a:buNone/>
              <a:defRPr sz="3000" b="0">
                <a:solidFill>
                  <a:schemeClr val="accent1">
                    <a:lumMod val="60000"/>
                    <a:lumOff val="40000"/>
                  </a:schemeClr>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Edit Master text styles</a:t>
            </a:r>
          </a:p>
        </p:txBody>
      </p:sp>
      <p:sp>
        <p:nvSpPr>
          <p:cNvPr id="42" name="Picture Placeholder 2"/>
          <p:cNvSpPr>
            <a:spLocks noGrp="1" noChangeAspect="1"/>
          </p:cNvSpPr>
          <p:nvPr>
            <p:ph type="pic" idx="22"/>
          </p:nvPr>
        </p:nvSpPr>
        <p:spPr>
          <a:xfrm>
            <a:off x="10203789" y="3254375"/>
            <a:ext cx="3364053" cy="1989388"/>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000"/>
            </a:lvl1pPr>
            <a:lvl2pPr marL="571500" indent="0">
              <a:buNone/>
              <a:defRPr sz="2000"/>
            </a:lvl2pPr>
            <a:lvl3pPr marL="1143000" indent="0">
              <a:buNone/>
              <a:defRPr sz="2000"/>
            </a:lvl3pPr>
            <a:lvl4pPr marL="1714500" indent="0">
              <a:buNone/>
              <a:defRPr sz="2000"/>
            </a:lvl4pPr>
            <a:lvl5pPr marL="2286000" indent="0">
              <a:buNone/>
              <a:defRPr sz="2000"/>
            </a:lvl5pPr>
            <a:lvl6pPr marL="2857500" indent="0">
              <a:buNone/>
              <a:defRPr sz="2000"/>
            </a:lvl6pPr>
            <a:lvl7pPr marL="3429000" indent="0">
              <a:buNone/>
              <a:defRPr sz="2000"/>
            </a:lvl7pPr>
            <a:lvl8pPr marL="4000500" indent="0">
              <a:buNone/>
              <a:defRPr sz="2000"/>
            </a:lvl8pPr>
            <a:lvl9pPr marL="4572000" indent="0">
              <a:buNone/>
              <a:defRPr sz="2000"/>
            </a:lvl9pPr>
          </a:lstStyle>
          <a:p>
            <a:r>
              <a:rPr lang="en-US"/>
              <a:t>Click icon to add picture</a:t>
            </a:r>
            <a:endParaRPr lang="en-US" dirty="0"/>
          </a:p>
        </p:txBody>
      </p:sp>
      <p:sp>
        <p:nvSpPr>
          <p:cNvPr id="24" name="Text Placeholder 3"/>
          <p:cNvSpPr>
            <a:spLocks noGrp="1"/>
          </p:cNvSpPr>
          <p:nvPr>
            <p:ph type="body" sz="half" idx="20"/>
          </p:nvPr>
        </p:nvSpPr>
        <p:spPr>
          <a:xfrm>
            <a:off x="9978469" y="6386380"/>
            <a:ext cx="3813870" cy="1147440"/>
          </a:xfrm>
        </p:spPr>
        <p:txBody>
          <a:bodyPr anchor="t">
            <a:normAutofit/>
          </a:bodyPr>
          <a:lstStyle>
            <a:lvl1pPr marL="0" indent="0">
              <a:buNone/>
              <a:defRPr sz="1750"/>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cxnSp>
        <p:nvCxnSpPr>
          <p:cNvPr id="43" name="Straight Connector 42"/>
          <p:cNvCxnSpPr/>
          <p:nvPr/>
        </p:nvCxnSpPr>
        <p:spPr>
          <a:xfrm>
            <a:off x="5507289" y="3212042"/>
            <a:ext cx="0" cy="436562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9747253" y="3212042"/>
            <a:ext cx="0" cy="436562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FB77E68-4E24-4E04-A440-78AAB2202AB0}" type="datetimeFigureOut">
              <a:rPr lang="en-US" smtClean="0"/>
              <a:t>1/29/2023</a:t>
            </a:fld>
            <a:endParaRPr lang="en-US"/>
          </a:p>
        </p:txBody>
      </p:sp>
      <p:sp>
        <p:nvSpPr>
          <p:cNvPr id="8" name="Footer Placeholder 7"/>
          <p:cNvSpPr>
            <a:spLocks noGrp="1"/>
          </p:cNvSpPr>
          <p:nvPr>
            <p:ph type="ftr" sz="quarter" idx="11"/>
          </p:nvPr>
        </p:nvSpPr>
        <p:spPr>
          <a:xfrm>
            <a:off x="701389" y="7989798"/>
            <a:ext cx="4555353" cy="381001"/>
          </a:xfrm>
        </p:spPr>
        <p:txBody>
          <a:bodyPr/>
          <a:lstStyle/>
          <a:p>
            <a:endParaRPr lang="en-US"/>
          </a:p>
        </p:txBody>
      </p:sp>
      <p:sp>
        <p:nvSpPr>
          <p:cNvPr id="9" name="Slide Number Placeholder 8"/>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2346239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443693" y="1217085"/>
            <a:ext cx="11032074" cy="883705"/>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443693" y="3254375"/>
            <a:ext cx="11032074" cy="4270375"/>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3369299" y="7989798"/>
            <a:ext cx="1238249" cy="380999"/>
          </a:xfrm>
        </p:spPr>
        <p:txBody>
          <a:bodyPr/>
          <a:lstStyle/>
          <a:p>
            <a:fld id="{BFB77E68-4E24-4E04-A440-78AAB2202AB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3456533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5240000" cy="85725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10731545" y="1598084"/>
            <a:ext cx="1762456" cy="593573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443693" y="1598084"/>
            <a:ext cx="7820031" cy="59357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3316381" y="7989798"/>
            <a:ext cx="1240169" cy="380999"/>
          </a:xfrm>
        </p:spPr>
        <p:txBody>
          <a:bodyPr/>
          <a:lstStyle/>
          <a:p>
            <a:fld id="{BFB77E68-4E24-4E04-A440-78AAB2202AB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1930635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443693" y="3254375"/>
            <a:ext cx="11032074" cy="427037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B77E68-4E24-4E04-A440-78AAB2202AB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1366722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5240000" cy="8572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443693" y="3347056"/>
            <a:ext cx="5438781" cy="2854780"/>
          </a:xfrm>
        </p:spPr>
        <p:txBody>
          <a:bodyPr anchor="ctr"/>
          <a:lstStyle>
            <a:lvl1pPr algn="l">
              <a:defRPr sz="5000" b="0" cap="none"/>
            </a:lvl1pPr>
          </a:lstStyle>
          <a:p>
            <a:r>
              <a:rPr lang="en-US"/>
              <a:t>Click to edit Master title style</a:t>
            </a:r>
            <a:endParaRPr lang="en-US" dirty="0"/>
          </a:p>
        </p:txBody>
      </p:sp>
      <p:sp>
        <p:nvSpPr>
          <p:cNvPr id="3" name="Text Placeholder 2"/>
          <p:cNvSpPr>
            <a:spLocks noGrp="1"/>
          </p:cNvSpPr>
          <p:nvPr>
            <p:ph type="body" idx="1"/>
          </p:nvPr>
        </p:nvSpPr>
        <p:spPr>
          <a:xfrm>
            <a:off x="8619450" y="3347055"/>
            <a:ext cx="4696931" cy="2854780"/>
          </a:xfrm>
        </p:spPr>
        <p:txBody>
          <a:bodyPr anchor="ctr"/>
          <a:lstStyle>
            <a:lvl1pPr marL="0" indent="0" algn="l">
              <a:buNone/>
              <a:defRPr sz="2500" cap="all">
                <a:solidFill>
                  <a:schemeClr val="accent1">
                    <a:lumMod val="60000"/>
                    <a:lumOff val="40000"/>
                  </a:schemeClr>
                </a:solidFill>
              </a:defRPr>
            </a:lvl1pPr>
            <a:lvl2pPr marL="571500" indent="0">
              <a:buNone/>
              <a:defRPr sz="2250">
                <a:solidFill>
                  <a:schemeClr val="tx1">
                    <a:tint val="75000"/>
                  </a:schemeClr>
                </a:solidFill>
              </a:defRPr>
            </a:lvl2pPr>
            <a:lvl3pPr marL="1143000" indent="0">
              <a:buNone/>
              <a:defRPr sz="2000">
                <a:solidFill>
                  <a:schemeClr val="tx1">
                    <a:tint val="75000"/>
                  </a:schemeClr>
                </a:solidFill>
              </a:defRPr>
            </a:lvl3pPr>
            <a:lvl4pPr marL="1714500" indent="0">
              <a:buNone/>
              <a:defRPr sz="1750">
                <a:solidFill>
                  <a:schemeClr val="tx1">
                    <a:tint val="75000"/>
                  </a:schemeClr>
                </a:solidFill>
              </a:defRPr>
            </a:lvl4pPr>
            <a:lvl5pPr marL="2286000" indent="0">
              <a:buNone/>
              <a:defRPr sz="1750">
                <a:solidFill>
                  <a:schemeClr val="tx1">
                    <a:tint val="75000"/>
                  </a:schemeClr>
                </a:solidFill>
              </a:defRPr>
            </a:lvl5pPr>
            <a:lvl6pPr marL="2857500" indent="0">
              <a:buNone/>
              <a:defRPr sz="1750">
                <a:solidFill>
                  <a:schemeClr val="tx1">
                    <a:tint val="75000"/>
                  </a:schemeClr>
                </a:solidFill>
              </a:defRPr>
            </a:lvl6pPr>
            <a:lvl7pPr marL="3429000" indent="0">
              <a:buNone/>
              <a:defRPr sz="1750">
                <a:solidFill>
                  <a:schemeClr val="tx1">
                    <a:tint val="75000"/>
                  </a:schemeClr>
                </a:solidFill>
              </a:defRPr>
            </a:lvl7pPr>
            <a:lvl8pPr marL="4000500" indent="0">
              <a:buNone/>
              <a:defRPr sz="1750">
                <a:solidFill>
                  <a:schemeClr val="tx1">
                    <a:tint val="75000"/>
                  </a:schemeClr>
                </a:solidFill>
              </a:defRPr>
            </a:lvl8pPr>
            <a:lvl9pPr marL="4572000" indent="0">
              <a:buNone/>
              <a:defRPr sz="175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B77E68-4E24-4E04-A440-78AAB2202AB0}"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2671370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43692" y="3254376"/>
            <a:ext cx="6031448" cy="427037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760891" y="3254375"/>
            <a:ext cx="6031449" cy="4270375"/>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B77E68-4E24-4E04-A440-78AAB2202AB0}"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692519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43693" y="3254375"/>
            <a:ext cx="6031446" cy="720328"/>
          </a:xfrm>
        </p:spPr>
        <p:txBody>
          <a:bodyPr anchor="b">
            <a:noAutofit/>
          </a:bodyPr>
          <a:lstStyle>
            <a:lvl1pPr marL="0" indent="0">
              <a:buNone/>
              <a:defRPr sz="3000" b="0">
                <a:solidFill>
                  <a:schemeClr val="accent1"/>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Edit Master text styles</a:t>
            </a:r>
          </a:p>
        </p:txBody>
      </p:sp>
      <p:sp>
        <p:nvSpPr>
          <p:cNvPr id="4" name="Content Placeholder 3"/>
          <p:cNvSpPr>
            <a:spLocks noGrp="1"/>
          </p:cNvSpPr>
          <p:nvPr>
            <p:ph sz="half" idx="2"/>
          </p:nvPr>
        </p:nvSpPr>
        <p:spPr>
          <a:xfrm>
            <a:off x="1443692" y="3974703"/>
            <a:ext cx="6031448" cy="355004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760891" y="3254375"/>
            <a:ext cx="6031449" cy="720328"/>
          </a:xfrm>
        </p:spPr>
        <p:txBody>
          <a:bodyPr anchor="b">
            <a:noAutofit/>
          </a:bodyPr>
          <a:lstStyle>
            <a:lvl1pPr marL="0" indent="0">
              <a:buNone/>
              <a:defRPr sz="3000" b="0">
                <a:solidFill>
                  <a:schemeClr val="accent1"/>
                </a:solidFill>
              </a:defRPr>
            </a:lvl1pPr>
            <a:lvl2pPr marL="571500" indent="0">
              <a:buNone/>
              <a:defRPr sz="2500" b="1"/>
            </a:lvl2pPr>
            <a:lvl3pPr marL="1143000" indent="0">
              <a:buNone/>
              <a:defRPr sz="2250" b="1"/>
            </a:lvl3pPr>
            <a:lvl4pPr marL="1714500" indent="0">
              <a:buNone/>
              <a:defRPr sz="2000" b="1"/>
            </a:lvl4pPr>
            <a:lvl5pPr marL="2286000" indent="0">
              <a:buNone/>
              <a:defRPr sz="2000" b="1"/>
            </a:lvl5pPr>
            <a:lvl6pPr marL="2857500" indent="0">
              <a:buNone/>
              <a:defRPr sz="2000" b="1"/>
            </a:lvl6pPr>
            <a:lvl7pPr marL="3429000" indent="0">
              <a:buNone/>
              <a:defRPr sz="2000" b="1"/>
            </a:lvl7pPr>
            <a:lvl8pPr marL="4000500" indent="0">
              <a:buNone/>
              <a:defRPr sz="2000" b="1"/>
            </a:lvl8pPr>
            <a:lvl9pPr marL="4572000" indent="0">
              <a:buNone/>
              <a:defRPr sz="2000" b="1"/>
            </a:lvl9pPr>
          </a:lstStyle>
          <a:p>
            <a:pPr lvl="0"/>
            <a:r>
              <a:rPr lang="en-US"/>
              <a:t>Edit Master text styles</a:t>
            </a:r>
          </a:p>
        </p:txBody>
      </p:sp>
      <p:sp>
        <p:nvSpPr>
          <p:cNvPr id="6" name="Content Placeholder 5"/>
          <p:cNvSpPr>
            <a:spLocks noGrp="1"/>
          </p:cNvSpPr>
          <p:nvPr>
            <p:ph sz="quarter" idx="4"/>
          </p:nvPr>
        </p:nvSpPr>
        <p:spPr>
          <a:xfrm>
            <a:off x="7760891" y="3974703"/>
            <a:ext cx="6031449" cy="3550049"/>
          </a:xfrm>
        </p:spPr>
        <p:txBody>
          <a:bodyPr>
            <a:normAutofit/>
          </a:bodyPr>
          <a:lstStyle>
            <a:lvl1pPr>
              <a:defRPr sz="2250"/>
            </a:lvl1pPr>
            <a:lvl2pPr>
              <a:defRPr sz="2000"/>
            </a:lvl2pPr>
            <a:lvl3pPr>
              <a:defRPr sz="175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B77E68-4E24-4E04-A440-78AAB2202AB0}" type="datetimeFigureOut">
              <a:rPr lang="en-US" smtClean="0"/>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14955850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443693" y="1217085"/>
            <a:ext cx="10951766" cy="883705"/>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B77E68-4E24-4E04-A440-78AAB2202AB0}" type="datetimeFigureOut">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778915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B77E68-4E24-4E04-A440-78AAB2202AB0}" type="datetimeFigureOut">
              <a:rPr lang="en-US" smtClean="0"/>
              <a:t>1/29/2023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1946445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5240000" cy="8572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443694" y="1619250"/>
            <a:ext cx="3491448" cy="2000250"/>
          </a:xfrm>
        </p:spPr>
        <p:txBody>
          <a:bodyPr anchor="b"/>
          <a:lstStyle>
            <a:lvl1pPr algn="l">
              <a:defRPr sz="3000" b="0"/>
            </a:lvl1pPr>
          </a:lstStyle>
          <a:p>
            <a:r>
              <a:rPr lang="en-US"/>
              <a:t>Click to edit Master title style</a:t>
            </a:r>
            <a:endParaRPr lang="en-US" dirty="0"/>
          </a:p>
        </p:txBody>
      </p:sp>
      <p:sp>
        <p:nvSpPr>
          <p:cNvPr id="3" name="Content Placeholder 2"/>
          <p:cNvSpPr>
            <a:spLocks noGrp="1"/>
          </p:cNvSpPr>
          <p:nvPr>
            <p:ph idx="1"/>
          </p:nvPr>
        </p:nvSpPr>
        <p:spPr>
          <a:xfrm>
            <a:off x="7226432" y="1809750"/>
            <a:ext cx="6487583" cy="5715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443692" y="3911601"/>
            <a:ext cx="3491448" cy="3619499"/>
          </a:xfrm>
        </p:spPr>
        <p:txBody>
          <a:bodyPr/>
          <a:lstStyle>
            <a:lvl1pPr marL="0" indent="0">
              <a:buNone/>
              <a:defRPr sz="1750">
                <a:solidFill>
                  <a:schemeClr val="accent1">
                    <a:lumMod val="60000"/>
                    <a:lumOff val="40000"/>
                  </a:schemeClr>
                </a:solidFill>
              </a:defRPr>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sp>
        <p:nvSpPr>
          <p:cNvPr id="5" name="Date Placeholder 4"/>
          <p:cNvSpPr>
            <a:spLocks noGrp="1"/>
          </p:cNvSpPr>
          <p:nvPr>
            <p:ph type="dt" sz="half" idx="10"/>
          </p:nvPr>
        </p:nvSpPr>
        <p:spPr/>
        <p:txBody>
          <a:bodyPr/>
          <a:lstStyle/>
          <a:p>
            <a:fld id="{BFB77E68-4E24-4E04-A440-78AAB2202AB0}"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933895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5240000" cy="85725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443693" y="2116667"/>
            <a:ext cx="4831418" cy="2169584"/>
          </a:xfrm>
        </p:spPr>
        <p:txBody>
          <a:bodyPr anchor="b">
            <a:normAutofit/>
          </a:bodyPr>
          <a:lstStyle>
            <a:lvl1pPr algn="l">
              <a:defRPr sz="45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84838" y="1428750"/>
            <a:ext cx="4033991" cy="5715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000"/>
            </a:lvl1pPr>
            <a:lvl2pPr marL="571500" indent="0">
              <a:buNone/>
              <a:defRPr sz="2000"/>
            </a:lvl2pPr>
            <a:lvl3pPr marL="1143000" indent="0">
              <a:buNone/>
              <a:defRPr sz="2000"/>
            </a:lvl3pPr>
            <a:lvl4pPr marL="1714500" indent="0">
              <a:buNone/>
              <a:defRPr sz="2000"/>
            </a:lvl4pPr>
            <a:lvl5pPr marL="2286000" indent="0">
              <a:buNone/>
              <a:defRPr sz="2000"/>
            </a:lvl5pPr>
            <a:lvl6pPr marL="2857500" indent="0">
              <a:buNone/>
              <a:defRPr sz="2000"/>
            </a:lvl6pPr>
            <a:lvl7pPr marL="3429000" indent="0">
              <a:buNone/>
              <a:defRPr sz="2000"/>
            </a:lvl7pPr>
            <a:lvl8pPr marL="4000500" indent="0">
              <a:buNone/>
              <a:defRPr sz="2000"/>
            </a:lvl8pPr>
            <a:lvl9pPr marL="4572000" indent="0">
              <a:buNone/>
              <a:defRPr sz="20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443693" y="4572000"/>
            <a:ext cx="4824015" cy="1714500"/>
          </a:xfrm>
        </p:spPr>
        <p:txBody>
          <a:bodyPr>
            <a:normAutofit/>
          </a:bodyPr>
          <a:lstStyle>
            <a:lvl1pPr marL="0" indent="0">
              <a:buNone/>
              <a:defRPr sz="1750">
                <a:solidFill>
                  <a:schemeClr val="accent1">
                    <a:lumMod val="60000"/>
                    <a:lumOff val="40000"/>
                  </a:schemeClr>
                </a:solidFill>
              </a:defRPr>
            </a:lvl1pPr>
            <a:lvl2pPr marL="571500" indent="0">
              <a:buNone/>
              <a:defRPr sz="1500"/>
            </a:lvl2pPr>
            <a:lvl3pPr marL="1143000" indent="0">
              <a:buNone/>
              <a:defRPr sz="1250"/>
            </a:lvl3pPr>
            <a:lvl4pPr marL="1714500" indent="0">
              <a:buNone/>
              <a:defRPr sz="1125"/>
            </a:lvl4pPr>
            <a:lvl5pPr marL="2286000" indent="0">
              <a:buNone/>
              <a:defRPr sz="1125"/>
            </a:lvl5pPr>
            <a:lvl6pPr marL="2857500" indent="0">
              <a:buNone/>
              <a:defRPr sz="1125"/>
            </a:lvl6pPr>
            <a:lvl7pPr marL="3429000" indent="0">
              <a:buNone/>
              <a:defRPr sz="1125"/>
            </a:lvl7pPr>
            <a:lvl8pPr marL="4000500" indent="0">
              <a:buNone/>
              <a:defRPr sz="1125"/>
            </a:lvl8pPr>
            <a:lvl9pPr marL="4572000" indent="0">
              <a:buNone/>
              <a:defRPr sz="1125"/>
            </a:lvl9pPr>
          </a:lstStyle>
          <a:p>
            <a:pPr lvl="0"/>
            <a:r>
              <a:rPr lang="en-US"/>
              <a:t>Edit Master text styles</a:t>
            </a:r>
          </a:p>
        </p:txBody>
      </p:sp>
      <p:sp>
        <p:nvSpPr>
          <p:cNvPr id="5" name="Date Placeholder 4"/>
          <p:cNvSpPr>
            <a:spLocks noGrp="1"/>
          </p:cNvSpPr>
          <p:nvPr>
            <p:ph type="dt" sz="half" idx="10"/>
          </p:nvPr>
        </p:nvSpPr>
        <p:spPr/>
        <p:txBody>
          <a:bodyPr/>
          <a:lstStyle/>
          <a:p>
            <a:fld id="{BFB77E68-4E24-4E04-A440-78AAB2202AB0}"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07BE3DBB-B7DB-4CFD-80FC-7D70ECC5C62B}" type="slidenum">
              <a:rPr lang="en-US" smtClean="0"/>
              <a:t>‹#›</a:t>
            </a:fld>
            <a:endParaRPr lang="en-US"/>
          </a:p>
        </p:txBody>
      </p:sp>
    </p:spTree>
    <p:extLst>
      <p:ext uri="{BB962C8B-B14F-4D97-AF65-F5344CB8AC3E}">
        <p14:creationId xmlns:p14="http://schemas.microsoft.com/office/powerpoint/2010/main" val="122033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5240000" cy="85725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443693" y="1217085"/>
            <a:ext cx="10951766" cy="88370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443693" y="3254375"/>
            <a:ext cx="10951766" cy="427037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316381" y="7989798"/>
            <a:ext cx="1238249" cy="380999"/>
          </a:xfrm>
          <a:prstGeom prst="rect">
            <a:avLst/>
          </a:prstGeom>
        </p:spPr>
        <p:txBody>
          <a:bodyPr vert="horz" lIns="91440" tIns="45720" rIns="91440" bIns="45720" rtlCol="0" anchor="ctr"/>
          <a:lstStyle>
            <a:lvl1pPr algn="r">
              <a:defRPr sz="1250" b="1" i="0">
                <a:solidFill>
                  <a:schemeClr val="accent1"/>
                </a:solidFill>
              </a:defRPr>
            </a:lvl1pPr>
          </a:lstStyle>
          <a:p>
            <a:fld id="{BFB77E68-4E24-4E04-A440-78AAB2202AB0}" type="datetimeFigureOut">
              <a:rPr lang="en-US" smtClean="0"/>
              <a:t>1/29/2023</a:t>
            </a:fld>
            <a:endParaRPr lang="en-US"/>
          </a:p>
        </p:txBody>
      </p:sp>
      <p:sp>
        <p:nvSpPr>
          <p:cNvPr id="5" name="Footer Placeholder 4"/>
          <p:cNvSpPr>
            <a:spLocks noGrp="1"/>
          </p:cNvSpPr>
          <p:nvPr>
            <p:ph type="ftr" sz="quarter" idx="3"/>
          </p:nvPr>
        </p:nvSpPr>
        <p:spPr>
          <a:xfrm>
            <a:off x="701388" y="7989798"/>
            <a:ext cx="4824744" cy="381001"/>
          </a:xfrm>
          <a:prstGeom prst="rect">
            <a:avLst/>
          </a:prstGeom>
        </p:spPr>
        <p:txBody>
          <a:bodyPr vert="horz" lIns="91440" tIns="45720" rIns="91440" bIns="45720" rtlCol="0" anchor="ctr"/>
          <a:lstStyle>
            <a:lvl1pPr algn="l">
              <a:defRPr sz="1250" b="1" i="0">
                <a:solidFill>
                  <a:schemeClr val="accent1"/>
                </a:solidFill>
              </a:defRPr>
            </a:lvl1pPr>
          </a:lstStyle>
          <a:p>
            <a:endParaRPr lang="en-US"/>
          </a:p>
        </p:txBody>
      </p:sp>
      <p:sp>
        <p:nvSpPr>
          <p:cNvPr id="21" name="Rectangle 20"/>
          <p:cNvSpPr/>
          <p:nvPr/>
        </p:nvSpPr>
        <p:spPr>
          <a:xfrm>
            <a:off x="13047265" y="0"/>
            <a:ext cx="857250" cy="14287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2940676" y="369662"/>
            <a:ext cx="1047749" cy="959609"/>
          </a:xfrm>
          <a:prstGeom prst="rect">
            <a:avLst/>
          </a:prstGeom>
        </p:spPr>
        <p:txBody>
          <a:bodyPr vert="horz" lIns="91440" tIns="45720" rIns="91440" bIns="45720" rtlCol="0" anchor="b"/>
          <a:lstStyle>
            <a:lvl1pPr algn="ctr">
              <a:defRPr sz="3500" b="0" i="0">
                <a:solidFill>
                  <a:schemeClr val="bg1"/>
                </a:solidFill>
              </a:defRPr>
            </a:lvl1pPr>
          </a:lstStyle>
          <a:p>
            <a:fld id="{07BE3DBB-B7DB-4CFD-80FC-7D70ECC5C62B}" type="slidenum">
              <a:rPr lang="en-US" smtClean="0"/>
              <a:t>‹#›</a:t>
            </a:fld>
            <a:endParaRPr lang="en-US"/>
          </a:p>
        </p:txBody>
      </p:sp>
    </p:spTree>
    <p:extLst>
      <p:ext uri="{BB962C8B-B14F-4D97-AF65-F5344CB8AC3E}">
        <p14:creationId xmlns:p14="http://schemas.microsoft.com/office/powerpoint/2010/main" val="1763116339"/>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l" defTabSz="571500" rtl="0" eaLnBrk="1" latinLnBrk="0" hangingPunct="1">
        <a:spcBef>
          <a:spcPct val="0"/>
        </a:spcBef>
        <a:buNone/>
        <a:defRPr sz="45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28625" indent="-428625" algn="l" defTabSz="571500" rtl="0" eaLnBrk="1" latinLnBrk="0" hangingPunct="1">
        <a:spcBef>
          <a:spcPts val="1250"/>
        </a:spcBef>
        <a:spcAft>
          <a:spcPts val="0"/>
        </a:spcAft>
        <a:buClr>
          <a:schemeClr val="accent1"/>
        </a:buClr>
        <a:buSzPct val="80000"/>
        <a:buFont typeface="Wingdings 3" charset="2"/>
        <a:buChar char=""/>
        <a:defRPr sz="2250" b="0" i="0" kern="1200">
          <a:solidFill>
            <a:schemeClr val="tx1">
              <a:lumMod val="75000"/>
              <a:lumOff val="25000"/>
            </a:schemeClr>
          </a:solidFill>
          <a:latin typeface="+mn-lt"/>
          <a:ea typeface="+mn-ea"/>
          <a:cs typeface="+mn-cs"/>
        </a:defRPr>
      </a:lvl1pPr>
      <a:lvl2pPr marL="928688" indent="-357188" algn="l" defTabSz="571500" rtl="0" eaLnBrk="1" latinLnBrk="0" hangingPunct="1">
        <a:spcBef>
          <a:spcPts val="1250"/>
        </a:spcBef>
        <a:spcAft>
          <a:spcPts val="0"/>
        </a:spcAft>
        <a:buClr>
          <a:schemeClr val="accent1"/>
        </a:buClr>
        <a:buSzPct val="80000"/>
        <a:buFont typeface="Wingdings 3" charset="2"/>
        <a:buChar char=""/>
        <a:defRPr sz="2000" b="0" i="0" kern="1200">
          <a:solidFill>
            <a:schemeClr val="tx1">
              <a:lumMod val="75000"/>
              <a:lumOff val="25000"/>
            </a:schemeClr>
          </a:solidFill>
          <a:latin typeface="+mn-lt"/>
          <a:ea typeface="+mn-ea"/>
          <a:cs typeface="+mn-cs"/>
        </a:defRPr>
      </a:lvl2pPr>
      <a:lvl3pPr marL="1428750" indent="-285750" algn="l" defTabSz="571500" rtl="0" eaLnBrk="1" latinLnBrk="0" hangingPunct="1">
        <a:spcBef>
          <a:spcPts val="1250"/>
        </a:spcBef>
        <a:spcAft>
          <a:spcPts val="0"/>
        </a:spcAft>
        <a:buClr>
          <a:schemeClr val="accent1"/>
        </a:buClr>
        <a:buSzPct val="80000"/>
        <a:buFont typeface="Wingdings 3" charset="2"/>
        <a:buChar char=""/>
        <a:defRPr sz="1750" b="0" i="0" kern="1200">
          <a:solidFill>
            <a:schemeClr val="tx1">
              <a:lumMod val="75000"/>
              <a:lumOff val="25000"/>
            </a:schemeClr>
          </a:solidFill>
          <a:latin typeface="+mn-lt"/>
          <a:ea typeface="+mn-ea"/>
          <a:cs typeface="+mn-cs"/>
        </a:defRPr>
      </a:lvl3pPr>
      <a:lvl4pPr marL="2000250" indent="-285750" algn="l" defTabSz="571500" rtl="0" eaLnBrk="1" latinLnBrk="0" hangingPunct="1">
        <a:spcBef>
          <a:spcPts val="1250"/>
        </a:spcBef>
        <a:spcAft>
          <a:spcPts val="0"/>
        </a:spcAft>
        <a:buClr>
          <a:schemeClr val="accent1"/>
        </a:buClr>
        <a:buSzPct val="80000"/>
        <a:buFont typeface="Wingdings 3" charset="2"/>
        <a:buChar char=""/>
        <a:defRPr sz="1500" b="0" i="0" kern="1200">
          <a:solidFill>
            <a:schemeClr val="tx1">
              <a:lumMod val="75000"/>
              <a:lumOff val="25000"/>
            </a:schemeClr>
          </a:solidFill>
          <a:latin typeface="+mn-lt"/>
          <a:ea typeface="+mn-ea"/>
          <a:cs typeface="+mn-cs"/>
        </a:defRPr>
      </a:lvl4pPr>
      <a:lvl5pPr marL="2571750" indent="-285750" algn="l" defTabSz="571500" rtl="0" eaLnBrk="1" latinLnBrk="0" hangingPunct="1">
        <a:spcBef>
          <a:spcPts val="1250"/>
        </a:spcBef>
        <a:spcAft>
          <a:spcPts val="0"/>
        </a:spcAft>
        <a:buClr>
          <a:schemeClr val="accent1"/>
        </a:buClr>
        <a:buSzPct val="80000"/>
        <a:buFont typeface="Wingdings 3" charset="2"/>
        <a:buChar char=""/>
        <a:defRPr sz="1500" b="0" i="0" kern="1200">
          <a:solidFill>
            <a:schemeClr val="tx1">
              <a:lumMod val="75000"/>
              <a:lumOff val="25000"/>
            </a:schemeClr>
          </a:solidFill>
          <a:latin typeface="+mn-lt"/>
          <a:ea typeface="+mn-ea"/>
          <a:cs typeface="+mn-cs"/>
        </a:defRPr>
      </a:lvl5pPr>
      <a:lvl6pPr marL="3143250" indent="-285750" algn="l" defTabSz="571500" rtl="0" eaLnBrk="1" latinLnBrk="0" hangingPunct="1">
        <a:spcBef>
          <a:spcPts val="1250"/>
        </a:spcBef>
        <a:spcAft>
          <a:spcPts val="0"/>
        </a:spcAft>
        <a:buClr>
          <a:schemeClr val="accent1"/>
        </a:buClr>
        <a:buSzPct val="80000"/>
        <a:buFont typeface="Wingdings 3" charset="2"/>
        <a:buChar char=""/>
        <a:defRPr sz="1500" b="0" i="0" kern="1200">
          <a:solidFill>
            <a:schemeClr val="tx1">
              <a:lumMod val="75000"/>
              <a:lumOff val="25000"/>
            </a:schemeClr>
          </a:solidFill>
          <a:latin typeface="+mn-lt"/>
          <a:ea typeface="+mn-ea"/>
          <a:cs typeface="+mn-cs"/>
        </a:defRPr>
      </a:lvl6pPr>
      <a:lvl7pPr marL="3714750" indent="-285750" algn="l" defTabSz="571500" rtl="0" eaLnBrk="1" latinLnBrk="0" hangingPunct="1">
        <a:spcBef>
          <a:spcPts val="1250"/>
        </a:spcBef>
        <a:spcAft>
          <a:spcPts val="0"/>
        </a:spcAft>
        <a:buClr>
          <a:schemeClr val="accent1"/>
        </a:buClr>
        <a:buSzPct val="80000"/>
        <a:buFont typeface="Wingdings 3" charset="2"/>
        <a:buChar char=""/>
        <a:defRPr sz="1500" b="0" i="0" kern="1200">
          <a:solidFill>
            <a:schemeClr val="tx1">
              <a:lumMod val="75000"/>
              <a:lumOff val="25000"/>
            </a:schemeClr>
          </a:solidFill>
          <a:latin typeface="+mn-lt"/>
          <a:ea typeface="+mn-ea"/>
          <a:cs typeface="+mn-cs"/>
        </a:defRPr>
      </a:lvl7pPr>
      <a:lvl8pPr marL="4286250" indent="-285750" algn="l" defTabSz="571500" rtl="0" eaLnBrk="1" latinLnBrk="0" hangingPunct="1">
        <a:spcBef>
          <a:spcPts val="1250"/>
        </a:spcBef>
        <a:spcAft>
          <a:spcPts val="0"/>
        </a:spcAft>
        <a:buClr>
          <a:schemeClr val="accent1"/>
        </a:buClr>
        <a:buSzPct val="80000"/>
        <a:buFont typeface="Wingdings 3" charset="2"/>
        <a:buChar char=""/>
        <a:defRPr sz="1500" b="0" i="0" kern="1200">
          <a:solidFill>
            <a:schemeClr val="tx1">
              <a:lumMod val="75000"/>
              <a:lumOff val="25000"/>
            </a:schemeClr>
          </a:solidFill>
          <a:latin typeface="+mn-lt"/>
          <a:ea typeface="+mn-ea"/>
          <a:cs typeface="+mn-cs"/>
        </a:defRPr>
      </a:lvl8pPr>
      <a:lvl9pPr marL="4857750" indent="-285750" algn="l" defTabSz="571500" rtl="0" eaLnBrk="1" latinLnBrk="0" hangingPunct="1">
        <a:spcBef>
          <a:spcPts val="1250"/>
        </a:spcBef>
        <a:spcAft>
          <a:spcPts val="0"/>
        </a:spcAft>
        <a:buClr>
          <a:schemeClr val="accent1"/>
        </a:buClr>
        <a:buSzPct val="80000"/>
        <a:buFont typeface="Wingdings 3" charset="2"/>
        <a:buChar char=""/>
        <a:defRPr sz="1500" b="0" i="0" kern="1200">
          <a:solidFill>
            <a:schemeClr val="tx1">
              <a:lumMod val="75000"/>
              <a:lumOff val="25000"/>
            </a:schemeClr>
          </a:solidFill>
          <a:latin typeface="+mn-lt"/>
          <a:ea typeface="+mn-ea"/>
          <a:cs typeface="+mn-cs"/>
        </a:defRPr>
      </a:lvl9pPr>
    </p:bodyStyle>
    <p:otherStyle>
      <a:defPPr>
        <a:defRPr lang="en-US"/>
      </a:defPPr>
      <a:lvl1pPr marL="0" algn="l" defTabSz="571500" rtl="0" eaLnBrk="1" latinLnBrk="0" hangingPunct="1">
        <a:defRPr sz="2250" kern="1200">
          <a:solidFill>
            <a:schemeClr val="tx1"/>
          </a:solidFill>
          <a:latin typeface="+mn-lt"/>
          <a:ea typeface="+mn-ea"/>
          <a:cs typeface="+mn-cs"/>
        </a:defRPr>
      </a:lvl1pPr>
      <a:lvl2pPr marL="571500" algn="l" defTabSz="571500" rtl="0" eaLnBrk="1" latinLnBrk="0" hangingPunct="1">
        <a:defRPr sz="2250" kern="1200">
          <a:solidFill>
            <a:schemeClr val="tx1"/>
          </a:solidFill>
          <a:latin typeface="+mn-lt"/>
          <a:ea typeface="+mn-ea"/>
          <a:cs typeface="+mn-cs"/>
        </a:defRPr>
      </a:lvl2pPr>
      <a:lvl3pPr marL="1143000" algn="l" defTabSz="571500" rtl="0" eaLnBrk="1" latinLnBrk="0" hangingPunct="1">
        <a:defRPr sz="2250" kern="1200">
          <a:solidFill>
            <a:schemeClr val="tx1"/>
          </a:solidFill>
          <a:latin typeface="+mn-lt"/>
          <a:ea typeface="+mn-ea"/>
          <a:cs typeface="+mn-cs"/>
        </a:defRPr>
      </a:lvl3pPr>
      <a:lvl4pPr marL="1714500" algn="l" defTabSz="571500" rtl="0" eaLnBrk="1" latinLnBrk="0" hangingPunct="1">
        <a:defRPr sz="2250" kern="1200">
          <a:solidFill>
            <a:schemeClr val="tx1"/>
          </a:solidFill>
          <a:latin typeface="+mn-lt"/>
          <a:ea typeface="+mn-ea"/>
          <a:cs typeface="+mn-cs"/>
        </a:defRPr>
      </a:lvl4pPr>
      <a:lvl5pPr marL="2286000" algn="l" defTabSz="571500" rtl="0" eaLnBrk="1" latinLnBrk="0" hangingPunct="1">
        <a:defRPr sz="2250" kern="1200">
          <a:solidFill>
            <a:schemeClr val="tx1"/>
          </a:solidFill>
          <a:latin typeface="+mn-lt"/>
          <a:ea typeface="+mn-ea"/>
          <a:cs typeface="+mn-cs"/>
        </a:defRPr>
      </a:lvl5pPr>
      <a:lvl6pPr marL="2857500" algn="l" defTabSz="571500" rtl="0" eaLnBrk="1" latinLnBrk="0" hangingPunct="1">
        <a:defRPr sz="2250" kern="1200">
          <a:solidFill>
            <a:schemeClr val="tx1"/>
          </a:solidFill>
          <a:latin typeface="+mn-lt"/>
          <a:ea typeface="+mn-ea"/>
          <a:cs typeface="+mn-cs"/>
        </a:defRPr>
      </a:lvl6pPr>
      <a:lvl7pPr marL="3429000" algn="l" defTabSz="571500" rtl="0" eaLnBrk="1" latinLnBrk="0" hangingPunct="1">
        <a:defRPr sz="2250" kern="1200">
          <a:solidFill>
            <a:schemeClr val="tx1"/>
          </a:solidFill>
          <a:latin typeface="+mn-lt"/>
          <a:ea typeface="+mn-ea"/>
          <a:cs typeface="+mn-cs"/>
        </a:defRPr>
      </a:lvl7pPr>
      <a:lvl8pPr marL="4000500" algn="l" defTabSz="571500" rtl="0" eaLnBrk="1" latinLnBrk="0" hangingPunct="1">
        <a:defRPr sz="2250" kern="1200">
          <a:solidFill>
            <a:schemeClr val="tx1"/>
          </a:solidFill>
          <a:latin typeface="+mn-lt"/>
          <a:ea typeface="+mn-ea"/>
          <a:cs typeface="+mn-cs"/>
        </a:defRPr>
      </a:lvl8pPr>
      <a:lvl9pPr marL="4572000" algn="l" defTabSz="571500" rtl="0" eaLnBrk="1" latinLnBrk="0" hangingPunct="1">
        <a:defRPr sz="2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ulesoft.com/design-center/about-designing-a-mule-application" TargetMode="External"/><Relationship Id="rId2" Type="http://schemas.openxmlformats.org/officeDocument/2006/relationships/hyperlink" Target="https://docs.mulesoft.com/design-center/design-create-publish-api-specs" TargetMode="External"/><Relationship Id="rId1" Type="http://schemas.openxmlformats.org/officeDocument/2006/relationships/slideLayout" Target="../slideLayouts/slideLayout7.xml"/><Relationship Id="rId4" Type="http://schemas.openxmlformats.org/officeDocument/2006/relationships/hyperlink" Target="https://www.youtube.com/c/TechLightning" TargetMode="Externa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help.mulesoft.com/s/ideas" TargetMode="External"/><Relationship Id="rId2" Type="http://schemas.openxmlformats.org/officeDocument/2006/relationships/hyperlink" Target="http://help.mulesoft.com/" TargetMode="External"/><Relationship Id="rId1" Type="http://schemas.openxmlformats.org/officeDocument/2006/relationships/slideLayout" Target="../slideLayouts/slideLayout7.xml"/><Relationship Id="rId5" Type="http://schemas.openxmlformats.org/officeDocument/2006/relationships/hyperlink" Target="https://www.youtube.com/c/TechLightning" TargetMode="External"/><Relationship Id="rId4" Type="http://schemas.openxmlformats.org/officeDocument/2006/relationships/hyperlink" Target="https://meetups.mulesoft.com/" TargetMode="Externa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c/TechLightning"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c/TechLightning" TargetMode="External"/><Relationship Id="rId2" Type="http://schemas.openxmlformats.org/officeDocument/2006/relationships/hyperlink" Target="https://www.youtube.com/watch?v=e-Gj76m0sZg"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c/TechLightning" TargetMode="External"/><Relationship Id="rId2" Type="http://schemas.openxmlformats.org/officeDocument/2006/relationships/hyperlink" Target="https://dzone.com/articles/understanding-resourcetypes-and-traits-with-raml"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mulesoft.designgrows.com/top-mulesoft-mule-esb-developer-interview-questions/" TargetMode="External"/><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hyperlink" Target="https://www.youtube.com/c/TechLightning"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c/TechLightnin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6304" y="292608"/>
            <a:ext cx="15093696" cy="7571303"/>
          </a:xfrm>
          <a:prstGeom prst="rect">
            <a:avLst/>
          </a:prstGeom>
          <a:noFill/>
        </p:spPr>
        <p:txBody>
          <a:bodyPr wrap="square" rtlCol="0">
            <a:spAutoFit/>
          </a:bodyPr>
          <a:lstStyle/>
          <a:p>
            <a:r>
              <a:rPr lang="en-IN" b="1" dirty="0"/>
              <a:t>Tell me about yourself, experience and roles and Responsibilities?</a:t>
            </a:r>
          </a:p>
          <a:p>
            <a:endParaRPr lang="en-IN" dirty="0"/>
          </a:p>
          <a:p>
            <a:r>
              <a:rPr lang="en-IN" b="1" dirty="0"/>
              <a:t>Which version of </a:t>
            </a:r>
            <a:r>
              <a:rPr lang="en-IN" b="1" dirty="0" err="1"/>
              <a:t>MuleSoft</a:t>
            </a:r>
            <a:r>
              <a:rPr lang="en-IN" b="1" dirty="0"/>
              <a:t> you worked?</a:t>
            </a:r>
          </a:p>
          <a:p>
            <a:endParaRPr lang="en-IN" dirty="0"/>
          </a:p>
          <a:p>
            <a:r>
              <a:rPr lang="en-IN" b="1" dirty="0"/>
              <a:t>what is the difference between web services and restful services?</a:t>
            </a:r>
            <a:endParaRPr lang="en-US" b="1" dirty="0"/>
          </a:p>
          <a:p>
            <a:r>
              <a:rPr lang="en-IN" dirty="0"/>
              <a:t>Web service is generic term which used to refer the service/API which available in the web. Web service can be http web service or SOAP web service or REST web service.</a:t>
            </a:r>
            <a:endParaRPr lang="en-US" dirty="0"/>
          </a:p>
          <a:p>
            <a:r>
              <a:rPr lang="en-IN" dirty="0"/>
              <a:t>RESTful services – an architectural style which used to expose the service in http/https(s) using REST/JSON or REST/xml format</a:t>
            </a:r>
          </a:p>
          <a:p>
            <a:endParaRPr lang="en-IN" dirty="0"/>
          </a:p>
          <a:p>
            <a:r>
              <a:rPr lang="en-IN" b="1" dirty="0"/>
              <a:t>Difference between Http requestor and router?</a:t>
            </a:r>
            <a:endParaRPr lang="en-US" b="1" dirty="0"/>
          </a:p>
          <a:p>
            <a:r>
              <a:rPr lang="en-IN" dirty="0"/>
              <a:t>Http Requestor used to invoke external http web service.</a:t>
            </a:r>
          </a:p>
          <a:p>
            <a:r>
              <a:rPr lang="en-IN" dirty="0"/>
              <a:t>Router – This used to route the message based on conditional routing. Example: Choice</a:t>
            </a:r>
            <a:endParaRPr lang="en-US" dirty="0"/>
          </a:p>
          <a:p>
            <a:pPr lvl="0"/>
            <a:endParaRPr lang="en-IN" dirty="0"/>
          </a:p>
          <a:p>
            <a:pPr lvl="0"/>
            <a:r>
              <a:rPr lang="en-IN" b="1" dirty="0"/>
              <a:t>How you start the Flow when you get the requirement? what are factors you will consider?</a:t>
            </a:r>
            <a:endParaRPr lang="en-US" b="1" dirty="0"/>
          </a:p>
          <a:p>
            <a:r>
              <a:rPr lang="en-IN" dirty="0"/>
              <a:t>When we start the new flow, we will consider the following.</a:t>
            </a:r>
          </a:p>
          <a:p>
            <a:r>
              <a:rPr lang="en-IN" dirty="0"/>
              <a:t>	What’s the source system?</a:t>
            </a:r>
            <a:endParaRPr lang="en-US" dirty="0"/>
          </a:p>
          <a:p>
            <a:r>
              <a:rPr lang="en-IN" dirty="0"/>
              <a:t>	What’s the target system?</a:t>
            </a:r>
            <a:endParaRPr lang="en-US" dirty="0"/>
          </a:p>
          <a:p>
            <a:r>
              <a:rPr lang="en-IN" dirty="0"/>
              <a:t>	What’s the mapping when we need to while connecting the system?</a:t>
            </a:r>
            <a:endParaRPr lang="en-US" dirty="0"/>
          </a:p>
          <a:p>
            <a:r>
              <a:rPr lang="en-IN" dirty="0"/>
              <a:t>	What data format we need to change</a:t>
            </a:r>
            <a:endParaRPr lang="en-US" dirty="0"/>
          </a:p>
          <a:p>
            <a:r>
              <a:rPr lang="en-IN" dirty="0"/>
              <a:t>	What’s the file size and do we need to batch</a:t>
            </a:r>
            <a:endParaRPr lang="en-US" dirty="0"/>
          </a:p>
          <a:p>
            <a:r>
              <a:rPr lang="en-IN" dirty="0"/>
              <a:t>	Serial processing / concurrent processing required</a:t>
            </a:r>
            <a:endParaRPr lang="en-US" dirty="0"/>
          </a:p>
          <a:p>
            <a:r>
              <a:rPr lang="en-IN" dirty="0"/>
              <a:t>	How do we need to handle error?</a:t>
            </a:r>
          </a:p>
          <a:p>
            <a:endParaRPr lang="en-IN" dirty="0"/>
          </a:p>
          <a:p>
            <a:pPr lvl="0"/>
            <a:r>
              <a:rPr lang="en-IN" b="1" dirty="0"/>
              <a:t>what is Active MQ? why we use Active MQ?</a:t>
            </a:r>
            <a:endParaRPr lang="en-US" b="1" dirty="0"/>
          </a:p>
          <a:p>
            <a:pPr lvl="1"/>
            <a:r>
              <a:rPr lang="en-IN" dirty="0"/>
              <a:t>Active MQ acts a broker to achieve publish/message pattern using JMS</a:t>
            </a:r>
            <a:endParaRPr lang="en-US" dirty="0"/>
          </a:p>
          <a:p>
            <a:r>
              <a:rPr lang="en-IN" dirty="0"/>
              <a:t>It act as a JMS layer for messaging which we can publish and subscribe the messages from the topic or queues.</a:t>
            </a:r>
            <a:endParaRPr lang="en-US" dirty="0"/>
          </a:p>
        </p:txBody>
      </p:sp>
      <p:sp>
        <p:nvSpPr>
          <p:cNvPr id="6" name="TextBox 5">
            <a:extLst>
              <a:ext uri="{FF2B5EF4-FFF2-40B4-BE49-F238E27FC236}">
                <a16:creationId xmlns:a16="http://schemas.microsoft.com/office/drawing/2014/main" id="{96093087-6FD9-47DA-B7CC-D50FAC1B89A2}"/>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2915064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160" y="375958"/>
            <a:ext cx="13691616" cy="5078313"/>
          </a:xfrm>
          <a:prstGeom prst="rect">
            <a:avLst/>
          </a:prstGeom>
        </p:spPr>
        <p:txBody>
          <a:bodyPr wrap="square">
            <a:spAutoFit/>
          </a:bodyPr>
          <a:lstStyle/>
          <a:p>
            <a:r>
              <a:rPr lang="en-US" b="1" dirty="0"/>
              <a:t>What are the advantages of REST</a:t>
            </a:r>
          </a:p>
          <a:p>
            <a:endParaRPr lang="en-US" b="1" dirty="0"/>
          </a:p>
          <a:p>
            <a:r>
              <a:rPr lang="en-US" dirty="0"/>
              <a:t>Fast</a:t>
            </a:r>
          </a:p>
          <a:p>
            <a:r>
              <a:rPr lang="en-US" dirty="0"/>
              <a:t>Different data format like XML, JSON</a:t>
            </a:r>
          </a:p>
          <a:p>
            <a:r>
              <a:rPr lang="en-US" dirty="0"/>
              <a:t>Language and platform independent.</a:t>
            </a:r>
          </a:p>
          <a:p>
            <a:endParaRPr lang="en-US" dirty="0"/>
          </a:p>
          <a:p>
            <a:r>
              <a:rPr lang="en-US" b="1" dirty="0"/>
              <a:t>MuleSoft Anypoint Studio- Initial setup error.</a:t>
            </a:r>
          </a:p>
          <a:p>
            <a:r>
              <a:rPr lang="en-US" dirty="0"/>
              <a:t>Java Path error</a:t>
            </a:r>
          </a:p>
          <a:p>
            <a:r>
              <a:rPr lang="en-US" dirty="0"/>
              <a:t>Tooling instance error.</a:t>
            </a:r>
          </a:p>
          <a:p>
            <a:endParaRPr lang="en-US" dirty="0"/>
          </a:p>
          <a:p>
            <a:r>
              <a:rPr lang="en-US" b="1" dirty="0"/>
              <a:t>Explain few Http Status Codes:</a:t>
            </a:r>
          </a:p>
          <a:p>
            <a:r>
              <a:rPr lang="en-US" dirty="0"/>
              <a:t>200 - OK</a:t>
            </a:r>
          </a:p>
          <a:p>
            <a:pPr marL="342900" indent="-342900">
              <a:buAutoNum type="arabicPlain" startAt="201"/>
            </a:pPr>
            <a:r>
              <a:rPr lang="en-US" dirty="0"/>
              <a:t>- CREATED</a:t>
            </a:r>
          </a:p>
          <a:p>
            <a:pPr marL="342900" indent="-342900">
              <a:buAutoNum type="arabicPlain" startAt="201"/>
            </a:pPr>
            <a:r>
              <a:rPr lang="en-US" dirty="0"/>
              <a:t> - Accepted</a:t>
            </a:r>
          </a:p>
          <a:p>
            <a:r>
              <a:rPr lang="en-US" dirty="0"/>
              <a:t>400 – Bad request</a:t>
            </a:r>
          </a:p>
          <a:p>
            <a:r>
              <a:rPr lang="en-US" dirty="0"/>
              <a:t>401-Unauthorized</a:t>
            </a:r>
          </a:p>
          <a:p>
            <a:r>
              <a:rPr lang="en-US" dirty="0"/>
              <a:t>404 – Not found</a:t>
            </a:r>
          </a:p>
          <a:p>
            <a:r>
              <a:rPr lang="en-US" dirty="0"/>
              <a:t>429 – Too many requests</a:t>
            </a:r>
          </a:p>
        </p:txBody>
      </p:sp>
      <p:sp>
        <p:nvSpPr>
          <p:cNvPr id="4" name="TextBox 3">
            <a:extLst>
              <a:ext uri="{FF2B5EF4-FFF2-40B4-BE49-F238E27FC236}">
                <a16:creationId xmlns:a16="http://schemas.microsoft.com/office/drawing/2014/main" id="{F9B2F269-B699-4B62-BBC8-93344BD3CEBD}"/>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2938703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9690" y="229029"/>
            <a:ext cx="13234343" cy="8688276"/>
          </a:xfrm>
          <a:prstGeom prst="rect">
            <a:avLst/>
          </a:prstGeom>
        </p:spPr>
        <p:txBody>
          <a:bodyPr wrap="square">
            <a:spAutoFit/>
          </a:bodyPr>
          <a:lstStyle/>
          <a:p>
            <a:pPr marR="0" lvl="0">
              <a:lnSpc>
                <a:spcPct val="107000"/>
              </a:lnSpc>
              <a:spcBef>
                <a:spcPts val="0"/>
              </a:spcBef>
              <a:spcAft>
                <a:spcPts val="800"/>
              </a:spcAft>
            </a:pPr>
            <a:r>
              <a:rPr lang="en-US" b="1" dirty="0"/>
              <a:t>What is ObjectStore v2</a:t>
            </a:r>
          </a:p>
          <a:p>
            <a:pPr marR="0" lvl="0">
              <a:lnSpc>
                <a:spcPct val="107000"/>
              </a:lnSpc>
              <a:spcBef>
                <a:spcPts val="0"/>
              </a:spcBef>
              <a:spcAft>
                <a:spcPts val="800"/>
              </a:spcAft>
            </a:pPr>
            <a:r>
              <a:rPr lang="en-US" dirty="0"/>
              <a:t>Cloud Hub applications store data and states across batch processes, Mule components and applications, from within an application or by using the Object Store REST API.</a:t>
            </a:r>
          </a:p>
          <a:p>
            <a:pPr marR="0" lvl="0">
              <a:lnSpc>
                <a:spcPct val="107000"/>
              </a:lnSpc>
              <a:spcBef>
                <a:spcPts val="0"/>
              </a:spcBef>
              <a:spcAft>
                <a:spcPts val="800"/>
              </a:spcAft>
            </a:pPr>
            <a:endParaRPr lang="en-US" dirty="0"/>
          </a:p>
          <a:p>
            <a:pPr marR="0" lvl="0">
              <a:lnSpc>
                <a:spcPct val="107000"/>
              </a:lnSpc>
              <a:spcBef>
                <a:spcPts val="0"/>
              </a:spcBef>
              <a:spcAft>
                <a:spcPts val="800"/>
              </a:spcAft>
            </a:pPr>
            <a:r>
              <a:rPr lang="en-US" b="1" dirty="0"/>
              <a:t>In the Mule project where the package dependencies details are stored.</a:t>
            </a:r>
          </a:p>
          <a:p>
            <a:pPr marR="0" lvl="0">
              <a:lnSpc>
                <a:spcPct val="107000"/>
              </a:lnSpc>
              <a:spcBef>
                <a:spcPts val="0"/>
              </a:spcBef>
              <a:spcAft>
                <a:spcPts val="800"/>
              </a:spcAft>
            </a:pPr>
            <a:r>
              <a:rPr lang="en-US" dirty="0"/>
              <a:t>POM. XML file</a:t>
            </a:r>
          </a:p>
          <a:p>
            <a:pPr marR="0" lvl="0">
              <a:lnSpc>
                <a:spcPct val="107000"/>
              </a:lnSpc>
              <a:spcBef>
                <a:spcPts val="0"/>
              </a:spcBef>
              <a:spcAft>
                <a:spcPts val="800"/>
              </a:spcAft>
            </a:pPr>
            <a:endParaRPr lang="en-US" dirty="0">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pPr>
            <a:r>
              <a:rPr lang="en-US" b="1" dirty="0"/>
              <a:t>How to access query Parameters and other attributes?</a:t>
            </a:r>
          </a:p>
          <a:p>
            <a:pPr marR="0" lvl="0">
              <a:lnSpc>
                <a:spcPct val="107000"/>
              </a:lnSpc>
              <a:spcBef>
                <a:spcPts val="0"/>
              </a:spcBef>
              <a:spcAft>
                <a:spcPts val="800"/>
              </a:spcAft>
            </a:pPr>
            <a:r>
              <a:rPr lang="en-US" dirty="0"/>
              <a:t>Attributes.queryParams.number1</a:t>
            </a:r>
          </a:p>
          <a:p>
            <a:pPr marR="0" lvl="0">
              <a:lnSpc>
                <a:spcPct val="107000"/>
              </a:lnSpc>
              <a:spcBef>
                <a:spcPts val="0"/>
              </a:spcBef>
              <a:spcAft>
                <a:spcPts val="800"/>
              </a:spcAft>
            </a:pPr>
            <a:endParaRPr lang="en-US" dirty="0"/>
          </a:p>
          <a:p>
            <a:r>
              <a:rPr lang="en-US" b="1" dirty="0"/>
              <a:t>What is API first Approach</a:t>
            </a:r>
          </a:p>
          <a:p>
            <a:r>
              <a:rPr lang="en-US" dirty="0"/>
              <a:t>Design the API using specification (ex: RAML) and use that specification to Implement the flow.</a:t>
            </a:r>
          </a:p>
          <a:p>
            <a:endParaRPr lang="en-US" dirty="0"/>
          </a:p>
          <a:p>
            <a:r>
              <a:rPr lang="en-US" b="1" dirty="0"/>
              <a:t>How to see the  logs on cloud hub ?</a:t>
            </a:r>
          </a:p>
          <a:p>
            <a:r>
              <a:rPr lang="en-US" dirty="0"/>
              <a:t>Anypoint platform-&gt;Runtime Manager-&gt; choose your application -&gt; click Logs</a:t>
            </a:r>
          </a:p>
          <a:p>
            <a:endParaRPr lang="en-US" dirty="0"/>
          </a:p>
          <a:p>
            <a:endParaRPr lang="en-US" b="1" dirty="0"/>
          </a:p>
          <a:p>
            <a:r>
              <a:rPr lang="en-US" b="1" dirty="0"/>
              <a:t>What is Munit? </a:t>
            </a:r>
          </a:p>
          <a:p>
            <a:r>
              <a:rPr lang="en-US" dirty="0" err="1"/>
              <a:t>MUnit</a:t>
            </a:r>
            <a:r>
              <a:rPr lang="en-US" dirty="0"/>
              <a:t> is a Mule application testing framework that allows you to easily build automated tests for your integrations and APIs. </a:t>
            </a:r>
          </a:p>
          <a:p>
            <a:endParaRPr lang="en-US" dirty="0"/>
          </a:p>
          <a:p>
            <a:endParaRPr lang="en-US" dirty="0"/>
          </a:p>
          <a:p>
            <a:r>
              <a:rPr lang="en-US" b="1" dirty="0"/>
              <a:t>What is Anypoint Design Center  ?</a:t>
            </a:r>
          </a:p>
          <a:p>
            <a:r>
              <a:rPr lang="en-US" dirty="0"/>
              <a:t>is a development environment that consists of two tools:</a:t>
            </a:r>
          </a:p>
          <a:p>
            <a:r>
              <a:rPr lang="en-US" dirty="0">
                <a:hlinkClick r:id="rId2"/>
              </a:rPr>
              <a:t>API Designer</a:t>
            </a:r>
            <a:endParaRPr lang="en-US" dirty="0"/>
          </a:p>
          <a:p>
            <a:r>
              <a:rPr lang="en-US" dirty="0">
                <a:hlinkClick r:id="rId3"/>
              </a:rPr>
              <a:t>Flow Designer</a:t>
            </a:r>
            <a:endParaRPr lang="en-US" dirty="0"/>
          </a:p>
        </p:txBody>
      </p:sp>
      <p:sp>
        <p:nvSpPr>
          <p:cNvPr id="4" name="TextBox 3">
            <a:extLst>
              <a:ext uri="{FF2B5EF4-FFF2-40B4-BE49-F238E27FC236}">
                <a16:creationId xmlns:a16="http://schemas.microsoft.com/office/drawing/2014/main" id="{43F4AEE2-7B57-4AF7-8823-240E85E4ED45}"/>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4"/>
              </a:rPr>
              <a:t>For more videos-&gt;https://www.youtube.com/c/TechLightning</a:t>
            </a:r>
            <a:endParaRPr lang="en-US" sz="1800" b="1" dirty="0"/>
          </a:p>
        </p:txBody>
      </p:sp>
    </p:spTree>
    <p:extLst>
      <p:ext uri="{BB962C8B-B14F-4D97-AF65-F5344CB8AC3E}">
        <p14:creationId xmlns:p14="http://schemas.microsoft.com/office/powerpoint/2010/main" val="2106111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029" y="311685"/>
            <a:ext cx="13544938" cy="9909251"/>
          </a:xfrm>
          <a:prstGeom prst="rect">
            <a:avLst/>
          </a:prstGeom>
        </p:spPr>
        <p:txBody>
          <a:bodyPr wrap="square">
            <a:spAutoFit/>
          </a:bodyPr>
          <a:lstStyle/>
          <a:p>
            <a:pPr marR="0" lvl="0">
              <a:lnSpc>
                <a:spcPct val="107000"/>
              </a:lnSpc>
              <a:spcBef>
                <a:spcPts val="0"/>
              </a:spcBef>
              <a:spcAft>
                <a:spcPts val="800"/>
              </a:spcAft>
            </a:pPr>
            <a:r>
              <a:rPr lang="en-US" b="1" dirty="0"/>
              <a:t>What is VPC</a:t>
            </a:r>
          </a:p>
          <a:p>
            <a:r>
              <a:rPr lang="en-US" dirty="0"/>
              <a:t>The Anypoint Virtual Private Cloud (VPC) offering allows you to create a virtual, private, and isolated network segment in the cloud to host your CloudHub workers. Customer can choose which region they need their VPC.</a:t>
            </a:r>
          </a:p>
          <a:p>
            <a:endParaRPr lang="en-US" dirty="0"/>
          </a:p>
          <a:p>
            <a:r>
              <a:rPr lang="en-US" b="1" dirty="0"/>
              <a:t>What is Any Point MQ</a:t>
            </a:r>
          </a:p>
          <a:p>
            <a:r>
              <a:rPr lang="en-US" dirty="0"/>
              <a:t>Anypoint MQ is a multi-tenant, cloud messaging service that enables customers to perform advanced asynchronous messaging scenarios between their applications. Anypoint MQ is fully integrated with Anypoint Platform, offering role-based access control, client management, and connectors.</a:t>
            </a:r>
          </a:p>
          <a:p>
            <a:r>
              <a:rPr lang="en-US" dirty="0"/>
              <a:t>Supports – FIFO (First in First out), Exchange (topics)</a:t>
            </a:r>
          </a:p>
          <a:p>
            <a:r>
              <a:rPr lang="en-US" dirty="0"/>
              <a:t>We can use Message browser UI to view the messages.</a:t>
            </a:r>
          </a:p>
          <a:p>
            <a:endParaRPr lang="en-US" dirty="0"/>
          </a:p>
          <a:p>
            <a:r>
              <a:rPr lang="en-US" b="1" dirty="0"/>
              <a:t>How will we identify ESB is needed in a project?</a:t>
            </a:r>
          </a:p>
          <a:p>
            <a:pPr marL="285750" indent="-285750">
              <a:buFont typeface="Arial" panose="020B0604020202020204" pitchFamily="34" charset="0"/>
              <a:buChar char="•"/>
            </a:pPr>
            <a:r>
              <a:rPr lang="en-US" dirty="0"/>
              <a:t>Implementation of ESB is not suitable for all the projects. We should analyze is really ESB is required here or not. You need to analyze by taking below points into consideration:</a:t>
            </a:r>
          </a:p>
          <a:p>
            <a:pPr marL="742950" lvl="1" indent="-285750">
              <a:buFont typeface="Arial" panose="020B0604020202020204" pitchFamily="34" charset="0"/>
              <a:buChar char="•"/>
            </a:pPr>
            <a:r>
              <a:rPr lang="en-US" dirty="0"/>
              <a:t>In the project, require 2 or more applications and services to be integrated and there must be a need to communicate between the applications.</a:t>
            </a:r>
          </a:p>
          <a:p>
            <a:pPr marL="742950" lvl="1" indent="-285750">
              <a:buFont typeface="Arial" panose="020B0604020202020204" pitchFamily="34" charset="0"/>
              <a:buChar char="•"/>
            </a:pPr>
            <a:r>
              <a:rPr lang="en-US" dirty="0"/>
              <a:t>If there is plan of interacting with more applications and Services in the future then we can go with Mule ESB because it is highly scalable.</a:t>
            </a:r>
          </a:p>
          <a:p>
            <a:pPr marL="742950" lvl="1" indent="-285750">
              <a:buFont typeface="Arial" panose="020B0604020202020204" pitchFamily="34" charset="0"/>
              <a:buChar char="•"/>
            </a:pPr>
            <a:endParaRPr lang="en-US" dirty="0"/>
          </a:p>
          <a:p>
            <a:r>
              <a:rPr lang="en-US" b="1" dirty="0"/>
              <a:t>How do you draw architecture diagram in your enterprise and what are the diagram which you draw</a:t>
            </a:r>
          </a:p>
          <a:p>
            <a:pPr marL="285750" indent="-285750">
              <a:buFont typeface="Arial" panose="020B0604020202020204" pitchFamily="34" charset="0"/>
              <a:buChar char="•"/>
            </a:pPr>
            <a:r>
              <a:rPr lang="en-US" dirty="0"/>
              <a:t>Tools: Confluence – Gliffy diagram , </a:t>
            </a:r>
            <a:r>
              <a:rPr lang="en-US" dirty="0" err="1"/>
              <a:t>Archimate</a:t>
            </a:r>
            <a:r>
              <a:rPr lang="en-US" dirty="0"/>
              <a:t>, Draw.io, SmartDraw</a:t>
            </a:r>
          </a:p>
          <a:p>
            <a:pPr marL="285750" indent="-285750">
              <a:buFont typeface="Arial" panose="020B0604020202020204" pitchFamily="34" charset="0"/>
              <a:buChar char="•"/>
            </a:pPr>
            <a:r>
              <a:rPr lang="en-US" dirty="0"/>
              <a:t>Diagrams: Sequence, Flow, Activity, Deployment</a:t>
            </a:r>
          </a:p>
          <a:p>
            <a:pPr marL="285750" indent="-285750">
              <a:buFont typeface="Arial" panose="020B0604020202020204" pitchFamily="34" charset="0"/>
              <a:buChar char="•"/>
            </a:pPr>
            <a:endParaRPr lang="en-US" dirty="0"/>
          </a:p>
          <a:p>
            <a:r>
              <a:rPr lang="en-US" b="1" dirty="0"/>
              <a:t>What is layered Architecture? (Software Architecture Pattern) </a:t>
            </a:r>
          </a:p>
          <a:p>
            <a:r>
              <a:rPr lang="en-US" dirty="0"/>
              <a:t>It is the organization of the project </a:t>
            </a:r>
            <a:r>
              <a:rPr lang="en-US" b="1" dirty="0"/>
              <a:t>structure</a:t>
            </a:r>
            <a:r>
              <a:rPr lang="en-US" dirty="0"/>
              <a:t> into four main categories: presentation, application, domain, and infrastructure. Each of the </a:t>
            </a:r>
            <a:r>
              <a:rPr lang="en-US" b="1" dirty="0"/>
              <a:t>layers</a:t>
            </a:r>
            <a:r>
              <a:rPr lang="en-US" dirty="0"/>
              <a:t> contains objects related to the particular concern it represents.</a:t>
            </a:r>
            <a:endParaRPr lang="en-US" b="1" dirty="0"/>
          </a:p>
          <a:p>
            <a:endParaRPr lang="en-US" dirty="0"/>
          </a:p>
          <a:p>
            <a:r>
              <a:rPr lang="en-US" dirty="0"/>
              <a:t>Mule soft use 3 layered architecture – Experience, Process , System API </a:t>
            </a:r>
          </a:p>
          <a:p>
            <a:r>
              <a:rPr lang="en-US" dirty="0"/>
              <a:t>Java –MVC Pattern</a:t>
            </a:r>
            <a:br>
              <a:rPr lang="en-US" dirty="0"/>
            </a:br>
            <a:endParaRPr lang="en-US" b="1" dirty="0"/>
          </a:p>
          <a:p>
            <a:br>
              <a:rPr lang="en-US" dirty="0"/>
            </a:br>
            <a:endParaRPr lang="en-US" dirty="0"/>
          </a:p>
          <a:p>
            <a:endParaRPr lang="en-US" dirty="0"/>
          </a:p>
          <a:p>
            <a:endParaRPr lang="en-US" dirty="0"/>
          </a:p>
        </p:txBody>
      </p:sp>
      <p:sp>
        <p:nvSpPr>
          <p:cNvPr id="4" name="TextBox 3">
            <a:extLst>
              <a:ext uri="{FF2B5EF4-FFF2-40B4-BE49-F238E27FC236}">
                <a16:creationId xmlns:a16="http://schemas.microsoft.com/office/drawing/2014/main" id="{62C46504-979C-4656-95BC-BFDDAC00ABF6}"/>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1968536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657" y="415377"/>
            <a:ext cx="13321004" cy="8092215"/>
          </a:xfrm>
          <a:prstGeom prst="rect">
            <a:avLst/>
          </a:prstGeom>
        </p:spPr>
        <p:txBody>
          <a:bodyPr wrap="square">
            <a:spAutoFit/>
          </a:bodyPr>
          <a:lstStyle/>
          <a:p>
            <a:pPr marR="0" lvl="0">
              <a:lnSpc>
                <a:spcPct val="107000"/>
              </a:lnSpc>
              <a:spcBef>
                <a:spcPts val="0"/>
              </a:spcBef>
              <a:spcAft>
                <a:spcPts val="800"/>
              </a:spcAft>
            </a:pPr>
            <a:r>
              <a:rPr lang="en-US" b="1" dirty="0"/>
              <a:t>What is Application Networks</a:t>
            </a:r>
          </a:p>
          <a:p>
            <a:r>
              <a:rPr lang="en-US" dirty="0"/>
              <a:t>Set of Application is talking to Set of Applications called Application Networks</a:t>
            </a:r>
          </a:p>
          <a:p>
            <a:endParaRPr lang="en-US" dirty="0"/>
          </a:p>
          <a:p>
            <a:pPr marR="0" lvl="0">
              <a:lnSpc>
                <a:spcPct val="107000"/>
              </a:lnSpc>
              <a:spcBef>
                <a:spcPts val="0"/>
              </a:spcBef>
              <a:spcAft>
                <a:spcPts val="800"/>
              </a:spcAft>
            </a:pPr>
            <a:r>
              <a:rPr lang="en-US" b="1" dirty="0"/>
              <a:t>What is Business Groups</a:t>
            </a:r>
          </a:p>
          <a:p>
            <a:r>
              <a:rPr lang="en-US" dirty="0"/>
              <a:t>Business groups are self-contained resource groups that contain Anypoint Platform resources such as APIs and applications. Business groups provide a way to separate and control access to Anypoint Platform resources, as users have access only to the business groups in which they have a role.</a:t>
            </a:r>
          </a:p>
          <a:p>
            <a:endParaRPr lang="en-US" dirty="0"/>
          </a:p>
          <a:p>
            <a:r>
              <a:rPr lang="en-US" b="1" dirty="0"/>
              <a:t>What is Control plane and What is run time plane.</a:t>
            </a:r>
          </a:p>
          <a:p>
            <a:endParaRPr lang="en-US" dirty="0"/>
          </a:p>
          <a:p>
            <a:r>
              <a:rPr lang="en-US" dirty="0"/>
              <a:t>Any Point Platform – Control Plane</a:t>
            </a:r>
          </a:p>
          <a:p>
            <a:r>
              <a:rPr lang="en-US" dirty="0"/>
              <a:t>Mule Runtime – Run Plane</a:t>
            </a:r>
          </a:p>
          <a:p>
            <a:endParaRPr lang="en-US" dirty="0"/>
          </a:p>
          <a:p>
            <a:r>
              <a:rPr lang="en-US" b="1" dirty="0"/>
              <a:t>What is connector? </a:t>
            </a:r>
          </a:p>
          <a:p>
            <a:r>
              <a:rPr lang="en-US" dirty="0"/>
              <a:t>Connector is a module which talks to external system. If its not available in the module, then it needs to be download it from Exchange. Its better to download it from Exchange, so that we can get the latest version.</a:t>
            </a:r>
          </a:p>
          <a:p>
            <a:endParaRPr lang="en-US" dirty="0"/>
          </a:p>
          <a:p>
            <a:r>
              <a:rPr lang="en-US" b="1" dirty="0"/>
              <a:t>Where do you add documentation in Mule application?</a:t>
            </a:r>
          </a:p>
          <a:p>
            <a:r>
              <a:rPr lang="en-US" dirty="0"/>
              <a:t>Mule Flow properties - &gt; Notes section</a:t>
            </a:r>
          </a:p>
          <a:p>
            <a:endParaRPr lang="en-US" dirty="0"/>
          </a:p>
          <a:p>
            <a:r>
              <a:rPr lang="en-US" b="1" dirty="0"/>
              <a:t>What is </a:t>
            </a:r>
            <a:r>
              <a:rPr lang="en-US" b="1" dirty="0" err="1"/>
              <a:t>DataSense</a:t>
            </a:r>
            <a:r>
              <a:rPr lang="en-US" b="1" dirty="0"/>
              <a:t> ?</a:t>
            </a:r>
          </a:p>
          <a:p>
            <a:r>
              <a:rPr lang="en-US" dirty="0"/>
              <a:t>Data Sense is a feature of Anypoint Studio that uses Mule event metadata to help you design applications. Rather than forcing you to manually discover this metadata, Anypoint Studio automatically acquires it so that you can map or use this data in your application.</a:t>
            </a:r>
          </a:p>
          <a:p>
            <a:endParaRPr lang="en-US" dirty="0"/>
          </a:p>
          <a:p>
            <a:r>
              <a:rPr lang="en-US" b="1" dirty="0"/>
              <a:t>How will you get the current date/time in Data weave (DW)</a:t>
            </a:r>
          </a:p>
          <a:p>
            <a:r>
              <a:rPr lang="en-US" dirty="0"/>
              <a:t>now()</a:t>
            </a:r>
          </a:p>
          <a:p>
            <a:r>
              <a:rPr lang="en-US" dirty="0"/>
              <a:t>Sample result : "2020-09-17T04:39:45.129Z"</a:t>
            </a:r>
          </a:p>
        </p:txBody>
      </p:sp>
      <p:sp>
        <p:nvSpPr>
          <p:cNvPr id="4" name="TextBox 3">
            <a:extLst>
              <a:ext uri="{FF2B5EF4-FFF2-40B4-BE49-F238E27FC236}">
                <a16:creationId xmlns:a16="http://schemas.microsoft.com/office/drawing/2014/main" id="{2CE3721A-CB2C-433A-AA81-1F9AF656B5BB}"/>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1836170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0269" y="217974"/>
            <a:ext cx="14142097" cy="8195705"/>
          </a:xfrm>
          <a:prstGeom prst="rect">
            <a:avLst/>
          </a:prstGeom>
        </p:spPr>
        <p:txBody>
          <a:bodyPr wrap="square">
            <a:spAutoFit/>
          </a:bodyPr>
          <a:lstStyle/>
          <a:p>
            <a:pPr marR="0" lvl="0">
              <a:lnSpc>
                <a:spcPct val="107000"/>
              </a:lnSpc>
              <a:spcBef>
                <a:spcPts val="0"/>
              </a:spcBef>
              <a:spcAft>
                <a:spcPts val="800"/>
              </a:spcAft>
            </a:pPr>
            <a:r>
              <a:rPr lang="en-US" b="1" dirty="0"/>
              <a:t>What is Thru MFT</a:t>
            </a:r>
          </a:p>
          <a:p>
            <a:pPr marR="0" lvl="0">
              <a:lnSpc>
                <a:spcPct val="107000"/>
              </a:lnSpc>
              <a:spcBef>
                <a:spcPts val="0"/>
              </a:spcBef>
              <a:spcAft>
                <a:spcPts val="800"/>
              </a:spcAft>
            </a:pPr>
            <a:r>
              <a:rPr lang="en-US" dirty="0"/>
              <a:t>Thru MFT is third party Managed File transfer framework certified by Mule Soft. We can use Thru MFT connector to send/receive the files Thru MFT for processing.</a:t>
            </a:r>
          </a:p>
          <a:p>
            <a:pPr marR="0" lvl="0">
              <a:lnSpc>
                <a:spcPct val="107000"/>
              </a:lnSpc>
              <a:spcBef>
                <a:spcPts val="0"/>
              </a:spcBef>
              <a:spcAft>
                <a:spcPts val="800"/>
              </a:spcAft>
            </a:pPr>
            <a:endParaRPr lang="en-US" dirty="0"/>
          </a:p>
          <a:p>
            <a:pPr marR="0" lvl="0">
              <a:lnSpc>
                <a:spcPct val="107000"/>
              </a:lnSpc>
              <a:spcBef>
                <a:spcPts val="0"/>
              </a:spcBef>
              <a:spcAft>
                <a:spcPts val="800"/>
              </a:spcAft>
            </a:pPr>
            <a:r>
              <a:rPr lang="en-US" b="1" dirty="0"/>
              <a:t>What are the things called Transactions </a:t>
            </a:r>
          </a:p>
          <a:p>
            <a:pPr marR="0" lvl="0">
              <a:lnSpc>
                <a:spcPct val="107000"/>
              </a:lnSpc>
              <a:spcBef>
                <a:spcPts val="0"/>
              </a:spcBef>
              <a:spcAft>
                <a:spcPts val="800"/>
              </a:spcAft>
            </a:pPr>
            <a:r>
              <a:rPr lang="en-US" dirty="0"/>
              <a:t>Object Store – No transaction</a:t>
            </a:r>
          </a:p>
          <a:p>
            <a:pPr marR="0" lvl="0">
              <a:lnSpc>
                <a:spcPct val="107000"/>
              </a:lnSpc>
              <a:spcBef>
                <a:spcPts val="0"/>
              </a:spcBef>
              <a:spcAft>
                <a:spcPts val="800"/>
              </a:spcAft>
            </a:pPr>
            <a:r>
              <a:rPr lang="en-US" dirty="0"/>
              <a:t>Database  connector – Transactions -- Advanced Tab Transaction action</a:t>
            </a:r>
          </a:p>
          <a:p>
            <a:pPr marR="0" lvl="0">
              <a:lnSpc>
                <a:spcPct val="107000"/>
              </a:lnSpc>
              <a:spcBef>
                <a:spcPts val="0"/>
              </a:spcBef>
              <a:spcAft>
                <a:spcPts val="800"/>
              </a:spcAft>
            </a:pPr>
            <a:r>
              <a:rPr lang="en-US" dirty="0"/>
              <a:t>JMS Connector – Transactions</a:t>
            </a:r>
          </a:p>
          <a:p>
            <a:pPr marR="0" lvl="0">
              <a:lnSpc>
                <a:spcPct val="107000"/>
              </a:lnSpc>
              <a:spcBef>
                <a:spcPts val="0"/>
              </a:spcBef>
              <a:spcAft>
                <a:spcPts val="800"/>
              </a:spcAft>
            </a:pPr>
            <a:r>
              <a:rPr lang="en-US" dirty="0"/>
              <a:t>If connector has </a:t>
            </a:r>
            <a:r>
              <a:rPr lang="en-US" dirty="0" err="1"/>
              <a:t>tranactions</a:t>
            </a:r>
            <a:r>
              <a:rPr lang="en-US" dirty="0"/>
              <a:t> then it supports transaction management. </a:t>
            </a:r>
          </a:p>
          <a:p>
            <a:r>
              <a:rPr lang="en-US" b="1" dirty="0" err="1"/>
              <a:t>Bitronix</a:t>
            </a:r>
            <a:r>
              <a:rPr lang="en-US" b="1" dirty="0"/>
              <a:t> Transaction</a:t>
            </a:r>
            <a:r>
              <a:rPr lang="en-US" dirty="0"/>
              <a:t> Manager allows Mule to automatically recover interrupted transactions on restart.</a:t>
            </a:r>
          </a:p>
          <a:p>
            <a:br>
              <a:rPr lang="en-US" dirty="0"/>
            </a:br>
            <a:endParaRPr lang="en-US" dirty="0"/>
          </a:p>
          <a:p>
            <a:pPr marR="0" lvl="0">
              <a:lnSpc>
                <a:spcPct val="107000"/>
              </a:lnSpc>
              <a:spcBef>
                <a:spcPts val="0"/>
              </a:spcBef>
              <a:spcAft>
                <a:spcPts val="800"/>
              </a:spcAft>
            </a:pPr>
            <a:r>
              <a:rPr lang="en-US" b="1" dirty="0"/>
              <a:t>Why Socket module gets added by Default while creating new project.</a:t>
            </a:r>
          </a:p>
          <a:p>
            <a:pPr marR="0" lvl="0">
              <a:lnSpc>
                <a:spcPct val="107000"/>
              </a:lnSpc>
              <a:spcBef>
                <a:spcPts val="0"/>
              </a:spcBef>
              <a:spcAft>
                <a:spcPts val="800"/>
              </a:spcAft>
            </a:pPr>
            <a:r>
              <a:rPr lang="en-US" dirty="0"/>
              <a:t>It needs by HTTP </a:t>
            </a:r>
          </a:p>
          <a:p>
            <a:pPr marR="0" lvl="0">
              <a:lnSpc>
                <a:spcPct val="107000"/>
              </a:lnSpc>
              <a:spcBef>
                <a:spcPts val="0"/>
              </a:spcBef>
              <a:spcAft>
                <a:spcPts val="800"/>
              </a:spcAft>
            </a:pPr>
            <a:endParaRPr lang="en-US" dirty="0"/>
          </a:p>
          <a:p>
            <a:pPr marR="0" lvl="0">
              <a:lnSpc>
                <a:spcPct val="107000"/>
              </a:lnSpc>
              <a:spcBef>
                <a:spcPts val="0"/>
              </a:spcBef>
              <a:spcAft>
                <a:spcPts val="800"/>
              </a:spcAft>
            </a:pPr>
            <a:r>
              <a:rPr lang="en-US" b="1" dirty="0"/>
              <a:t>What is Any Point CLI?</a:t>
            </a:r>
          </a:p>
          <a:p>
            <a:pPr marR="0" lvl="0">
              <a:lnSpc>
                <a:spcPct val="107000"/>
              </a:lnSpc>
              <a:spcBef>
                <a:spcPts val="0"/>
              </a:spcBef>
              <a:spcAft>
                <a:spcPts val="800"/>
              </a:spcAft>
            </a:pPr>
            <a:r>
              <a:rPr lang="en-US" dirty="0"/>
              <a:t>Anypoint Platform provides a scripting and command-line tool for both Anypoint Platform and Anypoint Platform Private Cloud Edition (Anypoint Platform PCE). </a:t>
            </a:r>
          </a:p>
          <a:p>
            <a:pPr marR="0" lvl="0">
              <a:lnSpc>
                <a:spcPct val="107000"/>
              </a:lnSpc>
              <a:spcBef>
                <a:spcPts val="0"/>
              </a:spcBef>
              <a:spcAft>
                <a:spcPts val="800"/>
              </a:spcAft>
            </a:pPr>
            <a:endParaRPr lang="en-US" b="1" dirty="0"/>
          </a:p>
          <a:p>
            <a:pPr marR="0" lvl="0">
              <a:lnSpc>
                <a:spcPct val="107000"/>
              </a:lnSpc>
              <a:spcBef>
                <a:spcPts val="0"/>
              </a:spcBef>
              <a:spcAft>
                <a:spcPts val="800"/>
              </a:spcAft>
            </a:pPr>
            <a:r>
              <a:rPr lang="en-US" b="1" dirty="0"/>
              <a:t>What is target Variables in Mule4?</a:t>
            </a:r>
          </a:p>
          <a:p>
            <a:pPr marR="0" lvl="0">
              <a:lnSpc>
                <a:spcPct val="107000"/>
              </a:lnSpc>
              <a:spcBef>
                <a:spcPts val="0"/>
              </a:spcBef>
              <a:spcAft>
                <a:spcPts val="800"/>
              </a:spcAft>
            </a:pPr>
            <a:r>
              <a:rPr lang="en-US" b="1" dirty="0"/>
              <a:t>Target Variable</a:t>
            </a:r>
            <a:r>
              <a:rPr lang="en-US" dirty="0"/>
              <a:t> is used to store the contents of service call. In mule3, this is Enricher</a:t>
            </a:r>
          </a:p>
          <a:p>
            <a:pPr marR="0" lvl="0">
              <a:lnSpc>
                <a:spcPct val="107000"/>
              </a:lnSpc>
              <a:spcBef>
                <a:spcPts val="0"/>
              </a:spcBef>
              <a:spcAft>
                <a:spcPts val="800"/>
              </a:spcAft>
            </a:pPr>
            <a:endParaRPr lang="en-US" dirty="0"/>
          </a:p>
        </p:txBody>
      </p:sp>
      <p:sp>
        <p:nvSpPr>
          <p:cNvPr id="4" name="TextBox 3">
            <a:extLst>
              <a:ext uri="{FF2B5EF4-FFF2-40B4-BE49-F238E27FC236}">
                <a16:creationId xmlns:a16="http://schemas.microsoft.com/office/drawing/2014/main" id="{7AF5E2A9-E7BA-4BD7-A494-1B1A24F3A350}"/>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3045051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6335" y="410547"/>
            <a:ext cx="13134392" cy="9787295"/>
          </a:xfrm>
          <a:prstGeom prst="rect">
            <a:avLst/>
          </a:prstGeom>
        </p:spPr>
        <p:txBody>
          <a:bodyPr wrap="square">
            <a:spAutoFit/>
          </a:bodyPr>
          <a:lstStyle/>
          <a:p>
            <a:r>
              <a:rPr lang="en-US" b="1" dirty="0"/>
              <a:t>Mule Domain project </a:t>
            </a:r>
          </a:p>
          <a:p>
            <a:r>
              <a:rPr lang="en-US" dirty="0"/>
              <a:t>When you deploy Mule on premises, you can define global configurations such as default error handlers, shared properties, scheduler pools, and connector configurations to be shared among all applications deployed under the same domain. To do so, create a Mule domain and then reference it from each application.</a:t>
            </a:r>
          </a:p>
          <a:p>
            <a:endParaRPr lang="en-US" dirty="0"/>
          </a:p>
          <a:p>
            <a:r>
              <a:rPr lang="en-US" b="1" dirty="0" err="1"/>
              <a:t>AnyPoint</a:t>
            </a:r>
            <a:r>
              <a:rPr lang="en-US" b="1" dirty="0"/>
              <a:t> Visualizer</a:t>
            </a:r>
          </a:p>
          <a:p>
            <a:r>
              <a:rPr lang="en-US" dirty="0"/>
              <a:t>Displays views of different aspects of an application network graph. You can use the graph to explore your application network. To see how the transaction going inside your application.</a:t>
            </a:r>
          </a:p>
          <a:p>
            <a:endParaRPr lang="en-US" dirty="0"/>
          </a:p>
          <a:p>
            <a:r>
              <a:rPr lang="en-US" b="1" dirty="0" err="1"/>
              <a:t>AnyPoint</a:t>
            </a:r>
            <a:r>
              <a:rPr lang="en-US" b="1" dirty="0"/>
              <a:t> API community Manager</a:t>
            </a:r>
          </a:p>
          <a:p>
            <a:r>
              <a:rPr lang="en-US" dirty="0"/>
              <a:t> Enriched design with API for developer portal.</a:t>
            </a:r>
          </a:p>
          <a:p>
            <a:endParaRPr lang="en-US" dirty="0"/>
          </a:p>
          <a:p>
            <a:r>
              <a:rPr lang="en-US" b="1" dirty="0"/>
              <a:t>CloudHub Workers</a:t>
            </a:r>
          </a:p>
          <a:p>
            <a:r>
              <a:rPr lang="en-US" dirty="0"/>
              <a:t>Applications on CloudHub are run by one or more instances of Mule, called </a:t>
            </a:r>
            <a:r>
              <a:rPr lang="en-US" b="1" dirty="0"/>
              <a:t>workers</a:t>
            </a:r>
            <a:r>
              <a:rPr lang="en-US" dirty="0"/>
              <a:t>. Each worker is a dedicated instance of Mule that runs your integration application. We can specify worker size (0.1vcore = 500 MB Heap memory, 8 GB storage)</a:t>
            </a:r>
          </a:p>
          <a:p>
            <a:endParaRPr lang="en-US" dirty="0"/>
          </a:p>
          <a:p>
            <a:r>
              <a:rPr lang="en-US" b="1" dirty="0"/>
              <a:t>What is Edge Policy </a:t>
            </a:r>
          </a:p>
          <a:p>
            <a:r>
              <a:rPr lang="en-US" dirty="0"/>
              <a:t>To protect all of the mule apps proxies – Denial of Service (DOS)  - used in Runtime fabric deployment Architecture.</a:t>
            </a:r>
          </a:p>
          <a:p>
            <a:endParaRPr lang="en-US" dirty="0"/>
          </a:p>
          <a:p>
            <a:endParaRPr lang="en-US" dirty="0"/>
          </a:p>
          <a:p>
            <a:r>
              <a:rPr lang="en-US" b="1" dirty="0"/>
              <a:t>What is Edge Tokenization Policy</a:t>
            </a:r>
          </a:p>
          <a:p>
            <a:r>
              <a:rPr lang="en-US" dirty="0"/>
              <a:t>This policy calls the service to tokenize the data before giving to actual mule application.</a:t>
            </a:r>
          </a:p>
          <a:p>
            <a:r>
              <a:rPr lang="en-US" dirty="0"/>
              <a:t>Ex: masking credit cards, social security numbers</a:t>
            </a:r>
          </a:p>
          <a:p>
            <a:endParaRPr lang="en-US" dirty="0"/>
          </a:p>
          <a:p>
            <a:pPr fontAlgn="base"/>
            <a:r>
              <a:rPr lang="en-US" b="1" dirty="0"/>
              <a:t>Mule 4 mule-</a:t>
            </a:r>
            <a:r>
              <a:rPr lang="en-US" b="1" dirty="0" err="1"/>
              <a:t>artifact.json</a:t>
            </a:r>
            <a:r>
              <a:rPr lang="en-US" b="1" dirty="0"/>
              <a:t> file</a:t>
            </a:r>
          </a:p>
          <a:p>
            <a:pPr marL="285750" indent="-285750" fontAlgn="base">
              <a:buFontTx/>
              <a:buChar char="-"/>
            </a:pPr>
            <a:r>
              <a:rPr lang="en-US" dirty="0"/>
              <a:t>Information about Your Apps like required mule version, secure properties if any.</a:t>
            </a:r>
          </a:p>
          <a:p>
            <a:br>
              <a:rPr lang="en-US" dirty="0"/>
            </a:br>
            <a:br>
              <a:rPr lang="en-US" dirty="0"/>
            </a:br>
            <a:endParaRPr lang="en-US" dirty="0"/>
          </a:p>
          <a:p>
            <a:endParaRPr lang="en-US" dirty="0"/>
          </a:p>
          <a:p>
            <a:endParaRPr lang="en-US" dirty="0"/>
          </a:p>
          <a:p>
            <a:r>
              <a:rPr lang="en-US" dirty="0"/>
              <a:t> </a:t>
            </a:r>
          </a:p>
          <a:p>
            <a:endParaRPr lang="en-US" dirty="0"/>
          </a:p>
        </p:txBody>
      </p:sp>
      <p:sp>
        <p:nvSpPr>
          <p:cNvPr id="4" name="TextBox 3">
            <a:extLst>
              <a:ext uri="{FF2B5EF4-FFF2-40B4-BE49-F238E27FC236}">
                <a16:creationId xmlns:a16="http://schemas.microsoft.com/office/drawing/2014/main" id="{9EDBA236-C3C1-4402-B1A5-CDE8678CBCFA}"/>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114445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8182" y="518629"/>
            <a:ext cx="12350739" cy="6494085"/>
          </a:xfrm>
          <a:prstGeom prst="rect">
            <a:avLst/>
          </a:prstGeom>
        </p:spPr>
        <p:txBody>
          <a:bodyPr wrap="square">
            <a:spAutoFit/>
          </a:bodyPr>
          <a:lstStyle/>
          <a:p>
            <a:pPr fontAlgn="base"/>
            <a:r>
              <a:rPr lang="en-US" sz="3200" b="1" dirty="0"/>
              <a:t>Some important Links</a:t>
            </a:r>
          </a:p>
          <a:p>
            <a:pPr fontAlgn="base"/>
            <a:r>
              <a:rPr lang="en-US" sz="3200" dirty="0"/>
              <a:t>https://docs.mulesoft.com/  --</a:t>
            </a:r>
            <a:r>
              <a:rPr lang="en-US" sz="3200" dirty="0">
                <a:sym typeface="Wingdings" panose="05000000000000000000" pitchFamily="2" charset="2"/>
              </a:rPr>
              <a:t> </a:t>
            </a:r>
            <a:r>
              <a:rPr lang="en-US" sz="3200" dirty="0"/>
              <a:t>Documentation</a:t>
            </a:r>
          </a:p>
          <a:p>
            <a:pPr fontAlgn="base"/>
            <a:r>
              <a:rPr lang="en-US" sz="3200" dirty="0">
                <a:hlinkClick r:id="rId2"/>
              </a:rPr>
              <a:t>http://help.mulesoft.com/</a:t>
            </a:r>
            <a:r>
              <a:rPr lang="en-US" sz="3200" dirty="0"/>
              <a:t>   </a:t>
            </a:r>
            <a:r>
              <a:rPr lang="en-US" sz="3200" dirty="0">
                <a:sym typeface="Wingdings" panose="05000000000000000000" pitchFamily="2" charset="2"/>
              </a:rPr>
              <a:t> Forum</a:t>
            </a:r>
          </a:p>
          <a:p>
            <a:pPr fontAlgn="base"/>
            <a:r>
              <a:rPr lang="en-US" sz="3200" dirty="0">
                <a:hlinkClick r:id="rId3"/>
              </a:rPr>
              <a:t>https://help.mulesoft.com/s/ideas</a:t>
            </a:r>
            <a:r>
              <a:rPr lang="en-US" sz="3200" dirty="0"/>
              <a:t> - To post ideas</a:t>
            </a:r>
          </a:p>
          <a:p>
            <a:pPr fontAlgn="base"/>
            <a:r>
              <a:rPr lang="en-US" sz="3200" dirty="0">
                <a:hlinkClick r:id="rId4"/>
              </a:rPr>
              <a:t>https://meetups.mulesoft.com/</a:t>
            </a:r>
            <a:r>
              <a:rPr lang="en-US" sz="3200" dirty="0"/>
              <a:t> - To know upcoming </a:t>
            </a:r>
            <a:r>
              <a:rPr lang="en-US" sz="3200" dirty="0" err="1"/>
              <a:t>MuleSoft</a:t>
            </a:r>
            <a:r>
              <a:rPr lang="en-US" sz="3200" dirty="0"/>
              <a:t> meetups </a:t>
            </a:r>
          </a:p>
          <a:p>
            <a:pPr fontAlgn="base"/>
            <a:endParaRPr lang="en-US" sz="3200" b="1" dirty="0"/>
          </a:p>
          <a:p>
            <a:pPr fontAlgn="base"/>
            <a:endParaRPr lang="en-US" sz="3200" b="1" dirty="0"/>
          </a:p>
          <a:p>
            <a:pPr fontAlgn="base"/>
            <a:r>
              <a:rPr lang="en-US" sz="3200" dirty="0"/>
              <a:t>Thank you for watching !</a:t>
            </a:r>
          </a:p>
          <a:p>
            <a:pPr fontAlgn="base"/>
            <a:r>
              <a:rPr lang="en-US" sz="3200" dirty="0" err="1"/>
              <a:t>Youtube</a:t>
            </a:r>
            <a:r>
              <a:rPr lang="en-US" sz="3200" dirty="0"/>
              <a:t> channel for </a:t>
            </a:r>
            <a:r>
              <a:rPr lang="en-US" sz="3200" dirty="0" err="1"/>
              <a:t>MuleSoft</a:t>
            </a:r>
            <a:r>
              <a:rPr lang="en-US" sz="3200" dirty="0"/>
              <a:t> videos:</a:t>
            </a:r>
          </a:p>
          <a:p>
            <a:pPr fontAlgn="base"/>
            <a:r>
              <a:rPr lang="en-US" sz="3200" b="1" dirty="0">
                <a:hlinkClick r:id="rId5"/>
              </a:rPr>
              <a:t>https://www.youtube.com/c/TechLightning</a:t>
            </a:r>
            <a:endParaRPr lang="en-US" sz="3200" b="1" dirty="0"/>
          </a:p>
          <a:p>
            <a:pPr fontAlgn="base"/>
            <a:endParaRPr lang="en-US" sz="3200" b="1" dirty="0"/>
          </a:p>
          <a:p>
            <a:pPr fontAlgn="base"/>
            <a:r>
              <a:rPr lang="en-US" sz="3200" b="1" dirty="0"/>
              <a:t>Subscribe the channel and Click bell icon for notification</a:t>
            </a:r>
          </a:p>
        </p:txBody>
      </p:sp>
      <p:sp>
        <p:nvSpPr>
          <p:cNvPr id="4" name="TextBox 3">
            <a:extLst>
              <a:ext uri="{FF2B5EF4-FFF2-40B4-BE49-F238E27FC236}">
                <a16:creationId xmlns:a16="http://schemas.microsoft.com/office/drawing/2014/main" id="{582A8082-04D4-4CCB-BFAE-359C960DBE88}"/>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5"/>
              </a:rPr>
              <a:t>For more videos-&gt;https://www.youtube.com/c/TechLightning</a:t>
            </a:r>
            <a:endParaRPr lang="en-US" sz="1800" b="1" dirty="0"/>
          </a:p>
        </p:txBody>
      </p:sp>
    </p:spTree>
    <p:extLst>
      <p:ext uri="{BB962C8B-B14F-4D97-AF65-F5344CB8AC3E}">
        <p14:creationId xmlns:p14="http://schemas.microsoft.com/office/powerpoint/2010/main" val="2757163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46B16A-8DE7-4503-B9B7-60D7BCD67328}"/>
              </a:ext>
            </a:extLst>
          </p:cNvPr>
          <p:cNvSpPr txBox="1"/>
          <p:nvPr/>
        </p:nvSpPr>
        <p:spPr>
          <a:xfrm>
            <a:off x="354434" y="234298"/>
            <a:ext cx="15291033" cy="8956298"/>
          </a:xfrm>
          <a:prstGeom prst="rect">
            <a:avLst/>
          </a:prstGeom>
          <a:noFill/>
        </p:spPr>
        <p:txBody>
          <a:bodyPr wrap="square">
            <a:spAutoFit/>
          </a:bodyPr>
          <a:lstStyle/>
          <a:p>
            <a:r>
              <a:rPr lang="en-US" b="1" dirty="0"/>
              <a:t>How to invoke mule flow - asynchronous</a:t>
            </a:r>
          </a:p>
          <a:p>
            <a:r>
              <a:rPr lang="en-US" dirty="0"/>
              <a:t>1) Publish-subscribe pattern  using VM/JMS/Anypoint MQ</a:t>
            </a:r>
          </a:p>
          <a:p>
            <a:r>
              <a:rPr lang="en-US" dirty="0"/>
              <a:t>2) Async scope-</a:t>
            </a:r>
            <a:r>
              <a:rPr lang="en-GB" dirty="0"/>
              <a:t>Async can be used to do the processing in parallel with the main flow, it can be used to process the time consuming operations that does not expect a response back  </a:t>
            </a:r>
            <a:endParaRPr lang="en-US" dirty="0"/>
          </a:p>
          <a:p>
            <a:endParaRPr lang="en-US" dirty="0"/>
          </a:p>
          <a:p>
            <a:r>
              <a:rPr lang="en-GB" b="1" dirty="0"/>
              <a:t>How will you combine 2 arrays into single array in MuleSoft?</a:t>
            </a:r>
          </a:p>
          <a:p>
            <a:r>
              <a:rPr lang="en-GB" dirty="0"/>
              <a:t>You can use flatten </a:t>
            </a:r>
            <a:r>
              <a:rPr lang="en-GB" dirty="0" err="1"/>
              <a:t>dataweave</a:t>
            </a:r>
            <a:r>
              <a:rPr lang="en-GB" dirty="0"/>
              <a:t> function to combine two arrays in to single array</a:t>
            </a:r>
            <a:endParaRPr lang="en-US" dirty="0"/>
          </a:p>
          <a:p>
            <a:endParaRPr lang="en-US" dirty="0"/>
          </a:p>
          <a:p>
            <a:r>
              <a:rPr lang="en-US" b="1" dirty="0"/>
              <a:t>What is the difference – mule3 vs mule4? </a:t>
            </a:r>
            <a:r>
              <a:rPr lang="en-US" dirty="0"/>
              <a:t>This question might come when you worked in both version!</a:t>
            </a:r>
            <a:endParaRPr lang="en-US" b="1" dirty="0"/>
          </a:p>
          <a:p>
            <a:r>
              <a:rPr lang="en-US" dirty="0"/>
              <a:t>Mule event structure got changed</a:t>
            </a:r>
          </a:p>
          <a:p>
            <a:r>
              <a:rPr lang="en-US" dirty="0"/>
              <a:t>Variables (flow, session, record var) changed to 1 variable.</a:t>
            </a:r>
          </a:p>
          <a:p>
            <a:r>
              <a:rPr lang="en-US" dirty="0"/>
              <a:t>Mule3 – we use enricher, and Mule4 it is target variable</a:t>
            </a:r>
          </a:p>
          <a:p>
            <a:endParaRPr lang="en-US" dirty="0"/>
          </a:p>
          <a:p>
            <a:r>
              <a:rPr lang="en-US" b="1" dirty="0"/>
              <a:t>How we store environment level properties?</a:t>
            </a:r>
          </a:p>
          <a:p>
            <a:r>
              <a:rPr lang="en-GB" dirty="0"/>
              <a:t>Global properties in Studio and we can override properties value in runtime manager in </a:t>
            </a:r>
            <a:r>
              <a:rPr lang="en-GB" dirty="0" err="1"/>
              <a:t>anypoint</a:t>
            </a:r>
            <a:r>
              <a:rPr lang="en-GB" dirty="0"/>
              <a:t> platform.</a:t>
            </a:r>
          </a:p>
          <a:p>
            <a:endParaRPr lang="en-GB" dirty="0"/>
          </a:p>
          <a:p>
            <a:r>
              <a:rPr lang="en-GB" b="1" dirty="0"/>
              <a:t>How do you call store procedure in database from mule?</a:t>
            </a:r>
          </a:p>
          <a:p>
            <a:r>
              <a:rPr lang="en-GB" dirty="0"/>
              <a:t>Connector-&gt;Database-&gt;Stored procedure</a:t>
            </a:r>
          </a:p>
          <a:p>
            <a:endParaRPr lang="en-GB" dirty="0"/>
          </a:p>
          <a:p>
            <a:r>
              <a:rPr lang="en-GB" b="1" dirty="0"/>
              <a:t>How do we store data in variable in mule4?</a:t>
            </a:r>
          </a:p>
          <a:p>
            <a:r>
              <a:rPr lang="en-GB" dirty="0"/>
              <a:t>We can use ‘set variable’ to store the data</a:t>
            </a:r>
          </a:p>
          <a:p>
            <a:endParaRPr lang="en-GB" dirty="0"/>
          </a:p>
          <a:p>
            <a:r>
              <a:rPr lang="en-GB" b="1" dirty="0"/>
              <a:t>We are using post method to send the data to mule flow from </a:t>
            </a:r>
            <a:r>
              <a:rPr lang="en-GB" b="1" dirty="0" err="1"/>
              <a:t>restclient</a:t>
            </a:r>
            <a:r>
              <a:rPr lang="en-GB" b="1" dirty="0"/>
              <a:t>/postman, but we are not sending any data in the payload </a:t>
            </a:r>
          </a:p>
          <a:p>
            <a:r>
              <a:rPr lang="en-GB" b="1" dirty="0"/>
              <a:t>while sending the request ? What will happen to your flow?</a:t>
            </a:r>
          </a:p>
          <a:p>
            <a:r>
              <a:rPr lang="en-GB" dirty="0"/>
              <a:t>Mule flow will receive your request with empty payload and also with other http related attributes/headers</a:t>
            </a:r>
          </a:p>
          <a:p>
            <a:endParaRPr lang="en-GB" b="1" dirty="0"/>
          </a:p>
          <a:p>
            <a:r>
              <a:rPr lang="en-GB" b="1" dirty="0"/>
              <a:t>Mule flow is defined to accept only post method. But source is sending the request to your endpoint using get method.</a:t>
            </a:r>
          </a:p>
          <a:p>
            <a:r>
              <a:rPr lang="en-GB" dirty="0"/>
              <a:t>Method not allowed for endpoint: &lt;endpoint name&gt; with http status 405 Method Not allowed.</a:t>
            </a:r>
          </a:p>
          <a:p>
            <a:endParaRPr lang="en-GB" dirty="0"/>
          </a:p>
          <a:p>
            <a:endParaRPr lang="en-GB" dirty="0"/>
          </a:p>
          <a:p>
            <a:endParaRPr lang="en-GB" dirty="0"/>
          </a:p>
          <a:p>
            <a:endParaRPr lang="en-SG" dirty="0"/>
          </a:p>
        </p:txBody>
      </p:sp>
      <p:sp>
        <p:nvSpPr>
          <p:cNvPr id="2" name="TextBox 1">
            <a:extLst>
              <a:ext uri="{FF2B5EF4-FFF2-40B4-BE49-F238E27FC236}">
                <a16:creationId xmlns:a16="http://schemas.microsoft.com/office/drawing/2014/main" id="{5F739DCC-4EAA-4BCC-B2F6-A36F39FF6BE3}"/>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3421768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AC55DB-1AED-487E-BEAD-4E8773784B79}"/>
              </a:ext>
            </a:extLst>
          </p:cNvPr>
          <p:cNvSpPr txBox="1"/>
          <p:nvPr/>
        </p:nvSpPr>
        <p:spPr>
          <a:xfrm>
            <a:off x="169877" y="192676"/>
            <a:ext cx="14586358" cy="8125301"/>
          </a:xfrm>
          <a:prstGeom prst="rect">
            <a:avLst/>
          </a:prstGeom>
          <a:noFill/>
        </p:spPr>
        <p:txBody>
          <a:bodyPr wrap="square">
            <a:spAutoFit/>
          </a:bodyPr>
          <a:lstStyle/>
          <a:p>
            <a:r>
              <a:rPr lang="en-US" b="1" dirty="0"/>
              <a:t>How to do string to integer conversion and send it back to source as integer ?</a:t>
            </a:r>
          </a:p>
          <a:p>
            <a:pPr algn="l" fontAlgn="base"/>
            <a:r>
              <a:rPr lang="en-SG" b="0" i="0" dirty="0">
                <a:solidFill>
                  <a:srgbClr val="2D2D2D"/>
                </a:solidFill>
                <a:effectLst/>
                <a:latin typeface="Open Sans"/>
              </a:rPr>
              <a:t>%</a:t>
            </a:r>
            <a:r>
              <a:rPr lang="en-SG" b="0" i="0" dirty="0" err="1">
                <a:solidFill>
                  <a:srgbClr val="2D2D2D"/>
                </a:solidFill>
                <a:effectLst/>
                <a:latin typeface="Open Sans"/>
              </a:rPr>
              <a:t>dw</a:t>
            </a:r>
            <a:r>
              <a:rPr lang="en-SG" b="0" i="0" dirty="0">
                <a:solidFill>
                  <a:srgbClr val="2D2D2D"/>
                </a:solidFill>
                <a:effectLst/>
                <a:latin typeface="Open Sans"/>
              </a:rPr>
              <a:t> 2.0</a:t>
            </a:r>
          </a:p>
          <a:p>
            <a:pPr algn="l" fontAlgn="base"/>
            <a:r>
              <a:rPr lang="en-SG" b="0" i="0" dirty="0">
                <a:solidFill>
                  <a:srgbClr val="2D2D2D"/>
                </a:solidFill>
                <a:effectLst/>
                <a:latin typeface="Open Sans"/>
              </a:rPr>
              <a:t>output application/json</a:t>
            </a:r>
          </a:p>
          <a:p>
            <a:pPr algn="l" fontAlgn="base"/>
            <a:r>
              <a:rPr lang="en-SG" b="0" i="0" dirty="0">
                <a:solidFill>
                  <a:srgbClr val="2D2D2D"/>
                </a:solidFill>
                <a:effectLst/>
                <a:latin typeface="Open Sans"/>
              </a:rPr>
              <a:t>---</a:t>
            </a:r>
          </a:p>
          <a:p>
            <a:pPr algn="l" fontAlgn="base"/>
            <a:r>
              <a:rPr lang="en-SG" b="0" i="0" dirty="0">
                <a:solidFill>
                  <a:srgbClr val="2D2D2D"/>
                </a:solidFill>
                <a:effectLst/>
                <a:latin typeface="Open Sans"/>
              </a:rPr>
              <a:t>{</a:t>
            </a:r>
          </a:p>
          <a:p>
            <a:pPr algn="l" fontAlgn="base"/>
            <a:r>
              <a:rPr lang="en-SG" b="0" i="0" dirty="0">
                <a:solidFill>
                  <a:srgbClr val="2D2D2D"/>
                </a:solidFill>
                <a:effectLst/>
                <a:latin typeface="Open Sans"/>
              </a:rPr>
              <a:t>"</a:t>
            </a:r>
            <a:r>
              <a:rPr lang="en-SG" b="0" i="0" dirty="0" err="1">
                <a:solidFill>
                  <a:srgbClr val="2D2D2D"/>
                </a:solidFill>
                <a:effectLst/>
                <a:latin typeface="Open Sans"/>
              </a:rPr>
              <a:t>inta</a:t>
            </a:r>
            <a:r>
              <a:rPr lang="en-SG" b="0" i="0" dirty="0">
                <a:solidFill>
                  <a:srgbClr val="2D2D2D"/>
                </a:solidFill>
                <a:effectLst/>
                <a:latin typeface="Open Sans"/>
              </a:rPr>
              <a:t>" : </a:t>
            </a:r>
            <a:r>
              <a:rPr lang="en-SG" b="0" i="0" dirty="0" err="1">
                <a:solidFill>
                  <a:srgbClr val="2D2D2D"/>
                </a:solidFill>
                <a:effectLst/>
                <a:latin typeface="Open Sans"/>
              </a:rPr>
              <a:t>attributes.queryParams.inta</a:t>
            </a:r>
            <a:r>
              <a:rPr lang="en-SG" b="0" i="0" dirty="0">
                <a:solidFill>
                  <a:srgbClr val="2D2D2D"/>
                </a:solidFill>
                <a:effectLst/>
                <a:latin typeface="Open Sans"/>
              </a:rPr>
              <a:t> ,</a:t>
            </a:r>
          </a:p>
          <a:p>
            <a:pPr algn="l" fontAlgn="base"/>
            <a:r>
              <a:rPr lang="en-SG" b="0" i="0" dirty="0">
                <a:solidFill>
                  <a:srgbClr val="2D2D2D"/>
                </a:solidFill>
                <a:effectLst/>
                <a:latin typeface="Open Sans"/>
              </a:rPr>
              <a:t>"</a:t>
            </a:r>
            <a:r>
              <a:rPr lang="en-SG" b="0" i="0" dirty="0" err="1">
                <a:solidFill>
                  <a:srgbClr val="2D2D2D"/>
                </a:solidFill>
                <a:effectLst/>
                <a:latin typeface="Open Sans"/>
              </a:rPr>
              <a:t>intb</a:t>
            </a:r>
            <a:r>
              <a:rPr lang="en-SG" b="0" i="0" dirty="0">
                <a:solidFill>
                  <a:srgbClr val="2D2D2D"/>
                </a:solidFill>
                <a:effectLst/>
                <a:latin typeface="Open Sans"/>
              </a:rPr>
              <a:t>" : </a:t>
            </a:r>
            <a:r>
              <a:rPr lang="en-SG" b="0" i="0" dirty="0" err="1">
                <a:solidFill>
                  <a:srgbClr val="2D2D2D"/>
                </a:solidFill>
                <a:effectLst/>
                <a:latin typeface="Open Sans"/>
              </a:rPr>
              <a:t>attributes.queryParams.intb</a:t>
            </a:r>
            <a:r>
              <a:rPr lang="en-SG" b="0" i="0" dirty="0">
                <a:solidFill>
                  <a:srgbClr val="2D2D2D"/>
                </a:solidFill>
                <a:effectLst/>
                <a:latin typeface="Open Sans"/>
              </a:rPr>
              <a:t> ,</a:t>
            </a:r>
          </a:p>
          <a:p>
            <a:pPr algn="l" fontAlgn="base"/>
            <a:r>
              <a:rPr lang="en-SG" b="0" i="0" dirty="0">
                <a:solidFill>
                  <a:srgbClr val="2D2D2D"/>
                </a:solidFill>
                <a:effectLst/>
                <a:latin typeface="Open Sans"/>
              </a:rPr>
              <a:t>"result" : ((</a:t>
            </a:r>
            <a:r>
              <a:rPr lang="en-SG" b="0" i="0" dirty="0" err="1">
                <a:solidFill>
                  <a:srgbClr val="2D2D2D"/>
                </a:solidFill>
                <a:effectLst/>
                <a:latin typeface="Open Sans"/>
              </a:rPr>
              <a:t>attributes.queryParams.inta</a:t>
            </a:r>
            <a:r>
              <a:rPr lang="en-SG" b="0" i="0" dirty="0">
                <a:solidFill>
                  <a:srgbClr val="2D2D2D"/>
                </a:solidFill>
                <a:effectLst/>
                <a:latin typeface="Open Sans"/>
              </a:rPr>
              <a:t> as Number) + (</a:t>
            </a:r>
            <a:r>
              <a:rPr lang="en-SG" b="0" i="0" dirty="0" err="1">
                <a:solidFill>
                  <a:srgbClr val="2D2D2D"/>
                </a:solidFill>
                <a:effectLst/>
                <a:latin typeface="Open Sans"/>
              </a:rPr>
              <a:t>attributes.queryParams.intb</a:t>
            </a:r>
            <a:r>
              <a:rPr lang="en-SG" b="0" i="0" dirty="0">
                <a:solidFill>
                  <a:srgbClr val="2D2D2D"/>
                </a:solidFill>
                <a:effectLst/>
                <a:latin typeface="Open Sans"/>
              </a:rPr>
              <a:t> as Number) )</a:t>
            </a:r>
          </a:p>
          <a:p>
            <a:pPr algn="l" fontAlgn="base"/>
            <a:r>
              <a:rPr lang="en-SG" b="0" i="0" dirty="0">
                <a:solidFill>
                  <a:srgbClr val="2D2D2D"/>
                </a:solidFill>
                <a:effectLst/>
                <a:latin typeface="Open Sans"/>
              </a:rPr>
              <a:t>}</a:t>
            </a:r>
          </a:p>
          <a:p>
            <a:endParaRPr lang="en-US" b="1" dirty="0"/>
          </a:p>
          <a:p>
            <a:r>
              <a:rPr lang="en-US" b="1" dirty="0"/>
              <a:t>Input:</a:t>
            </a:r>
          </a:p>
          <a:p>
            <a:r>
              <a:rPr lang="pt-BR" b="0" i="0" dirty="0">
                <a:solidFill>
                  <a:srgbClr val="505050"/>
                </a:solidFill>
                <a:effectLst/>
                <a:latin typeface="OpenSans"/>
              </a:rPr>
              <a:t>localhost:8081/demo?inta=22&amp;intb=11</a:t>
            </a:r>
            <a:endParaRPr lang="en-US" b="1" dirty="0"/>
          </a:p>
          <a:p>
            <a:r>
              <a:rPr lang="en-US" b="1" dirty="0"/>
              <a:t>Output:</a:t>
            </a:r>
          </a:p>
          <a:p>
            <a:r>
              <a:rPr lang="sv-SE" b="0" dirty="0">
                <a:solidFill>
                  <a:srgbClr val="000000"/>
                </a:solidFill>
                <a:effectLst/>
                <a:latin typeface="Consolas" panose="020B0609020204030204" pitchFamily="49" charset="0"/>
              </a:rPr>
              <a:t>{</a:t>
            </a:r>
          </a:p>
          <a:p>
            <a:r>
              <a:rPr lang="sv-SE" b="0" dirty="0">
                <a:solidFill>
                  <a:srgbClr val="000000"/>
                </a:solidFill>
                <a:effectLst/>
                <a:latin typeface="Consolas" panose="020B0609020204030204" pitchFamily="49" charset="0"/>
              </a:rPr>
              <a:t>    </a:t>
            </a:r>
            <a:r>
              <a:rPr lang="sv-SE" b="0" dirty="0">
                <a:solidFill>
                  <a:srgbClr val="A31515"/>
                </a:solidFill>
                <a:effectLst/>
                <a:latin typeface="Consolas" panose="020B0609020204030204" pitchFamily="49" charset="0"/>
              </a:rPr>
              <a:t>"inta"</a:t>
            </a:r>
            <a:r>
              <a:rPr lang="sv-SE" b="0" dirty="0">
                <a:solidFill>
                  <a:srgbClr val="000000"/>
                </a:solidFill>
                <a:effectLst/>
                <a:latin typeface="Consolas" panose="020B0609020204030204" pitchFamily="49" charset="0"/>
              </a:rPr>
              <a:t>: </a:t>
            </a:r>
            <a:r>
              <a:rPr lang="sv-SE" b="0" dirty="0">
                <a:solidFill>
                  <a:srgbClr val="0451A5"/>
                </a:solidFill>
                <a:effectLst/>
                <a:latin typeface="Consolas" panose="020B0609020204030204" pitchFamily="49" charset="0"/>
              </a:rPr>
              <a:t>"22"</a:t>
            </a:r>
            <a:r>
              <a:rPr lang="sv-SE" b="0" dirty="0">
                <a:solidFill>
                  <a:srgbClr val="000000"/>
                </a:solidFill>
                <a:effectLst/>
                <a:latin typeface="Consolas" panose="020B0609020204030204" pitchFamily="49" charset="0"/>
              </a:rPr>
              <a:t>,</a:t>
            </a:r>
          </a:p>
          <a:p>
            <a:r>
              <a:rPr lang="sv-SE" b="0" dirty="0">
                <a:solidFill>
                  <a:srgbClr val="000000"/>
                </a:solidFill>
                <a:effectLst/>
                <a:latin typeface="Consolas" panose="020B0609020204030204" pitchFamily="49" charset="0"/>
              </a:rPr>
              <a:t>    </a:t>
            </a:r>
            <a:r>
              <a:rPr lang="sv-SE" b="0" dirty="0">
                <a:solidFill>
                  <a:srgbClr val="A31515"/>
                </a:solidFill>
                <a:effectLst/>
                <a:latin typeface="Consolas" panose="020B0609020204030204" pitchFamily="49" charset="0"/>
              </a:rPr>
              <a:t>"intb"</a:t>
            </a:r>
            <a:r>
              <a:rPr lang="sv-SE" b="0" dirty="0">
                <a:solidFill>
                  <a:srgbClr val="000000"/>
                </a:solidFill>
                <a:effectLst/>
                <a:latin typeface="Consolas" panose="020B0609020204030204" pitchFamily="49" charset="0"/>
              </a:rPr>
              <a:t>: </a:t>
            </a:r>
            <a:r>
              <a:rPr lang="sv-SE" b="0" dirty="0">
                <a:solidFill>
                  <a:srgbClr val="0451A5"/>
                </a:solidFill>
                <a:effectLst/>
                <a:latin typeface="Consolas" panose="020B0609020204030204" pitchFamily="49" charset="0"/>
              </a:rPr>
              <a:t>"11"</a:t>
            </a:r>
            <a:r>
              <a:rPr lang="sv-SE" b="0" dirty="0">
                <a:solidFill>
                  <a:srgbClr val="000000"/>
                </a:solidFill>
                <a:effectLst/>
                <a:latin typeface="Consolas" panose="020B0609020204030204" pitchFamily="49" charset="0"/>
              </a:rPr>
              <a:t>,</a:t>
            </a:r>
          </a:p>
          <a:p>
            <a:r>
              <a:rPr lang="sv-SE" b="0" dirty="0">
                <a:solidFill>
                  <a:srgbClr val="000000"/>
                </a:solidFill>
                <a:effectLst/>
                <a:latin typeface="Consolas" panose="020B0609020204030204" pitchFamily="49" charset="0"/>
              </a:rPr>
              <a:t>    </a:t>
            </a:r>
            <a:r>
              <a:rPr lang="sv-SE" b="0" dirty="0">
                <a:solidFill>
                  <a:srgbClr val="A31515"/>
                </a:solidFill>
                <a:effectLst/>
                <a:latin typeface="Consolas" panose="020B0609020204030204" pitchFamily="49" charset="0"/>
              </a:rPr>
              <a:t>"result"</a:t>
            </a:r>
            <a:r>
              <a:rPr lang="sv-SE" b="0" dirty="0">
                <a:solidFill>
                  <a:srgbClr val="000000"/>
                </a:solidFill>
                <a:effectLst/>
                <a:latin typeface="Consolas" panose="020B0609020204030204" pitchFamily="49" charset="0"/>
              </a:rPr>
              <a:t>: </a:t>
            </a:r>
            <a:r>
              <a:rPr lang="sv-SE" b="0" dirty="0">
                <a:solidFill>
                  <a:srgbClr val="098658"/>
                </a:solidFill>
                <a:effectLst/>
                <a:latin typeface="Consolas" panose="020B0609020204030204" pitchFamily="49" charset="0"/>
              </a:rPr>
              <a:t>33</a:t>
            </a:r>
            <a:endParaRPr lang="sv-SE" b="0" dirty="0">
              <a:solidFill>
                <a:srgbClr val="000000"/>
              </a:solidFill>
              <a:effectLst/>
              <a:latin typeface="Consolas" panose="020B0609020204030204" pitchFamily="49" charset="0"/>
            </a:endParaRPr>
          </a:p>
          <a:p>
            <a:r>
              <a:rPr lang="sv-SE" b="0" dirty="0">
                <a:solidFill>
                  <a:srgbClr val="000000"/>
                </a:solidFill>
                <a:effectLst/>
                <a:latin typeface="Consolas" panose="020B0609020204030204" pitchFamily="49" charset="0"/>
              </a:rPr>
              <a:t>}</a:t>
            </a:r>
          </a:p>
          <a:p>
            <a:endParaRPr lang="en-US" b="1" dirty="0"/>
          </a:p>
          <a:p>
            <a:endParaRPr lang="en-US" b="1" dirty="0"/>
          </a:p>
          <a:p>
            <a:r>
              <a:rPr lang="en-US" b="1" dirty="0"/>
              <a:t>What is the use of reduce, map, </a:t>
            </a:r>
            <a:r>
              <a:rPr lang="en-US" b="1" dirty="0" err="1"/>
              <a:t>spilitBy</a:t>
            </a:r>
            <a:r>
              <a:rPr lang="en-US" b="1" dirty="0"/>
              <a:t>, pluck in Mule4 </a:t>
            </a:r>
            <a:r>
              <a:rPr lang="en-US" b="1" dirty="0" err="1"/>
              <a:t>Dataweave</a:t>
            </a:r>
            <a:r>
              <a:rPr lang="en-US" b="1" dirty="0"/>
              <a:t>? </a:t>
            </a:r>
          </a:p>
          <a:p>
            <a:endParaRPr lang="en-US" b="1" dirty="0"/>
          </a:p>
          <a:p>
            <a:endParaRPr lang="en-US" b="1" dirty="0"/>
          </a:p>
          <a:p>
            <a:r>
              <a:rPr lang="en-US" b="1" dirty="0"/>
              <a:t>What is the use of </a:t>
            </a:r>
            <a:r>
              <a:rPr lang="en-US" b="1" dirty="0" err="1"/>
              <a:t>GroupBy</a:t>
            </a:r>
            <a:r>
              <a:rPr lang="en-US" b="1" dirty="0"/>
              <a:t>, </a:t>
            </a:r>
            <a:r>
              <a:rPr lang="en-US" b="1" dirty="0" err="1"/>
              <a:t>OrderBy</a:t>
            </a:r>
            <a:r>
              <a:rPr lang="en-US" b="1" dirty="0"/>
              <a:t>, </a:t>
            </a:r>
            <a:r>
              <a:rPr lang="en-US" b="1" dirty="0" err="1"/>
              <a:t>distinctBy</a:t>
            </a:r>
            <a:r>
              <a:rPr lang="en-US" b="1" dirty="0"/>
              <a:t> in Mule4 </a:t>
            </a:r>
            <a:r>
              <a:rPr lang="en-US" b="1" dirty="0" err="1"/>
              <a:t>Dataweave</a:t>
            </a:r>
            <a:r>
              <a:rPr lang="en-US" b="1" dirty="0"/>
              <a:t>?</a:t>
            </a:r>
          </a:p>
          <a:p>
            <a:endParaRPr lang="en-US" b="1" dirty="0"/>
          </a:p>
          <a:p>
            <a:endParaRPr lang="en-US" b="1" dirty="0"/>
          </a:p>
          <a:p>
            <a:endParaRPr lang="en-US" b="1" dirty="0"/>
          </a:p>
          <a:p>
            <a:endParaRPr lang="en-US" b="1" dirty="0"/>
          </a:p>
          <a:p>
            <a:endParaRPr lang="en-US" b="1" dirty="0"/>
          </a:p>
        </p:txBody>
      </p:sp>
      <p:sp>
        <p:nvSpPr>
          <p:cNvPr id="5" name="TextBox 4">
            <a:extLst>
              <a:ext uri="{FF2B5EF4-FFF2-40B4-BE49-F238E27FC236}">
                <a16:creationId xmlns:a16="http://schemas.microsoft.com/office/drawing/2014/main" id="{A8F4484D-D834-42EE-BDA1-777266E4255A}"/>
              </a:ext>
            </a:extLst>
          </p:cNvPr>
          <p:cNvSpPr txBox="1"/>
          <p:nvPr/>
        </p:nvSpPr>
        <p:spPr>
          <a:xfrm>
            <a:off x="6889459" y="8010492"/>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2306531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14E61F-545B-44DD-80E6-872E93BE3AA3}"/>
              </a:ext>
            </a:extLst>
          </p:cNvPr>
          <p:cNvSpPr txBox="1"/>
          <p:nvPr/>
        </p:nvSpPr>
        <p:spPr>
          <a:xfrm>
            <a:off x="169877" y="192676"/>
            <a:ext cx="14586358" cy="7848302"/>
          </a:xfrm>
          <a:prstGeom prst="rect">
            <a:avLst/>
          </a:prstGeom>
          <a:noFill/>
        </p:spPr>
        <p:txBody>
          <a:bodyPr wrap="square">
            <a:spAutoFit/>
          </a:bodyPr>
          <a:lstStyle/>
          <a:p>
            <a:r>
              <a:rPr lang="en-US" b="1" dirty="0"/>
              <a:t>What is the advantage of MuleSoft</a:t>
            </a:r>
          </a:p>
          <a:p>
            <a:pPr algn="just" rtl="0">
              <a:buFont typeface="Arial" panose="020B0604020202020204" pitchFamily="34" charset="0"/>
              <a:buChar char="•"/>
            </a:pPr>
            <a:r>
              <a:rPr lang="en-GB" b="0" i="0" dirty="0">
                <a:solidFill>
                  <a:srgbClr val="4A4A4A"/>
                </a:solidFill>
                <a:effectLst/>
                <a:latin typeface="Nunito"/>
              </a:rPr>
              <a:t>Very lightweight but highly scalable. </a:t>
            </a:r>
          </a:p>
          <a:p>
            <a:pPr algn="just" rtl="0">
              <a:buFont typeface="Arial" panose="020B0604020202020204" pitchFamily="34" charset="0"/>
              <a:buChar char="•"/>
            </a:pPr>
            <a:r>
              <a:rPr lang="en-GB" b="0" i="0" dirty="0">
                <a:solidFill>
                  <a:srgbClr val="4A4A4A"/>
                </a:solidFill>
                <a:effectLst/>
                <a:latin typeface="Nunito"/>
              </a:rPr>
              <a:t>Ability to integrate and connect over the vast range of application network.</a:t>
            </a:r>
          </a:p>
          <a:p>
            <a:pPr algn="just" rtl="0">
              <a:buFont typeface="Arial" panose="020B0604020202020204" pitchFamily="34" charset="0"/>
              <a:buChar char="•"/>
            </a:pPr>
            <a:r>
              <a:rPr lang="en-GB" b="0" i="0" dirty="0">
                <a:solidFill>
                  <a:srgbClr val="4A4A4A"/>
                </a:solidFill>
                <a:effectLst/>
                <a:latin typeface="Nunito"/>
              </a:rPr>
              <a:t> </a:t>
            </a:r>
            <a:r>
              <a:rPr lang="en-SG" b="0" i="0" dirty="0">
                <a:solidFill>
                  <a:srgbClr val="4A4A4A"/>
                </a:solidFill>
                <a:effectLst/>
                <a:latin typeface="Nunito"/>
              </a:rPr>
              <a:t>Reusability of Components </a:t>
            </a:r>
          </a:p>
          <a:p>
            <a:pPr algn="just" rtl="0">
              <a:buFont typeface="Arial" panose="020B0604020202020204" pitchFamily="34" charset="0"/>
              <a:buChar char="•"/>
            </a:pPr>
            <a:endParaRPr lang="en-SG" dirty="0">
              <a:solidFill>
                <a:srgbClr val="4A4A4A"/>
              </a:solidFill>
              <a:latin typeface="Nunito"/>
            </a:endParaRPr>
          </a:p>
          <a:p>
            <a:pPr algn="just" rtl="0"/>
            <a:r>
              <a:rPr lang="en-GB" b="1" i="0" dirty="0">
                <a:solidFill>
                  <a:srgbClr val="4A4A4A"/>
                </a:solidFill>
                <a:effectLst/>
                <a:latin typeface="Nunito"/>
              </a:rPr>
              <a:t>How to invoke the Custom Java Class from inside a </a:t>
            </a:r>
            <a:r>
              <a:rPr lang="en-GB" b="1" i="0" dirty="0" err="1">
                <a:solidFill>
                  <a:srgbClr val="4A4A4A"/>
                </a:solidFill>
                <a:effectLst/>
                <a:latin typeface="Nunito"/>
              </a:rPr>
              <a:t>dataweave</a:t>
            </a:r>
            <a:r>
              <a:rPr lang="en-GB" b="1" i="0" dirty="0">
                <a:solidFill>
                  <a:srgbClr val="4A4A4A"/>
                </a:solidFill>
                <a:effectLst/>
                <a:latin typeface="Nunito"/>
              </a:rPr>
              <a:t>?</a:t>
            </a:r>
          </a:p>
          <a:p>
            <a:pPr algn="just" rtl="0"/>
            <a:r>
              <a:rPr lang="en-GB" i="0" dirty="0">
                <a:solidFill>
                  <a:srgbClr val="4A4A4A"/>
                </a:solidFill>
                <a:effectLst/>
                <a:latin typeface="Nunito"/>
              </a:rPr>
              <a:t>%</a:t>
            </a:r>
            <a:r>
              <a:rPr lang="en-GB" i="0" dirty="0" err="1">
                <a:solidFill>
                  <a:srgbClr val="4A4A4A"/>
                </a:solidFill>
                <a:effectLst/>
                <a:latin typeface="Nunito"/>
              </a:rPr>
              <a:t>dw</a:t>
            </a:r>
            <a:r>
              <a:rPr lang="en-GB" i="0" dirty="0">
                <a:solidFill>
                  <a:srgbClr val="4A4A4A"/>
                </a:solidFill>
                <a:effectLst/>
                <a:latin typeface="Nunito"/>
              </a:rPr>
              <a:t> 2.0</a:t>
            </a:r>
          </a:p>
          <a:p>
            <a:pPr algn="just" rtl="0"/>
            <a:r>
              <a:rPr lang="en-GB" i="0" dirty="0">
                <a:solidFill>
                  <a:srgbClr val="4A4A4A"/>
                </a:solidFill>
                <a:effectLst/>
                <a:latin typeface="Nunito"/>
              </a:rPr>
              <a:t>Import </a:t>
            </a:r>
            <a:r>
              <a:rPr lang="en-GB" i="0" dirty="0" err="1">
                <a:solidFill>
                  <a:srgbClr val="4A4A4A"/>
                </a:solidFill>
                <a:effectLst/>
                <a:latin typeface="Nunito"/>
              </a:rPr>
              <a:t>java!com.mycompany</a:t>
            </a:r>
            <a:r>
              <a:rPr lang="en-GB" i="0" dirty="0">
                <a:solidFill>
                  <a:srgbClr val="4A4A4A"/>
                </a:solidFill>
                <a:effectLst/>
                <a:latin typeface="Nunito"/>
              </a:rPr>
              <a:t>::</a:t>
            </a:r>
            <a:r>
              <a:rPr lang="en-GB" i="0" dirty="0" err="1">
                <a:solidFill>
                  <a:srgbClr val="4A4A4A"/>
                </a:solidFill>
                <a:effectLst/>
                <a:latin typeface="Nunito"/>
              </a:rPr>
              <a:t>classname</a:t>
            </a:r>
            <a:endParaRPr lang="en-GB" i="0" dirty="0">
              <a:solidFill>
                <a:srgbClr val="4A4A4A"/>
              </a:solidFill>
              <a:effectLst/>
              <a:latin typeface="Nunito"/>
            </a:endParaRPr>
          </a:p>
          <a:p>
            <a:pPr algn="just" rtl="0"/>
            <a:r>
              <a:rPr lang="en-GB" i="0" dirty="0">
                <a:solidFill>
                  <a:srgbClr val="4A4A4A"/>
                </a:solidFill>
                <a:effectLst/>
                <a:latin typeface="Nunito"/>
              </a:rPr>
              <a:t>output application/json</a:t>
            </a:r>
          </a:p>
          <a:p>
            <a:pPr algn="just" rtl="0"/>
            <a:r>
              <a:rPr lang="en-GB" i="0" dirty="0">
                <a:solidFill>
                  <a:srgbClr val="4A4A4A"/>
                </a:solidFill>
                <a:effectLst/>
                <a:latin typeface="Nunito"/>
              </a:rPr>
              <a:t>---</a:t>
            </a:r>
          </a:p>
          <a:p>
            <a:pPr algn="just" rtl="0"/>
            <a:r>
              <a:rPr lang="en-GB" i="0" dirty="0">
                <a:solidFill>
                  <a:srgbClr val="4A4A4A"/>
                </a:solidFill>
                <a:effectLst/>
                <a:latin typeface="Nunito"/>
              </a:rPr>
              <a:t>{</a:t>
            </a:r>
          </a:p>
          <a:p>
            <a:pPr algn="just" rtl="0"/>
            <a:r>
              <a:rPr lang="en-GB" i="0" dirty="0">
                <a:solidFill>
                  <a:srgbClr val="4A4A4A"/>
                </a:solidFill>
                <a:effectLst/>
                <a:latin typeface="Nunito"/>
              </a:rPr>
              <a:t>  a: </a:t>
            </a:r>
            <a:r>
              <a:rPr lang="en-GB" i="0" dirty="0" err="1">
                <a:solidFill>
                  <a:srgbClr val="4A4A4A"/>
                </a:solidFill>
                <a:effectLst/>
                <a:latin typeface="Nunito"/>
              </a:rPr>
              <a:t>classname</a:t>
            </a:r>
            <a:r>
              <a:rPr lang="en-GB" i="0" dirty="0">
                <a:solidFill>
                  <a:srgbClr val="4A4A4A"/>
                </a:solidFill>
                <a:effectLst/>
                <a:latin typeface="Nunito"/>
              </a:rPr>
              <a:t>::</a:t>
            </a:r>
            <a:r>
              <a:rPr lang="en-GB" i="0" dirty="0" err="1">
                <a:solidFill>
                  <a:srgbClr val="4A4A4A"/>
                </a:solidFill>
                <a:effectLst/>
                <a:latin typeface="Nunito"/>
              </a:rPr>
              <a:t>methodName</a:t>
            </a:r>
            <a:r>
              <a:rPr lang="en-GB" i="0" dirty="0">
                <a:solidFill>
                  <a:srgbClr val="4A4A4A"/>
                </a:solidFill>
                <a:effectLst/>
                <a:latin typeface="Nunito"/>
              </a:rPr>
              <a:t>("</a:t>
            </a:r>
            <a:r>
              <a:rPr lang="en-GB" i="0" dirty="0" err="1">
                <a:solidFill>
                  <a:srgbClr val="4A4A4A"/>
                </a:solidFill>
                <a:effectLst/>
                <a:latin typeface="Nunito"/>
              </a:rPr>
              <a:t>myString</a:t>
            </a:r>
            <a:r>
              <a:rPr lang="en-GB" i="0" dirty="0">
                <a:solidFill>
                  <a:srgbClr val="4A4A4A"/>
                </a:solidFill>
                <a:effectLst/>
                <a:latin typeface="Nunito"/>
              </a:rPr>
              <a:t>")</a:t>
            </a:r>
          </a:p>
          <a:p>
            <a:pPr algn="just" rtl="0"/>
            <a:r>
              <a:rPr lang="en-GB" i="0" dirty="0">
                <a:solidFill>
                  <a:srgbClr val="4A4A4A"/>
                </a:solidFill>
                <a:effectLst/>
                <a:latin typeface="Nunito"/>
              </a:rPr>
              <a:t>}</a:t>
            </a:r>
          </a:p>
          <a:p>
            <a:pPr algn="just" rtl="0"/>
            <a:endParaRPr lang="en-GB" b="1" dirty="0">
              <a:solidFill>
                <a:srgbClr val="4A4A4A"/>
              </a:solidFill>
              <a:latin typeface="Nunito"/>
            </a:endParaRPr>
          </a:p>
          <a:p>
            <a:pPr algn="l"/>
            <a:r>
              <a:rPr lang="en-GB" b="1" i="0" dirty="0">
                <a:solidFill>
                  <a:srgbClr val="000000"/>
                </a:solidFill>
                <a:effectLst/>
                <a:latin typeface="Poppins"/>
              </a:rPr>
              <a:t>How to call Flow from inside a </a:t>
            </a:r>
            <a:r>
              <a:rPr lang="en-GB" b="1" i="0" dirty="0" err="1">
                <a:solidFill>
                  <a:srgbClr val="000000"/>
                </a:solidFill>
                <a:effectLst/>
                <a:latin typeface="Poppins"/>
              </a:rPr>
              <a:t>dataweave</a:t>
            </a:r>
            <a:r>
              <a:rPr lang="en-GB" b="1" i="0" dirty="0">
                <a:solidFill>
                  <a:srgbClr val="000000"/>
                </a:solidFill>
                <a:effectLst/>
                <a:latin typeface="Poppins"/>
              </a:rPr>
              <a:t>?</a:t>
            </a:r>
          </a:p>
          <a:p>
            <a:pPr algn="l"/>
            <a:r>
              <a:rPr lang="en-GB" b="0" i="0" dirty="0">
                <a:solidFill>
                  <a:srgbClr val="000000"/>
                </a:solidFill>
                <a:effectLst/>
                <a:latin typeface="Poppins"/>
              </a:rPr>
              <a:t>lookup(“</a:t>
            </a:r>
            <a:r>
              <a:rPr lang="en-GB" b="0" i="0" dirty="0" err="1">
                <a:solidFill>
                  <a:srgbClr val="000000"/>
                </a:solidFill>
                <a:effectLst/>
                <a:latin typeface="Poppins"/>
              </a:rPr>
              <a:t>flowname</a:t>
            </a:r>
            <a:r>
              <a:rPr lang="en-GB" b="0" i="0" dirty="0">
                <a:solidFill>
                  <a:srgbClr val="000000"/>
                </a:solidFill>
                <a:effectLst/>
                <a:latin typeface="Poppins"/>
              </a:rPr>
              <a:t>”, payload)</a:t>
            </a:r>
          </a:p>
          <a:p>
            <a:pPr algn="l"/>
            <a:endParaRPr lang="en-GB" dirty="0">
              <a:solidFill>
                <a:srgbClr val="000000"/>
              </a:solidFill>
              <a:latin typeface="Poppins"/>
            </a:endParaRPr>
          </a:p>
          <a:p>
            <a:pPr algn="l"/>
            <a:r>
              <a:rPr lang="en-GB" b="1" i="0" dirty="0">
                <a:solidFill>
                  <a:srgbClr val="000000"/>
                </a:solidFill>
                <a:effectLst/>
                <a:latin typeface="Poppins"/>
              </a:rPr>
              <a:t>What kind of development guideline/best practices </a:t>
            </a:r>
            <a:r>
              <a:rPr lang="en-GB" b="1" dirty="0">
                <a:solidFill>
                  <a:srgbClr val="000000"/>
                </a:solidFill>
                <a:latin typeface="Poppins"/>
              </a:rPr>
              <a:t>happen In your mule project?</a:t>
            </a:r>
          </a:p>
          <a:p>
            <a:pPr algn="l">
              <a:buFont typeface="Arial" panose="020B0604020202020204" pitchFamily="34" charset="0"/>
              <a:buChar char="•"/>
            </a:pPr>
            <a:r>
              <a:rPr lang="en-GB" b="0" i="0" dirty="0">
                <a:solidFill>
                  <a:srgbClr val="000000"/>
                </a:solidFill>
                <a:effectLst/>
                <a:latin typeface="Poppins"/>
              </a:rPr>
              <a:t>Do not save the Payload in to the flow Variable as it is more memory consuming element.</a:t>
            </a:r>
          </a:p>
          <a:p>
            <a:pPr algn="l">
              <a:buFont typeface="Arial" panose="020B0604020202020204" pitchFamily="34" charset="0"/>
              <a:buChar char="•"/>
            </a:pPr>
            <a:r>
              <a:rPr lang="en-GB" dirty="0">
                <a:solidFill>
                  <a:srgbClr val="000000"/>
                </a:solidFill>
                <a:latin typeface="Poppins"/>
              </a:rPr>
              <a:t>Keep the server details, port, server credentials in the configuration file instead of hard coding.</a:t>
            </a:r>
          </a:p>
          <a:p>
            <a:pPr algn="l">
              <a:buFont typeface="Arial" panose="020B0604020202020204" pitchFamily="34" charset="0"/>
              <a:buChar char="•"/>
            </a:pPr>
            <a:r>
              <a:rPr lang="en-GB" dirty="0">
                <a:solidFill>
                  <a:srgbClr val="000000"/>
                </a:solidFill>
                <a:latin typeface="Poppins"/>
              </a:rPr>
              <a:t>All the password needs to be encrypted (use secure property)</a:t>
            </a:r>
          </a:p>
          <a:p>
            <a:pPr algn="l">
              <a:buFont typeface="Arial" panose="020B0604020202020204" pitchFamily="34" charset="0"/>
              <a:buChar char="•"/>
            </a:pPr>
            <a:r>
              <a:rPr lang="en-GB" dirty="0">
                <a:solidFill>
                  <a:srgbClr val="000000"/>
                </a:solidFill>
                <a:latin typeface="Poppins"/>
              </a:rPr>
              <a:t>Create reusable assets across teams and projects.</a:t>
            </a:r>
          </a:p>
          <a:p>
            <a:pPr algn="l">
              <a:buFont typeface="Arial" panose="020B0604020202020204" pitchFamily="34" charset="0"/>
              <a:buChar char="•"/>
            </a:pPr>
            <a:r>
              <a:rPr lang="en-GB" dirty="0">
                <a:solidFill>
                  <a:srgbClr val="000000"/>
                </a:solidFill>
                <a:latin typeface="Poppins"/>
              </a:rPr>
              <a:t>Breakdown large application flows into smaller flows</a:t>
            </a:r>
          </a:p>
          <a:p>
            <a:pPr algn="l">
              <a:buFont typeface="Arial" panose="020B0604020202020204" pitchFamily="34" charset="0"/>
              <a:buChar char="•"/>
            </a:pPr>
            <a:r>
              <a:rPr lang="en-GB" dirty="0">
                <a:solidFill>
                  <a:srgbClr val="000000"/>
                </a:solidFill>
                <a:latin typeface="Poppins"/>
              </a:rPr>
              <a:t>Naming convention to be followed for application name, components.</a:t>
            </a:r>
          </a:p>
          <a:p>
            <a:pPr algn="l">
              <a:buFont typeface="Arial" panose="020B0604020202020204" pitchFamily="34" charset="0"/>
              <a:buChar char="•"/>
            </a:pPr>
            <a:r>
              <a:rPr lang="en-GB" dirty="0">
                <a:solidFill>
                  <a:srgbClr val="000000"/>
                </a:solidFill>
                <a:latin typeface="Poppins"/>
              </a:rPr>
              <a:t>http response code should be mapped property as per http standards.</a:t>
            </a:r>
          </a:p>
          <a:p>
            <a:pPr algn="l">
              <a:buFont typeface="Arial" panose="020B0604020202020204" pitchFamily="34" charset="0"/>
              <a:buChar char="•"/>
            </a:pPr>
            <a:r>
              <a:rPr lang="en-GB" dirty="0">
                <a:solidFill>
                  <a:srgbClr val="000000"/>
                </a:solidFill>
                <a:latin typeface="Poppins"/>
              </a:rPr>
              <a:t>Recommended to use latest version of the connector.</a:t>
            </a:r>
          </a:p>
          <a:p>
            <a:pPr algn="l">
              <a:buFont typeface="Arial" panose="020B0604020202020204" pitchFamily="34" charset="0"/>
              <a:buChar char="•"/>
            </a:pPr>
            <a:r>
              <a:rPr lang="en-GB" dirty="0">
                <a:solidFill>
                  <a:srgbClr val="000000"/>
                </a:solidFill>
                <a:latin typeface="Poppins"/>
              </a:rPr>
              <a:t>There shouldn’t be any unused var/code inside mule project.</a:t>
            </a:r>
          </a:p>
          <a:p>
            <a:pPr algn="l">
              <a:buFont typeface="Arial" panose="020B0604020202020204" pitchFamily="34" charset="0"/>
              <a:buChar char="•"/>
            </a:pPr>
            <a:r>
              <a:rPr lang="en-GB" dirty="0">
                <a:solidFill>
                  <a:srgbClr val="000000"/>
                </a:solidFill>
                <a:latin typeface="Poppins"/>
              </a:rPr>
              <a:t>Reprocessing connection strategy should be defined properly.</a:t>
            </a:r>
            <a:endParaRPr lang="en-US" b="1" dirty="0"/>
          </a:p>
        </p:txBody>
      </p:sp>
      <p:sp>
        <p:nvSpPr>
          <p:cNvPr id="15" name="TextBox 14">
            <a:extLst>
              <a:ext uri="{FF2B5EF4-FFF2-40B4-BE49-F238E27FC236}">
                <a16:creationId xmlns:a16="http://schemas.microsoft.com/office/drawing/2014/main" id="{DECEB1BB-4897-4B41-9DEB-C4DA0EFCCE86}"/>
              </a:ext>
            </a:extLst>
          </p:cNvPr>
          <p:cNvSpPr txBox="1"/>
          <p:nvPr/>
        </p:nvSpPr>
        <p:spPr>
          <a:xfrm>
            <a:off x="6889459" y="8010492"/>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990662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8016" y="146304"/>
            <a:ext cx="14868144" cy="8125301"/>
          </a:xfrm>
          <a:prstGeom prst="rect">
            <a:avLst/>
          </a:prstGeom>
          <a:noFill/>
        </p:spPr>
        <p:txBody>
          <a:bodyPr wrap="square" rtlCol="0">
            <a:spAutoFit/>
          </a:bodyPr>
          <a:lstStyle/>
          <a:p>
            <a:pPr lvl="0"/>
            <a:r>
              <a:rPr lang="en-IN" b="1" dirty="0"/>
              <a:t>How you will use Data base functions in your project?</a:t>
            </a:r>
            <a:endParaRPr lang="en-US" b="1" dirty="0"/>
          </a:p>
          <a:p>
            <a:pPr lvl="1"/>
            <a:r>
              <a:rPr lang="en-IN" dirty="0"/>
              <a:t>We can add database module to configure the database connection and use database related operations like </a:t>
            </a:r>
            <a:r>
              <a:rPr lang="en-IN" dirty="0" err="1"/>
              <a:t>select,insert,update</a:t>
            </a:r>
            <a:r>
              <a:rPr lang="en-IN" dirty="0"/>
              <a:t>, etc.,</a:t>
            </a:r>
            <a:endParaRPr lang="en-US" dirty="0"/>
          </a:p>
          <a:p>
            <a:endParaRPr lang="en-US" dirty="0"/>
          </a:p>
          <a:p>
            <a:pPr lvl="0"/>
            <a:r>
              <a:rPr lang="en-IN" b="1" dirty="0"/>
              <a:t>what are the methods developed in your project?</a:t>
            </a:r>
            <a:endParaRPr lang="en-US" b="1" dirty="0"/>
          </a:p>
          <a:p>
            <a:pPr lvl="1"/>
            <a:r>
              <a:rPr lang="en-IN" dirty="0"/>
              <a:t>Get, Post , Put</a:t>
            </a:r>
            <a:endParaRPr lang="en-US" dirty="0"/>
          </a:p>
          <a:p>
            <a:pPr lvl="0"/>
            <a:endParaRPr lang="en-IN" dirty="0"/>
          </a:p>
          <a:p>
            <a:pPr lvl="0"/>
            <a:r>
              <a:rPr lang="en-IN" b="1" dirty="0"/>
              <a:t>what is Orchestration Layer in your project?</a:t>
            </a:r>
            <a:endParaRPr lang="en-US" b="1" dirty="0"/>
          </a:p>
          <a:p>
            <a:pPr lvl="1"/>
            <a:r>
              <a:rPr lang="en-IN" dirty="0"/>
              <a:t>Orchestration layer is used to compose multiple components. Its used to combine the database from different system such as CRM, SAP and etc.,</a:t>
            </a:r>
            <a:endParaRPr lang="en-US" dirty="0"/>
          </a:p>
          <a:p>
            <a:endParaRPr lang="en-US" dirty="0"/>
          </a:p>
          <a:p>
            <a:pPr lvl="0"/>
            <a:r>
              <a:rPr lang="en-IN" b="1" dirty="0"/>
              <a:t>Explain about the Data wave, have you used Java coding in Data wave?</a:t>
            </a:r>
            <a:endParaRPr lang="en-US" b="1" dirty="0"/>
          </a:p>
          <a:p>
            <a:r>
              <a:rPr lang="en-IN" dirty="0" err="1"/>
              <a:t>Dataweave</a:t>
            </a:r>
            <a:r>
              <a:rPr lang="en-IN" dirty="0"/>
              <a:t> is </a:t>
            </a:r>
            <a:r>
              <a:rPr lang="en-IN" dirty="0" err="1"/>
              <a:t>MuleSoft</a:t>
            </a:r>
            <a:r>
              <a:rPr lang="en-IN" dirty="0"/>
              <a:t> expression language for accessing and transforming data that travels through a Mule app.</a:t>
            </a:r>
            <a:endParaRPr lang="en-US" dirty="0"/>
          </a:p>
          <a:p>
            <a:r>
              <a:rPr lang="en-IN" dirty="0"/>
              <a:t>	This helps to modify and process the data.</a:t>
            </a:r>
            <a:endParaRPr lang="en-US" dirty="0"/>
          </a:p>
          <a:p>
            <a:endParaRPr lang="en-US" dirty="0"/>
          </a:p>
          <a:p>
            <a:pPr lvl="0"/>
            <a:r>
              <a:rPr lang="en-IN" b="1" dirty="0"/>
              <a:t>How you will create project using RAML?</a:t>
            </a:r>
            <a:endParaRPr lang="en-US" b="1" dirty="0"/>
          </a:p>
          <a:p>
            <a:pPr lvl="1"/>
            <a:r>
              <a:rPr lang="en-IN" dirty="0"/>
              <a:t>Create a project and select API file (REST) specification while creating the project and it creates the project with required REST router kit.</a:t>
            </a:r>
            <a:endParaRPr lang="en-US" dirty="0"/>
          </a:p>
          <a:p>
            <a:pPr lvl="0"/>
            <a:endParaRPr lang="en-IN" dirty="0"/>
          </a:p>
          <a:p>
            <a:pPr lvl="0"/>
            <a:r>
              <a:rPr lang="en-IN" b="1" dirty="0"/>
              <a:t> what is REST API? why we use REST API’s?</a:t>
            </a:r>
            <a:endParaRPr lang="en-US" b="1" dirty="0"/>
          </a:p>
          <a:p>
            <a:pPr lvl="1"/>
            <a:r>
              <a:rPr lang="en-IN" dirty="0"/>
              <a:t>REST is architectural style used to expose http method such as get/post/delete/put etc., its lightweight and we can retrieve the response faster.</a:t>
            </a:r>
          </a:p>
          <a:p>
            <a:pPr lvl="1"/>
            <a:endParaRPr lang="en-IN" dirty="0"/>
          </a:p>
          <a:p>
            <a:pPr lvl="0"/>
            <a:r>
              <a:rPr lang="en-IN" b="1" dirty="0"/>
              <a:t>Can you explain some the connectors used in your project?</a:t>
            </a:r>
            <a:endParaRPr lang="en-US" b="1" dirty="0"/>
          </a:p>
          <a:p>
            <a:pPr lvl="1"/>
            <a:r>
              <a:rPr lang="en-IN" dirty="0"/>
              <a:t>I have used AWS S3 connector to connect S3 storage to receive the file.</a:t>
            </a:r>
            <a:endParaRPr lang="en-US" dirty="0"/>
          </a:p>
          <a:p>
            <a:pPr lvl="1"/>
            <a:r>
              <a:rPr lang="en-IN" dirty="0"/>
              <a:t>I have used database connector to connect the data base.</a:t>
            </a:r>
            <a:endParaRPr lang="en-US" dirty="0"/>
          </a:p>
          <a:p>
            <a:pPr lvl="1"/>
            <a:r>
              <a:rPr lang="en-IN" dirty="0"/>
              <a:t>I have used http request connector to invoke REST based web service</a:t>
            </a:r>
            <a:endParaRPr lang="en-US" dirty="0"/>
          </a:p>
          <a:p>
            <a:pPr lvl="1"/>
            <a:r>
              <a:rPr lang="en-IN" dirty="0"/>
              <a:t>I have used SOAP connector to consume SOAP based WS.</a:t>
            </a:r>
            <a:endParaRPr lang="en-US" dirty="0"/>
          </a:p>
          <a:p>
            <a:endParaRPr lang="en-US" dirty="0"/>
          </a:p>
        </p:txBody>
      </p:sp>
      <p:sp>
        <p:nvSpPr>
          <p:cNvPr id="4" name="TextBox 3">
            <a:extLst>
              <a:ext uri="{FF2B5EF4-FFF2-40B4-BE49-F238E27FC236}">
                <a16:creationId xmlns:a16="http://schemas.microsoft.com/office/drawing/2014/main" id="{B60CD948-EFC8-4144-9046-3C1FFBDAD8A9}"/>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4211247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F22B88-1BAE-41B7-861D-E12B44D7262E}"/>
              </a:ext>
            </a:extLst>
          </p:cNvPr>
          <p:cNvSpPr txBox="1"/>
          <p:nvPr/>
        </p:nvSpPr>
        <p:spPr>
          <a:xfrm>
            <a:off x="119542" y="150894"/>
            <a:ext cx="12866615" cy="369332"/>
          </a:xfrm>
          <a:prstGeom prst="rect">
            <a:avLst/>
          </a:prstGeom>
          <a:noFill/>
        </p:spPr>
        <p:txBody>
          <a:bodyPr wrap="square">
            <a:spAutoFit/>
          </a:bodyPr>
          <a:lstStyle/>
          <a:p>
            <a:pPr algn="l" fontAlgn="base"/>
            <a:r>
              <a:rPr lang="en-SG" b="1" i="0" dirty="0">
                <a:solidFill>
                  <a:srgbClr val="303030"/>
                </a:solidFill>
                <a:effectLst/>
                <a:latin typeface="PT Sans"/>
              </a:rPr>
              <a:t>Mule Project/application Structure</a:t>
            </a:r>
          </a:p>
        </p:txBody>
      </p:sp>
      <p:pic>
        <p:nvPicPr>
          <p:cNvPr id="7" name="Picture 6">
            <a:extLst>
              <a:ext uri="{FF2B5EF4-FFF2-40B4-BE49-F238E27FC236}">
                <a16:creationId xmlns:a16="http://schemas.microsoft.com/office/drawing/2014/main" id="{4D490206-CC33-4BCB-81C5-1D5940E3E4DD}"/>
              </a:ext>
            </a:extLst>
          </p:cNvPr>
          <p:cNvPicPr>
            <a:picLocks noChangeAspect="1"/>
          </p:cNvPicPr>
          <p:nvPr/>
        </p:nvPicPr>
        <p:blipFill>
          <a:blip r:embed="rId2"/>
          <a:stretch>
            <a:fillRect/>
          </a:stretch>
        </p:blipFill>
        <p:spPr>
          <a:xfrm>
            <a:off x="200488" y="671119"/>
            <a:ext cx="4656738" cy="5710900"/>
          </a:xfrm>
          <a:prstGeom prst="rect">
            <a:avLst/>
          </a:prstGeom>
        </p:spPr>
      </p:pic>
      <p:sp>
        <p:nvSpPr>
          <p:cNvPr id="19" name="TextBox 18">
            <a:extLst>
              <a:ext uri="{FF2B5EF4-FFF2-40B4-BE49-F238E27FC236}">
                <a16:creationId xmlns:a16="http://schemas.microsoft.com/office/drawing/2014/main" id="{AE21FA6F-3484-4ADC-AB6C-AC2D0DC4896A}"/>
              </a:ext>
            </a:extLst>
          </p:cNvPr>
          <p:cNvSpPr txBox="1"/>
          <p:nvPr/>
        </p:nvSpPr>
        <p:spPr>
          <a:xfrm>
            <a:off x="7620000" y="7968546"/>
            <a:ext cx="7621398" cy="369332"/>
          </a:xfrm>
          <a:prstGeom prst="rect">
            <a:avLst/>
          </a:prstGeom>
          <a:noFill/>
        </p:spPr>
        <p:txBody>
          <a:bodyPr wrap="square">
            <a:spAutoFit/>
          </a:bodyPr>
          <a:lstStyle/>
          <a:p>
            <a:pPr fontAlgn="base"/>
            <a:r>
              <a:rPr lang="en-US" sz="1800" b="1" dirty="0">
                <a:hlinkClick r:id="rId3"/>
              </a:rPr>
              <a:t>For more videos-&gt;https://www.youtube.com/c/TechLightning</a:t>
            </a:r>
            <a:endParaRPr lang="en-US" sz="1800" b="1" dirty="0"/>
          </a:p>
        </p:txBody>
      </p:sp>
    </p:spTree>
    <p:extLst>
      <p:ext uri="{BB962C8B-B14F-4D97-AF65-F5344CB8AC3E}">
        <p14:creationId xmlns:p14="http://schemas.microsoft.com/office/powerpoint/2010/main" val="2834273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25C0E-13ED-4480-BB5E-0D7B4B72529E}"/>
              </a:ext>
            </a:extLst>
          </p:cNvPr>
          <p:cNvSpPr txBox="1"/>
          <p:nvPr/>
        </p:nvSpPr>
        <p:spPr>
          <a:xfrm>
            <a:off x="200487" y="178467"/>
            <a:ext cx="13859461" cy="1754326"/>
          </a:xfrm>
          <a:prstGeom prst="rect">
            <a:avLst/>
          </a:prstGeom>
          <a:noFill/>
        </p:spPr>
        <p:txBody>
          <a:bodyPr wrap="square">
            <a:spAutoFit/>
          </a:bodyPr>
          <a:lstStyle/>
          <a:p>
            <a:r>
              <a:rPr lang="en-US" b="1" dirty="0"/>
              <a:t>In which scenario, we will use SFTP connector vs File connector</a:t>
            </a:r>
          </a:p>
          <a:p>
            <a:r>
              <a:rPr lang="en-US" dirty="0"/>
              <a:t>SFTP Connector:</a:t>
            </a:r>
          </a:p>
          <a:p>
            <a:r>
              <a:rPr lang="en-US" dirty="0"/>
              <a:t>When we want </a:t>
            </a:r>
            <a:r>
              <a:rPr lang="en-GB" dirty="0"/>
              <a:t>mule application to receive data from one external/internal system/partners.</a:t>
            </a:r>
          </a:p>
          <a:p>
            <a:endParaRPr lang="en-GB" dirty="0"/>
          </a:p>
          <a:p>
            <a:r>
              <a:rPr lang="en-GB" dirty="0"/>
              <a:t>File connector:</a:t>
            </a:r>
          </a:p>
          <a:p>
            <a:r>
              <a:rPr lang="en-GB" b="0" i="0" dirty="0">
                <a:solidFill>
                  <a:srgbClr val="58595A"/>
                </a:solidFill>
                <a:effectLst/>
                <a:latin typeface="Open Sans"/>
              </a:rPr>
              <a:t>Handles files (</a:t>
            </a:r>
            <a:r>
              <a:rPr lang="en-GB" b="0" i="0" dirty="0" err="1">
                <a:solidFill>
                  <a:srgbClr val="58595A"/>
                </a:solidFill>
                <a:effectLst/>
                <a:latin typeface="Open Sans"/>
              </a:rPr>
              <a:t>read,write,list,copy,move</a:t>
            </a:r>
            <a:r>
              <a:rPr lang="en-GB" b="0" i="0" dirty="0">
                <a:solidFill>
                  <a:srgbClr val="58595A"/>
                </a:solidFill>
                <a:effectLst/>
                <a:latin typeface="Open Sans"/>
              </a:rPr>
              <a:t>) and folders on a locally mounted file system</a:t>
            </a:r>
            <a:endParaRPr lang="en-US" dirty="0"/>
          </a:p>
        </p:txBody>
      </p:sp>
      <p:sp>
        <p:nvSpPr>
          <p:cNvPr id="7" name="TextBox 6">
            <a:extLst>
              <a:ext uri="{FF2B5EF4-FFF2-40B4-BE49-F238E27FC236}">
                <a16:creationId xmlns:a16="http://schemas.microsoft.com/office/drawing/2014/main" id="{19A68793-DF76-4918-BA23-9D17E5C2E75A}"/>
              </a:ext>
            </a:extLst>
          </p:cNvPr>
          <p:cNvSpPr txBox="1"/>
          <p:nvPr/>
        </p:nvSpPr>
        <p:spPr>
          <a:xfrm>
            <a:off x="8542090" y="7372171"/>
            <a:ext cx="7621398" cy="1200329"/>
          </a:xfrm>
          <a:prstGeom prst="rect">
            <a:avLst/>
          </a:prstGeom>
          <a:noFill/>
        </p:spPr>
        <p:txBody>
          <a:bodyPr wrap="square">
            <a:spAutoFit/>
          </a:bodyPr>
          <a:lstStyle/>
          <a:p>
            <a:pPr fontAlgn="base"/>
            <a:r>
              <a:rPr lang="en-US" sz="1800" dirty="0"/>
              <a:t>Thank you for watching !</a:t>
            </a:r>
          </a:p>
          <a:p>
            <a:pPr fontAlgn="base"/>
            <a:r>
              <a:rPr lang="en-US" sz="1800" dirty="0" err="1"/>
              <a:t>Youtube</a:t>
            </a:r>
            <a:r>
              <a:rPr lang="en-US" sz="1800" dirty="0"/>
              <a:t> channel for MuleSoft videos:</a:t>
            </a:r>
          </a:p>
          <a:p>
            <a:pPr fontAlgn="base"/>
            <a:r>
              <a:rPr lang="en-US" sz="1800" b="1" dirty="0">
                <a:hlinkClick r:id="rId2"/>
              </a:rPr>
              <a:t>https://www.youtube.com/c/TechLightning</a:t>
            </a:r>
            <a:endParaRPr lang="en-US" sz="1800" b="1" dirty="0"/>
          </a:p>
          <a:p>
            <a:pPr fontAlgn="base"/>
            <a:r>
              <a:rPr lang="en-US" sz="1800" b="1" dirty="0"/>
              <a:t>Subscribe the channel and Click bell icon for notification</a:t>
            </a:r>
          </a:p>
        </p:txBody>
      </p:sp>
      <p:sp>
        <p:nvSpPr>
          <p:cNvPr id="11" name="TextBox 10">
            <a:extLst>
              <a:ext uri="{FF2B5EF4-FFF2-40B4-BE49-F238E27FC236}">
                <a16:creationId xmlns:a16="http://schemas.microsoft.com/office/drawing/2014/main" id="{2CBE2626-9460-48A8-A6B5-54A4E6A3DE2C}"/>
              </a:ext>
            </a:extLst>
          </p:cNvPr>
          <p:cNvSpPr txBox="1"/>
          <p:nvPr/>
        </p:nvSpPr>
        <p:spPr>
          <a:xfrm>
            <a:off x="200488" y="2779052"/>
            <a:ext cx="7621398" cy="923330"/>
          </a:xfrm>
          <a:prstGeom prst="rect">
            <a:avLst/>
          </a:prstGeom>
          <a:noFill/>
        </p:spPr>
        <p:txBody>
          <a:bodyPr wrap="square">
            <a:spAutoFit/>
          </a:bodyPr>
          <a:lstStyle/>
          <a:p>
            <a:r>
              <a:rPr lang="en-US" b="1" dirty="0"/>
              <a:t>What are the different steps available in Batch job</a:t>
            </a:r>
          </a:p>
          <a:p>
            <a:r>
              <a:rPr lang="en-US" dirty="0"/>
              <a:t>Process records </a:t>
            </a:r>
          </a:p>
          <a:p>
            <a:r>
              <a:rPr lang="en-US" dirty="0"/>
              <a:t>On complete</a:t>
            </a:r>
          </a:p>
        </p:txBody>
      </p:sp>
      <p:pic>
        <p:nvPicPr>
          <p:cNvPr id="13" name="Picture 12">
            <a:extLst>
              <a:ext uri="{FF2B5EF4-FFF2-40B4-BE49-F238E27FC236}">
                <a16:creationId xmlns:a16="http://schemas.microsoft.com/office/drawing/2014/main" id="{745F2D14-8EC0-4B88-98D0-254E0ABC6600}"/>
              </a:ext>
            </a:extLst>
          </p:cNvPr>
          <p:cNvPicPr>
            <a:picLocks noChangeAspect="1"/>
          </p:cNvPicPr>
          <p:nvPr/>
        </p:nvPicPr>
        <p:blipFill>
          <a:blip r:embed="rId3"/>
          <a:stretch>
            <a:fillRect/>
          </a:stretch>
        </p:blipFill>
        <p:spPr>
          <a:xfrm>
            <a:off x="7821886" y="2843342"/>
            <a:ext cx="1885950" cy="1200150"/>
          </a:xfrm>
          <a:prstGeom prst="rect">
            <a:avLst/>
          </a:prstGeom>
        </p:spPr>
      </p:pic>
      <p:sp>
        <p:nvSpPr>
          <p:cNvPr id="15" name="TextBox 14">
            <a:extLst>
              <a:ext uri="{FF2B5EF4-FFF2-40B4-BE49-F238E27FC236}">
                <a16:creationId xmlns:a16="http://schemas.microsoft.com/office/drawing/2014/main" id="{1FD2BB3A-77AD-44B4-855A-25DEF4CBFF00}"/>
              </a:ext>
            </a:extLst>
          </p:cNvPr>
          <p:cNvSpPr txBox="1"/>
          <p:nvPr/>
        </p:nvSpPr>
        <p:spPr>
          <a:xfrm>
            <a:off x="200488" y="4685334"/>
            <a:ext cx="7621398" cy="923330"/>
          </a:xfrm>
          <a:prstGeom prst="rect">
            <a:avLst/>
          </a:prstGeom>
          <a:noFill/>
        </p:spPr>
        <p:txBody>
          <a:bodyPr wrap="square">
            <a:spAutoFit/>
          </a:bodyPr>
          <a:lstStyle/>
          <a:p>
            <a:r>
              <a:rPr lang="en-US" b="1" dirty="0"/>
              <a:t>What are the different steps available in Batch Step</a:t>
            </a:r>
          </a:p>
          <a:p>
            <a:r>
              <a:rPr lang="en-US" dirty="0"/>
              <a:t>Processor</a:t>
            </a:r>
          </a:p>
          <a:p>
            <a:r>
              <a:rPr lang="en-US" dirty="0"/>
              <a:t>Aggregator</a:t>
            </a:r>
          </a:p>
        </p:txBody>
      </p:sp>
      <p:pic>
        <p:nvPicPr>
          <p:cNvPr id="17" name="Picture 16">
            <a:extLst>
              <a:ext uri="{FF2B5EF4-FFF2-40B4-BE49-F238E27FC236}">
                <a16:creationId xmlns:a16="http://schemas.microsoft.com/office/drawing/2014/main" id="{3BBCE796-B045-4631-B18C-08205D31A8A2}"/>
              </a:ext>
            </a:extLst>
          </p:cNvPr>
          <p:cNvPicPr>
            <a:picLocks noChangeAspect="1"/>
          </p:cNvPicPr>
          <p:nvPr/>
        </p:nvPicPr>
        <p:blipFill>
          <a:blip r:embed="rId4"/>
          <a:stretch>
            <a:fillRect/>
          </a:stretch>
        </p:blipFill>
        <p:spPr>
          <a:xfrm>
            <a:off x="7726478" y="4743766"/>
            <a:ext cx="6162675" cy="1847850"/>
          </a:xfrm>
          <a:prstGeom prst="rect">
            <a:avLst/>
          </a:prstGeom>
        </p:spPr>
      </p:pic>
      <p:sp>
        <p:nvSpPr>
          <p:cNvPr id="19" name="TextBox 18">
            <a:extLst>
              <a:ext uri="{FF2B5EF4-FFF2-40B4-BE49-F238E27FC236}">
                <a16:creationId xmlns:a16="http://schemas.microsoft.com/office/drawing/2014/main" id="{0E74C7D3-B1DE-475D-A60E-76F220A1DA1B}"/>
              </a:ext>
            </a:extLst>
          </p:cNvPr>
          <p:cNvSpPr txBox="1"/>
          <p:nvPr/>
        </p:nvSpPr>
        <p:spPr>
          <a:xfrm>
            <a:off x="200487" y="2129105"/>
            <a:ext cx="8141514" cy="646331"/>
          </a:xfrm>
          <a:prstGeom prst="rect">
            <a:avLst/>
          </a:prstGeom>
          <a:noFill/>
        </p:spPr>
        <p:txBody>
          <a:bodyPr wrap="square">
            <a:spAutoFit/>
          </a:bodyPr>
          <a:lstStyle/>
          <a:p>
            <a:pPr algn="l"/>
            <a:r>
              <a:rPr lang="en-GB" b="1" i="0" dirty="0">
                <a:solidFill>
                  <a:srgbClr val="000000"/>
                </a:solidFill>
                <a:effectLst/>
                <a:latin typeface="Poppins"/>
              </a:rPr>
              <a:t>When we should use batch processing</a:t>
            </a:r>
          </a:p>
          <a:p>
            <a:pPr algn="l"/>
            <a:r>
              <a:rPr lang="en-GB" dirty="0">
                <a:solidFill>
                  <a:srgbClr val="58595A"/>
                </a:solidFill>
                <a:latin typeface="Open Sans"/>
              </a:rPr>
              <a:t>Handling large quantities of incoming data into a different systems</a:t>
            </a:r>
          </a:p>
        </p:txBody>
      </p:sp>
    </p:spTree>
    <p:extLst>
      <p:ext uri="{BB962C8B-B14F-4D97-AF65-F5344CB8AC3E}">
        <p14:creationId xmlns:p14="http://schemas.microsoft.com/office/powerpoint/2010/main" val="1611702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668C3D-C32B-4F91-AE8E-FDDFDF0712B4}"/>
              </a:ext>
            </a:extLst>
          </p:cNvPr>
          <p:cNvSpPr txBox="1"/>
          <p:nvPr/>
        </p:nvSpPr>
        <p:spPr>
          <a:xfrm>
            <a:off x="690269" y="533118"/>
            <a:ext cx="13859461" cy="7017306"/>
          </a:xfrm>
          <a:prstGeom prst="rect">
            <a:avLst/>
          </a:prstGeom>
          <a:noFill/>
        </p:spPr>
        <p:txBody>
          <a:bodyPr wrap="square">
            <a:spAutoFit/>
          </a:bodyPr>
          <a:lstStyle/>
          <a:p>
            <a:r>
              <a:rPr lang="en-GB" b="1" dirty="0"/>
              <a:t>What kind of response we can expect from Async scope?</a:t>
            </a:r>
          </a:p>
          <a:p>
            <a:r>
              <a:rPr lang="en-GB" dirty="0"/>
              <a:t>There wont be any response coming back to main flow</a:t>
            </a:r>
          </a:p>
          <a:p>
            <a:endParaRPr lang="en-GB" b="1" dirty="0"/>
          </a:p>
          <a:p>
            <a:r>
              <a:rPr lang="en-US" b="1" dirty="0"/>
              <a:t>How we can secure mule application ?</a:t>
            </a:r>
          </a:p>
          <a:p>
            <a:r>
              <a:rPr lang="en-GB" dirty="0"/>
              <a:t>We can use/enforce runtime API policies like Basic Authentication, client-id, Secret, OAuth, Rate Limiting, Quota to secure mule application.</a:t>
            </a:r>
          </a:p>
          <a:p>
            <a:endParaRPr lang="en-GB" dirty="0"/>
          </a:p>
          <a:p>
            <a:r>
              <a:rPr lang="en-GB" b="1" dirty="0"/>
              <a:t>What is custom policies in  mule4?</a:t>
            </a:r>
          </a:p>
          <a:p>
            <a:pPr algn="l"/>
            <a:r>
              <a:rPr lang="en-GB" dirty="0"/>
              <a:t>Custom policies are policies that anyone can develop and apply to their APIs, with the intention of extending existing functionality or defining new ones.</a:t>
            </a:r>
          </a:p>
          <a:p>
            <a:pPr algn="l"/>
            <a:endParaRPr lang="en-GB" b="1" dirty="0"/>
          </a:p>
          <a:p>
            <a:pPr algn="l"/>
            <a:r>
              <a:rPr lang="en-GB" b="1" dirty="0"/>
              <a:t>What is full form of RAML?</a:t>
            </a:r>
          </a:p>
          <a:p>
            <a:pPr lvl="1"/>
            <a:r>
              <a:rPr lang="en-GB" dirty="0"/>
              <a:t>Restful API Modelling Language</a:t>
            </a:r>
          </a:p>
          <a:p>
            <a:pPr algn="l"/>
            <a:endParaRPr lang="en-GB" dirty="0">
              <a:solidFill>
                <a:srgbClr val="222635"/>
              </a:solidFill>
              <a:latin typeface="Cambria" panose="02040503050406030204" pitchFamily="18" charset="0"/>
            </a:endParaRPr>
          </a:p>
          <a:p>
            <a:pPr algn="l"/>
            <a:r>
              <a:rPr lang="en-GB" b="1" dirty="0"/>
              <a:t>What is Custom business event?</a:t>
            </a:r>
          </a:p>
          <a:p>
            <a:pPr algn="l"/>
            <a:r>
              <a:rPr lang="en-GB" dirty="0"/>
              <a:t>Mule applications collect business event information (such as transaction execution time, errors, success or failure results, and message payload information) about flows and message processors that handle your business transactions.</a:t>
            </a:r>
          </a:p>
          <a:p>
            <a:pPr algn="l"/>
            <a:r>
              <a:rPr lang="en-GB" dirty="0"/>
              <a:t>More details available at video-&gt; </a:t>
            </a:r>
            <a:r>
              <a:rPr lang="en-GB" dirty="0">
                <a:hlinkClick r:id="rId2">
                  <a:extLst>
                    <a:ext uri="{A12FA001-AC4F-418D-AE19-62706E023703}">
                      <ahyp:hlinkClr xmlns:ahyp="http://schemas.microsoft.com/office/drawing/2018/hyperlinkcolor" val="tx"/>
                    </a:ext>
                  </a:extLst>
                </a:hlinkClick>
              </a:rPr>
              <a:t>https://www.youtube.com/watch?v=e-Gj76m0sZg</a:t>
            </a:r>
            <a:r>
              <a:rPr lang="en-GB" dirty="0"/>
              <a:t> (</a:t>
            </a:r>
            <a:r>
              <a:rPr lang="en-GB" dirty="0" err="1"/>
              <a:t>Techlightning</a:t>
            </a:r>
            <a:r>
              <a:rPr lang="en-GB" dirty="0"/>
              <a:t> channel)</a:t>
            </a:r>
          </a:p>
          <a:p>
            <a:pPr algn="l"/>
            <a:endParaRPr lang="en-GB" dirty="0">
              <a:solidFill>
                <a:srgbClr val="58595A"/>
              </a:solidFill>
              <a:latin typeface="Open Sans"/>
            </a:endParaRPr>
          </a:p>
          <a:p>
            <a:pPr algn="l"/>
            <a:r>
              <a:rPr lang="en-GB" b="1" dirty="0"/>
              <a:t>What is raise error?</a:t>
            </a:r>
          </a:p>
          <a:p>
            <a:pPr algn="l"/>
            <a:r>
              <a:rPr lang="en-GB" dirty="0"/>
              <a:t>We can use this component to throw an error.</a:t>
            </a:r>
          </a:p>
          <a:p>
            <a:pPr algn="l"/>
            <a:endParaRPr lang="en-GB" dirty="0">
              <a:solidFill>
                <a:srgbClr val="58595A"/>
              </a:solidFill>
              <a:latin typeface="Open Sans"/>
            </a:endParaRPr>
          </a:p>
          <a:p>
            <a:r>
              <a:rPr lang="en-US" b="1" dirty="0"/>
              <a:t>What is scatter gather. What will happen one of flow is failing in scatter gather in Mule4. How can we handle it.</a:t>
            </a:r>
          </a:p>
          <a:p>
            <a:r>
              <a:rPr lang="en-US" dirty="0"/>
              <a:t>Scatter-Gather executes concurrently.</a:t>
            </a:r>
          </a:p>
          <a:p>
            <a:r>
              <a:rPr lang="en-US" dirty="0"/>
              <a:t>All the failed and successful payload available at the end of the scatter gather. We can use the payload 0 1 and so on.</a:t>
            </a:r>
          </a:p>
        </p:txBody>
      </p:sp>
      <p:sp>
        <p:nvSpPr>
          <p:cNvPr id="5" name="TextBox 4">
            <a:extLst>
              <a:ext uri="{FF2B5EF4-FFF2-40B4-BE49-F238E27FC236}">
                <a16:creationId xmlns:a16="http://schemas.microsoft.com/office/drawing/2014/main" id="{754F1EEE-192C-4C06-B6AC-9175C4AEFD21}"/>
              </a:ext>
            </a:extLst>
          </p:cNvPr>
          <p:cNvSpPr txBox="1"/>
          <p:nvPr/>
        </p:nvSpPr>
        <p:spPr>
          <a:xfrm>
            <a:off x="7620000" y="7968546"/>
            <a:ext cx="7621398" cy="369332"/>
          </a:xfrm>
          <a:prstGeom prst="rect">
            <a:avLst/>
          </a:prstGeom>
          <a:noFill/>
        </p:spPr>
        <p:txBody>
          <a:bodyPr wrap="square">
            <a:spAutoFit/>
          </a:bodyPr>
          <a:lstStyle/>
          <a:p>
            <a:pPr fontAlgn="base"/>
            <a:r>
              <a:rPr lang="en-US" sz="1800" b="1" dirty="0">
                <a:hlinkClick r:id="rId3"/>
              </a:rPr>
              <a:t>For more videos-&gt;https://www.youtube.com/c/TechLightning</a:t>
            </a:r>
            <a:endParaRPr lang="en-US" sz="1800" b="1" dirty="0"/>
          </a:p>
        </p:txBody>
      </p:sp>
    </p:spTree>
    <p:extLst>
      <p:ext uri="{BB962C8B-B14F-4D97-AF65-F5344CB8AC3E}">
        <p14:creationId xmlns:p14="http://schemas.microsoft.com/office/powerpoint/2010/main" val="2747022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255266-6E6B-410C-B638-3D15EA2E0FF4}"/>
              </a:ext>
            </a:extLst>
          </p:cNvPr>
          <p:cNvSpPr txBox="1"/>
          <p:nvPr/>
        </p:nvSpPr>
        <p:spPr>
          <a:xfrm>
            <a:off x="690269" y="533118"/>
            <a:ext cx="13859461" cy="7294305"/>
          </a:xfrm>
          <a:prstGeom prst="rect">
            <a:avLst/>
          </a:prstGeom>
          <a:noFill/>
        </p:spPr>
        <p:txBody>
          <a:bodyPr wrap="square">
            <a:spAutoFit/>
          </a:bodyPr>
          <a:lstStyle/>
          <a:p>
            <a:r>
              <a:rPr lang="en-GB" b="1" dirty="0"/>
              <a:t>What is reconnection strategy in mule?</a:t>
            </a:r>
          </a:p>
          <a:p>
            <a:pPr algn="l"/>
            <a:r>
              <a:rPr lang="en-GB" dirty="0"/>
              <a:t>When an operation in a Mule application fails to connect to an external server, the default </a:t>
            </a:r>
            <a:r>
              <a:rPr lang="en-GB" dirty="0" err="1"/>
              <a:t>behavior</a:t>
            </a:r>
            <a:r>
              <a:rPr lang="en-GB" dirty="0"/>
              <a:t> is for the operation </a:t>
            </a:r>
          </a:p>
          <a:p>
            <a:pPr algn="l"/>
            <a:r>
              <a:rPr lang="en-GB" dirty="0"/>
              <a:t>to fail immediately and return a connectivity error (FTP:CONNECTIVITY, HTTP:CONNECTIVITY, or DB:CONNECTIVITY)</a:t>
            </a:r>
          </a:p>
          <a:p>
            <a:pPr algn="l"/>
            <a:r>
              <a:rPr lang="en-GB" dirty="0"/>
              <a:t>You can configure a reconnection strategy for an operation either by modifying the operation properties or by modifying the configuration of the global element for the operation. For example, you can configure a reconnection strategy in an HTTP Request configuration: None (Default behaviour, Standard (set the number of reconnection attempts and interval). For ever(Attempts to reconnect continually at a given interval))</a:t>
            </a:r>
          </a:p>
          <a:p>
            <a:pPr algn="l">
              <a:buFont typeface="Arial" panose="020B0604020202020204" pitchFamily="34" charset="0"/>
              <a:buChar char="•"/>
            </a:pPr>
            <a:endParaRPr lang="en-GB" dirty="0">
              <a:solidFill>
                <a:srgbClr val="58595A"/>
              </a:solidFill>
              <a:latin typeface="Open Sans"/>
            </a:endParaRPr>
          </a:p>
          <a:p>
            <a:pPr algn="l">
              <a:buFont typeface="Arial" panose="020B0604020202020204" pitchFamily="34" charset="0"/>
              <a:buChar char="•"/>
            </a:pPr>
            <a:endParaRPr lang="en-GB" b="0" i="0" dirty="0">
              <a:solidFill>
                <a:srgbClr val="58595A"/>
              </a:solidFill>
              <a:effectLst/>
              <a:latin typeface="Open Sans"/>
            </a:endParaRPr>
          </a:p>
          <a:p>
            <a:pPr algn="l"/>
            <a:r>
              <a:rPr lang="en-GB" b="1" dirty="0">
                <a:solidFill>
                  <a:srgbClr val="58595A"/>
                </a:solidFill>
                <a:latin typeface="Open Sans"/>
              </a:rPr>
              <a:t>What is reduce operation in mule4?</a:t>
            </a:r>
          </a:p>
          <a:p>
            <a:pPr algn="l"/>
            <a:r>
              <a:rPr lang="en-GB" dirty="0"/>
              <a:t>Reduce operation can be used to process an array and operate on each of its elements. It performs an aggregation operation on the elements of an array.</a:t>
            </a:r>
          </a:p>
          <a:p>
            <a:pPr algn="l"/>
            <a:r>
              <a:rPr lang="en-GB" dirty="0"/>
              <a:t>This example returns the sum of the numeric values in the first input array.</a:t>
            </a:r>
          </a:p>
          <a:p>
            <a:pPr algn="l"/>
            <a:r>
              <a:rPr lang="en-GB" dirty="0"/>
              <a:t>Ex:</a:t>
            </a:r>
          </a:p>
          <a:p>
            <a:pPr algn="l"/>
            <a:r>
              <a:rPr lang="en-GB" dirty="0"/>
              <a:t>[2, 3] reduce ($ + $$)</a:t>
            </a:r>
          </a:p>
          <a:p>
            <a:pPr algn="l"/>
            <a:r>
              <a:rPr lang="en-GB" dirty="0"/>
              <a:t>Ans:5</a:t>
            </a:r>
          </a:p>
          <a:p>
            <a:endParaRPr lang="en-US" dirty="0"/>
          </a:p>
          <a:p>
            <a:r>
              <a:rPr lang="en-GB" dirty="0"/>
              <a:t>[2, 3] </a:t>
            </a:r>
            <a:r>
              <a:rPr lang="en-SG" dirty="0"/>
              <a:t> reduce ($$ ++ $) </a:t>
            </a:r>
          </a:p>
          <a:p>
            <a:r>
              <a:rPr lang="en-SG" dirty="0"/>
              <a:t>Ans: 23</a:t>
            </a:r>
          </a:p>
          <a:p>
            <a:endParaRPr lang="en-SG" dirty="0">
              <a:solidFill>
                <a:srgbClr val="58595A"/>
              </a:solidFill>
              <a:latin typeface="Monaco"/>
            </a:endParaRPr>
          </a:p>
          <a:p>
            <a:r>
              <a:rPr lang="en-SG" b="1" dirty="0">
                <a:solidFill>
                  <a:srgbClr val="58595A"/>
                </a:solidFill>
                <a:latin typeface="Open Sans"/>
              </a:rPr>
              <a:t>What is the purpose of </a:t>
            </a:r>
            <a:r>
              <a:rPr lang="en-SG" b="1" dirty="0" err="1">
                <a:solidFill>
                  <a:srgbClr val="58595A"/>
                </a:solidFill>
                <a:latin typeface="Open Sans"/>
              </a:rPr>
              <a:t>APIKit</a:t>
            </a:r>
            <a:r>
              <a:rPr lang="en-SG" b="1" dirty="0">
                <a:solidFill>
                  <a:srgbClr val="58595A"/>
                </a:solidFill>
                <a:latin typeface="Open Sans"/>
              </a:rPr>
              <a:t> Router?</a:t>
            </a:r>
          </a:p>
          <a:p>
            <a:r>
              <a:rPr lang="en-GB" dirty="0"/>
              <a:t>In API implementation, Mule provides </a:t>
            </a:r>
            <a:r>
              <a:rPr lang="en-GB" dirty="0" err="1"/>
              <a:t>APIkit</a:t>
            </a:r>
            <a:r>
              <a:rPr lang="en-GB" dirty="0"/>
              <a:t> Router for routing messages, validating payloads, headers, query-params, and URI-params against the RAML.</a:t>
            </a:r>
          </a:p>
          <a:p>
            <a:br>
              <a:rPr lang="en-GB" b="0" i="0" dirty="0">
                <a:solidFill>
                  <a:srgbClr val="222222"/>
                </a:solidFill>
                <a:effectLst/>
                <a:latin typeface="arial" panose="020B0604020202020204" pitchFamily="34" charset="0"/>
              </a:rPr>
            </a:br>
            <a:endParaRPr lang="en-US" dirty="0"/>
          </a:p>
        </p:txBody>
      </p:sp>
      <p:sp>
        <p:nvSpPr>
          <p:cNvPr id="8" name="TextBox 7">
            <a:extLst>
              <a:ext uri="{FF2B5EF4-FFF2-40B4-BE49-F238E27FC236}">
                <a16:creationId xmlns:a16="http://schemas.microsoft.com/office/drawing/2014/main" id="{C5F42F3E-8601-4A54-A350-D33B6099158A}"/>
              </a:ext>
            </a:extLst>
          </p:cNvPr>
          <p:cNvSpPr txBox="1"/>
          <p:nvPr/>
        </p:nvSpPr>
        <p:spPr>
          <a:xfrm>
            <a:off x="7620000" y="796854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2302382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22B489-3E18-4A5A-A7A4-39AEAC100CF6}"/>
              </a:ext>
            </a:extLst>
          </p:cNvPr>
          <p:cNvSpPr txBox="1"/>
          <p:nvPr/>
        </p:nvSpPr>
        <p:spPr>
          <a:xfrm>
            <a:off x="606104" y="305198"/>
            <a:ext cx="12128383" cy="3970318"/>
          </a:xfrm>
          <a:prstGeom prst="rect">
            <a:avLst/>
          </a:prstGeom>
          <a:noFill/>
        </p:spPr>
        <p:txBody>
          <a:bodyPr wrap="square">
            <a:spAutoFit/>
          </a:bodyPr>
          <a:lstStyle/>
          <a:p>
            <a:r>
              <a:rPr lang="en-GB" b="1" dirty="0"/>
              <a:t>What is watermark in mule?</a:t>
            </a:r>
          </a:p>
          <a:p>
            <a:pPr algn="l"/>
            <a:r>
              <a:rPr lang="en-GB" dirty="0"/>
              <a:t>Watermark stores the current/last picked up “record id.” If the Mule application is shut down, it will store the last picked up “record id” in the Java Object Store and the data will continue to exist in the file. This watermark functionality is valuable and enables developers to have increased transparency</a:t>
            </a:r>
          </a:p>
          <a:p>
            <a:pPr algn="l"/>
            <a:endParaRPr lang="en-GB" b="0" i="0" dirty="0">
              <a:solidFill>
                <a:srgbClr val="222222"/>
              </a:solidFill>
              <a:effectLst/>
              <a:latin typeface="arial" panose="020B0604020202020204" pitchFamily="34" charset="0"/>
            </a:endParaRPr>
          </a:p>
          <a:p>
            <a:pPr algn="l"/>
            <a:r>
              <a:rPr lang="en-GB" b="1" dirty="0">
                <a:solidFill>
                  <a:srgbClr val="222222"/>
                </a:solidFill>
                <a:latin typeface="arial" panose="020B0604020202020204" pitchFamily="34" charset="0"/>
              </a:rPr>
              <a:t>What is Auto Delete property in file connector? </a:t>
            </a:r>
            <a:endParaRPr lang="en-GB" b="1" i="0" dirty="0">
              <a:solidFill>
                <a:srgbClr val="222222"/>
              </a:solidFill>
              <a:effectLst/>
              <a:latin typeface="arial" panose="020B0604020202020204" pitchFamily="34" charset="0"/>
            </a:endParaRPr>
          </a:p>
          <a:p>
            <a:pPr algn="l"/>
            <a:r>
              <a:rPr lang="en-GB" dirty="0"/>
              <a:t>True, automatically deletes the file from the source. </a:t>
            </a:r>
          </a:p>
          <a:p>
            <a:pPr algn="l"/>
            <a:r>
              <a:rPr lang="en-GB" dirty="0"/>
              <a:t>False, it will not delete the file from source.</a:t>
            </a:r>
          </a:p>
          <a:p>
            <a:pPr algn="l"/>
            <a:endParaRPr lang="en-GB" dirty="0">
              <a:solidFill>
                <a:srgbClr val="222222"/>
              </a:solidFill>
              <a:latin typeface="arial" panose="020B0604020202020204" pitchFamily="34" charset="0"/>
            </a:endParaRPr>
          </a:p>
          <a:p>
            <a:pPr algn="l"/>
            <a:r>
              <a:rPr lang="en-GB" b="1" dirty="0">
                <a:solidFill>
                  <a:srgbClr val="222222"/>
                </a:solidFill>
                <a:latin typeface="arial" panose="020B0604020202020204" pitchFamily="34" charset="0"/>
              </a:rPr>
              <a:t>What is filter in </a:t>
            </a:r>
            <a:r>
              <a:rPr lang="en-GB" b="1" dirty="0" err="1">
                <a:solidFill>
                  <a:srgbClr val="222222"/>
                </a:solidFill>
                <a:latin typeface="arial" panose="020B0604020202020204" pitchFamily="34" charset="0"/>
              </a:rPr>
              <a:t>Dataweave</a:t>
            </a:r>
            <a:r>
              <a:rPr lang="en-GB" b="1" dirty="0">
                <a:solidFill>
                  <a:srgbClr val="222222"/>
                </a:solidFill>
                <a:latin typeface="arial" panose="020B0604020202020204" pitchFamily="34" charset="0"/>
              </a:rPr>
              <a:t>?</a:t>
            </a:r>
          </a:p>
          <a:p>
            <a:r>
              <a:rPr lang="en-GB" dirty="0"/>
              <a:t>Filter -&gt; To filter over array of objects </a:t>
            </a:r>
          </a:p>
          <a:p>
            <a:pPr algn="l"/>
            <a:endParaRPr lang="en-GB" dirty="0">
              <a:solidFill>
                <a:srgbClr val="222222"/>
              </a:solidFill>
              <a:latin typeface="arial" panose="020B0604020202020204" pitchFamily="34" charset="0"/>
            </a:endParaRPr>
          </a:p>
          <a:p>
            <a:r>
              <a:rPr lang="en-GB" b="1" dirty="0">
                <a:solidFill>
                  <a:srgbClr val="222222"/>
                </a:solidFill>
                <a:latin typeface="arial" panose="020B0604020202020204" pitchFamily="34" charset="0"/>
              </a:rPr>
              <a:t>What is </a:t>
            </a:r>
            <a:r>
              <a:rPr lang="en-GB" b="1" dirty="0" err="1">
                <a:solidFill>
                  <a:srgbClr val="222222"/>
                </a:solidFill>
                <a:latin typeface="arial" panose="020B0604020202020204" pitchFamily="34" charset="0"/>
              </a:rPr>
              <a:t>filterObject</a:t>
            </a:r>
            <a:r>
              <a:rPr lang="en-GB" b="1" dirty="0">
                <a:solidFill>
                  <a:srgbClr val="222222"/>
                </a:solidFill>
                <a:latin typeface="arial" panose="020B0604020202020204" pitchFamily="34" charset="0"/>
              </a:rPr>
              <a:t> in </a:t>
            </a:r>
            <a:r>
              <a:rPr lang="en-GB" b="1" dirty="0" err="1">
                <a:solidFill>
                  <a:srgbClr val="222222"/>
                </a:solidFill>
                <a:latin typeface="arial" panose="020B0604020202020204" pitchFamily="34" charset="0"/>
              </a:rPr>
              <a:t>Dataweave</a:t>
            </a:r>
            <a:r>
              <a:rPr lang="en-GB" b="1" dirty="0">
                <a:solidFill>
                  <a:srgbClr val="222222"/>
                </a:solidFill>
                <a:latin typeface="arial" panose="020B0604020202020204" pitchFamily="34" charset="0"/>
              </a:rPr>
              <a:t>?</a:t>
            </a:r>
          </a:p>
          <a:p>
            <a:pPr algn="l"/>
            <a:r>
              <a:rPr lang="en-GB" dirty="0"/>
              <a:t>Filter on single object, then use </a:t>
            </a:r>
            <a:r>
              <a:rPr lang="en-GB" dirty="0" err="1"/>
              <a:t>filterObject</a:t>
            </a:r>
            <a:endParaRPr lang="en-GB" dirty="0"/>
          </a:p>
        </p:txBody>
      </p:sp>
      <p:sp>
        <p:nvSpPr>
          <p:cNvPr id="5" name="TextBox 4">
            <a:extLst>
              <a:ext uri="{FF2B5EF4-FFF2-40B4-BE49-F238E27FC236}">
                <a16:creationId xmlns:a16="http://schemas.microsoft.com/office/drawing/2014/main" id="{196BBA06-1A66-468D-8179-6F4099CF1B60}"/>
              </a:ext>
            </a:extLst>
          </p:cNvPr>
          <p:cNvSpPr txBox="1"/>
          <p:nvPr/>
        </p:nvSpPr>
        <p:spPr>
          <a:xfrm>
            <a:off x="7620000" y="796854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2441554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37882-9257-41D8-9EBD-7EDCBE603A2F}"/>
              </a:ext>
            </a:extLst>
          </p:cNvPr>
          <p:cNvSpPr>
            <a:spLocks noGrp="1"/>
          </p:cNvSpPr>
          <p:nvPr>
            <p:ph type="title"/>
          </p:nvPr>
        </p:nvSpPr>
        <p:spPr/>
        <p:txBody>
          <a:bodyPr/>
          <a:lstStyle/>
          <a:p>
            <a:r>
              <a:rPr lang="en-SG" dirty="0"/>
              <a:t>Common/Frequently Asked Interview Questions-MuleSoft</a:t>
            </a:r>
          </a:p>
        </p:txBody>
      </p:sp>
      <p:sp>
        <p:nvSpPr>
          <p:cNvPr id="3" name="Vertical Text Placeholder 2">
            <a:extLst>
              <a:ext uri="{FF2B5EF4-FFF2-40B4-BE49-F238E27FC236}">
                <a16:creationId xmlns:a16="http://schemas.microsoft.com/office/drawing/2014/main" id="{239CC04F-B63F-41D5-B0A5-2B696F4B00C8}"/>
              </a:ext>
            </a:extLst>
          </p:cNvPr>
          <p:cNvSpPr>
            <a:spLocks noGrp="1"/>
          </p:cNvSpPr>
          <p:nvPr>
            <p:ph idx="1"/>
          </p:nvPr>
        </p:nvSpPr>
        <p:spPr/>
        <p:txBody>
          <a:bodyPr>
            <a:normAutofit/>
          </a:bodyPr>
          <a:lstStyle/>
          <a:p>
            <a:pPr marL="0" indent="0">
              <a:buNone/>
            </a:pPr>
            <a:r>
              <a:rPr lang="en-SG" b="1" u="sng" dirty="0"/>
              <a:t>Refresh your knowledge on the following topics.</a:t>
            </a:r>
          </a:p>
          <a:p>
            <a:endParaRPr lang="en-SG" dirty="0"/>
          </a:p>
          <a:p>
            <a:r>
              <a:rPr lang="en-SG" dirty="0"/>
              <a:t>Any Point Platform/ Cloud hub</a:t>
            </a:r>
          </a:p>
          <a:p>
            <a:r>
              <a:rPr lang="en-SG" dirty="0"/>
              <a:t>On-Premise</a:t>
            </a:r>
          </a:p>
          <a:p>
            <a:r>
              <a:rPr lang="en-SG" dirty="0"/>
              <a:t>Any Point Studio</a:t>
            </a:r>
          </a:p>
          <a:p>
            <a:r>
              <a:rPr lang="en-SG" dirty="0"/>
              <a:t>General</a:t>
            </a:r>
          </a:p>
        </p:txBody>
      </p:sp>
      <p:sp>
        <p:nvSpPr>
          <p:cNvPr id="5" name="TextBox 4">
            <a:extLst>
              <a:ext uri="{FF2B5EF4-FFF2-40B4-BE49-F238E27FC236}">
                <a16:creationId xmlns:a16="http://schemas.microsoft.com/office/drawing/2014/main" id="{7BB8C047-AC83-4AA3-A0C7-65B17625DB3F}"/>
              </a:ext>
            </a:extLst>
          </p:cNvPr>
          <p:cNvSpPr txBox="1"/>
          <p:nvPr/>
        </p:nvSpPr>
        <p:spPr>
          <a:xfrm>
            <a:off x="5690532" y="8144445"/>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11798313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CC0C6C7-D351-4E48-AF8E-B8A425663C03}"/>
              </a:ext>
            </a:extLst>
          </p:cNvPr>
          <p:cNvSpPr>
            <a:spLocks noGrp="1"/>
          </p:cNvSpPr>
          <p:nvPr>
            <p:ph type="title"/>
          </p:nvPr>
        </p:nvSpPr>
        <p:spPr/>
        <p:txBody>
          <a:bodyPr/>
          <a:lstStyle/>
          <a:p>
            <a:r>
              <a:rPr lang="en-SG" dirty="0"/>
              <a:t>Any Point Platform/Cloud Hub</a:t>
            </a:r>
          </a:p>
        </p:txBody>
      </p:sp>
    </p:spTree>
    <p:extLst>
      <p:ext uri="{BB962C8B-B14F-4D97-AF65-F5344CB8AC3E}">
        <p14:creationId xmlns:p14="http://schemas.microsoft.com/office/powerpoint/2010/main" val="1906264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352CACA-FBDB-45C0-9BEA-24813FD5F9E4}"/>
              </a:ext>
            </a:extLst>
          </p:cNvPr>
          <p:cNvSpPr txBox="1"/>
          <p:nvPr/>
        </p:nvSpPr>
        <p:spPr>
          <a:xfrm>
            <a:off x="119542" y="0"/>
            <a:ext cx="13160229" cy="8125301"/>
          </a:xfrm>
          <a:prstGeom prst="rect">
            <a:avLst/>
          </a:prstGeom>
          <a:noFill/>
        </p:spPr>
        <p:txBody>
          <a:bodyPr wrap="square">
            <a:spAutoFit/>
          </a:bodyPr>
          <a:lstStyle/>
          <a:p>
            <a:pPr defTabSz="571500"/>
            <a:r>
              <a:rPr lang="en-SG" sz="1800" dirty="0" err="1">
                <a:solidFill>
                  <a:prstClr val="black"/>
                </a:solidFill>
                <a:latin typeface="Calibri" panose="020F0502020204030204" pitchFamily="34" charset="0"/>
              </a:rPr>
              <a:t>Cloudhub</a:t>
            </a:r>
            <a:r>
              <a:rPr lang="en-SG" sz="1800" dirty="0">
                <a:solidFill>
                  <a:prstClr val="black"/>
                </a:solidFill>
                <a:latin typeface="Calibri" panose="020F0502020204030204" pitchFamily="34" charset="0"/>
              </a:rPr>
              <a:t> worker</a:t>
            </a:r>
          </a:p>
          <a:p>
            <a:pPr defTabSz="571500"/>
            <a:r>
              <a:rPr lang="en-GB" sz="1800" dirty="0">
                <a:solidFill>
                  <a:prstClr val="black"/>
                </a:solidFill>
                <a:latin typeface="Calibri" panose="020F0502020204030204" pitchFamily="34" charset="0"/>
              </a:rPr>
              <a:t>A mule runtime instance deployed in </a:t>
            </a:r>
            <a:r>
              <a:rPr lang="en-GB" sz="1800" dirty="0" err="1">
                <a:solidFill>
                  <a:prstClr val="black"/>
                </a:solidFill>
                <a:latin typeface="Calibri" panose="020F0502020204030204" pitchFamily="34" charset="0"/>
              </a:rPr>
              <a:t>Cloudhub</a:t>
            </a:r>
            <a:r>
              <a:rPr lang="en-GB" sz="1800" dirty="0">
                <a:solidFill>
                  <a:prstClr val="black"/>
                </a:solidFill>
                <a:latin typeface="Calibri" panose="020F0502020204030204" pitchFamily="34" charset="0"/>
              </a:rPr>
              <a:t> (which runs in an EC2 instance)</a:t>
            </a:r>
            <a:endParaRPr lang="en-SG" sz="1800" dirty="0">
              <a:solidFill>
                <a:prstClr val="black"/>
              </a:solidFill>
              <a:latin typeface="Calibri" panose="020F0502020204030204" pitchFamily="34" charset="0"/>
            </a:endParaRPr>
          </a:p>
          <a:p>
            <a:pPr defTabSz="571500"/>
            <a:endParaRPr lang="en-SG" sz="1800" dirty="0">
              <a:solidFill>
                <a:prstClr val="black"/>
              </a:solidFill>
              <a:latin typeface="Calibri" panose="020F0502020204030204" pitchFamily="34" charset="0"/>
            </a:endParaRPr>
          </a:p>
          <a:p>
            <a:pPr defTabSz="571500"/>
            <a:r>
              <a:rPr lang="en-SG" sz="1800" dirty="0">
                <a:solidFill>
                  <a:prstClr val="black"/>
                </a:solidFill>
                <a:latin typeface="Calibri" panose="020F0502020204030204" pitchFamily="34" charset="0"/>
              </a:rPr>
              <a:t>Object store v2 service</a:t>
            </a:r>
          </a:p>
          <a:p>
            <a:pPr defTabSz="571500"/>
            <a:r>
              <a:rPr lang="en-GB" sz="1800" dirty="0" err="1">
                <a:solidFill>
                  <a:prstClr val="black"/>
                </a:solidFill>
                <a:latin typeface="Calibri" panose="020F0502020204030204" pitchFamily="34" charset="0"/>
              </a:rPr>
              <a:t>Cloudhub</a:t>
            </a:r>
            <a:r>
              <a:rPr lang="en-GB" sz="1800" dirty="0">
                <a:solidFill>
                  <a:prstClr val="black"/>
                </a:solidFill>
                <a:latin typeface="Calibri" panose="020F0502020204030204" pitchFamily="34" charset="0"/>
              </a:rPr>
              <a:t> hosted object store that is separate from the workers so that it survives restarts.</a:t>
            </a:r>
          </a:p>
          <a:p>
            <a:pPr defTabSz="571500"/>
            <a:endParaRPr lang="en-GB" dirty="0">
              <a:solidFill>
                <a:prstClr val="black"/>
              </a:solidFill>
              <a:latin typeface="Calibri" panose="020F0502020204030204" pitchFamily="34" charset="0"/>
            </a:endParaRPr>
          </a:p>
          <a:p>
            <a:pPr defTabSz="571500"/>
            <a:r>
              <a:rPr lang="en-GB" sz="1800" dirty="0">
                <a:solidFill>
                  <a:prstClr val="black"/>
                </a:solidFill>
                <a:latin typeface="Calibri" panose="020F0502020204030204" pitchFamily="34" charset="0"/>
              </a:rPr>
              <a:t>What is </a:t>
            </a:r>
            <a:r>
              <a:rPr lang="en-GB" sz="1800" dirty="0" err="1">
                <a:solidFill>
                  <a:prstClr val="black"/>
                </a:solidFill>
                <a:latin typeface="Calibri" panose="020F0502020204030204" pitchFamily="34" charset="0"/>
              </a:rPr>
              <a:t>cloudhub</a:t>
            </a:r>
            <a:r>
              <a:rPr lang="en-GB" sz="1800" dirty="0">
                <a:solidFill>
                  <a:prstClr val="black"/>
                </a:solidFill>
                <a:latin typeface="Calibri" panose="020F0502020204030204" pitchFamily="34" charset="0"/>
              </a:rPr>
              <a:t> DLB (Dedicated Load Balancer)</a:t>
            </a:r>
            <a:endParaRPr lang="en-SG" sz="1800" dirty="0">
              <a:solidFill>
                <a:prstClr val="black"/>
              </a:solidFill>
              <a:latin typeface="Calibri" panose="020F0502020204030204" pitchFamily="34" charset="0"/>
            </a:endParaRPr>
          </a:p>
          <a:p>
            <a:pPr defTabSz="571500"/>
            <a:r>
              <a:rPr lang="en-GB" sz="1800" dirty="0">
                <a:solidFill>
                  <a:prstClr val="black"/>
                </a:solidFill>
                <a:latin typeface="Calibri" panose="020F0502020204030204" pitchFamily="34" charset="0"/>
              </a:rPr>
              <a:t>Also called as vanity domains. </a:t>
            </a:r>
            <a:r>
              <a:rPr lang="en-GB" sz="1800" dirty="0" err="1">
                <a:solidFill>
                  <a:prstClr val="black"/>
                </a:solidFill>
                <a:latin typeface="Calibri" panose="020F0502020204030204" pitchFamily="34" charset="0"/>
              </a:rPr>
              <a:t>CloudHub</a:t>
            </a:r>
            <a:r>
              <a:rPr lang="en-GB" sz="1800" dirty="0">
                <a:solidFill>
                  <a:prstClr val="black"/>
                </a:solidFill>
                <a:latin typeface="Calibri" panose="020F0502020204030204" pitchFamily="34" charset="0"/>
              </a:rPr>
              <a:t> dedicated load balancers (DLBs) are an optional component of </a:t>
            </a:r>
            <a:r>
              <a:rPr lang="en-GB" sz="1800" dirty="0" err="1">
                <a:solidFill>
                  <a:prstClr val="black"/>
                </a:solidFill>
                <a:latin typeface="Calibri" panose="020F0502020204030204" pitchFamily="34" charset="0"/>
              </a:rPr>
              <a:t>Anypoint</a:t>
            </a:r>
            <a:r>
              <a:rPr lang="en-GB" sz="1800" dirty="0">
                <a:solidFill>
                  <a:prstClr val="black"/>
                </a:solidFill>
                <a:latin typeface="Calibri" panose="020F0502020204030204" pitchFamily="34" charset="0"/>
              </a:rPr>
              <a:t> Platform that enable you to route external HTTP and HTTPS traffic to multiple Mule applications deployed to </a:t>
            </a:r>
            <a:r>
              <a:rPr lang="en-GB" sz="1800" dirty="0" err="1">
                <a:solidFill>
                  <a:prstClr val="black"/>
                </a:solidFill>
                <a:latin typeface="Calibri" panose="020F0502020204030204" pitchFamily="34" charset="0"/>
              </a:rPr>
              <a:t>CloudHub</a:t>
            </a:r>
            <a:r>
              <a:rPr lang="en-GB" sz="1800" dirty="0">
                <a:solidFill>
                  <a:prstClr val="black"/>
                </a:solidFill>
                <a:latin typeface="Calibri" panose="020F0502020204030204" pitchFamily="34" charset="0"/>
              </a:rPr>
              <a:t> workers in a Virtual Private Cloud (VPC).</a:t>
            </a:r>
          </a:p>
          <a:p>
            <a:pPr defTabSz="571500"/>
            <a:endParaRPr lang="en-GB" dirty="0">
              <a:solidFill>
                <a:prstClr val="black"/>
              </a:solidFill>
              <a:latin typeface="Calibri" panose="020F0502020204030204" pitchFamily="34" charset="0"/>
            </a:endParaRPr>
          </a:p>
          <a:p>
            <a:r>
              <a:rPr lang="en-SG" sz="1800" dirty="0">
                <a:latin typeface="Calibri" panose="020F0502020204030204" pitchFamily="34" charset="0"/>
              </a:rPr>
              <a:t>Can </a:t>
            </a:r>
            <a:r>
              <a:rPr lang="en-SG" sz="1800" dirty="0" err="1">
                <a:latin typeface="Calibri" panose="020F0502020204030204" pitchFamily="34" charset="0"/>
              </a:rPr>
              <a:t>cloudhub</a:t>
            </a:r>
            <a:r>
              <a:rPr lang="en-SG" sz="1800" dirty="0">
                <a:latin typeface="Calibri" panose="020F0502020204030204" pitchFamily="34" charset="0"/>
              </a:rPr>
              <a:t> support domains?</a:t>
            </a:r>
            <a:r>
              <a:rPr lang="en-GB" sz="1800" dirty="0">
                <a:latin typeface="Calibri" panose="020F0502020204030204" pitchFamily="34" charset="0"/>
              </a:rPr>
              <a:t> Can Runtime Fabric support domains?</a:t>
            </a:r>
          </a:p>
          <a:p>
            <a:r>
              <a:rPr lang="en-GB" sz="1800" dirty="0">
                <a:latin typeface="Calibri" panose="020F0502020204030204" pitchFamily="34" charset="0"/>
              </a:rPr>
              <a:t>No</a:t>
            </a:r>
          </a:p>
          <a:p>
            <a:endParaRPr lang="en-GB" dirty="0">
              <a:latin typeface="Calibri" panose="020F0502020204030204" pitchFamily="34" charset="0"/>
            </a:endParaRPr>
          </a:p>
          <a:p>
            <a:r>
              <a:rPr lang="en-GB" sz="1800" dirty="0">
                <a:latin typeface="Calibri" panose="020F0502020204030204" pitchFamily="34" charset="0"/>
              </a:rPr>
              <a:t>If I wanted </a:t>
            </a:r>
            <a:r>
              <a:rPr lang="en-GB" sz="1800" dirty="0" err="1">
                <a:latin typeface="Calibri" panose="020F0502020204030204" pitchFamily="34" charset="0"/>
              </a:rPr>
              <a:t>cloudhub</a:t>
            </a:r>
            <a:r>
              <a:rPr lang="en-GB" sz="1800" dirty="0">
                <a:latin typeface="Calibri" panose="020F0502020204030204" pitchFamily="34" charset="0"/>
              </a:rPr>
              <a:t> to integrate with </a:t>
            </a:r>
            <a:r>
              <a:rPr lang="en-GB" sz="1800" dirty="0" err="1">
                <a:latin typeface="Calibri" panose="020F0502020204030204" pitchFamily="34" charset="0"/>
              </a:rPr>
              <a:t>splunk</a:t>
            </a:r>
            <a:r>
              <a:rPr lang="en-GB" sz="1800" dirty="0">
                <a:latin typeface="Calibri" panose="020F0502020204030204" pitchFamily="34" charset="0"/>
              </a:rPr>
              <a:t>/elk?</a:t>
            </a:r>
          </a:p>
          <a:p>
            <a:r>
              <a:rPr lang="en-GB" sz="1800" dirty="0">
                <a:latin typeface="Calibri" panose="020F0502020204030204" pitchFamily="34" charset="0"/>
              </a:rPr>
              <a:t>Custom log </a:t>
            </a:r>
            <a:r>
              <a:rPr lang="en-GB" sz="1800" dirty="0" err="1">
                <a:latin typeface="Calibri" panose="020F0502020204030204" pitchFamily="34" charset="0"/>
              </a:rPr>
              <a:t>appender</a:t>
            </a:r>
            <a:r>
              <a:rPr lang="en-GB" sz="1800" dirty="0">
                <a:latin typeface="Calibri" panose="020F0502020204030204" pitchFamily="34" charset="0"/>
              </a:rPr>
              <a:t> for the app (log4j config)</a:t>
            </a:r>
          </a:p>
          <a:p>
            <a:endParaRPr lang="en-GB" dirty="0">
              <a:latin typeface="Calibri" panose="020F0502020204030204" pitchFamily="34" charset="0"/>
            </a:endParaRPr>
          </a:p>
          <a:p>
            <a:r>
              <a:rPr lang="en-GB" sz="1800" dirty="0">
                <a:latin typeface="Calibri" panose="020F0502020204030204" pitchFamily="34" charset="0"/>
              </a:rPr>
              <a:t>What is </a:t>
            </a:r>
            <a:r>
              <a:rPr lang="en-GB" sz="1800" dirty="0" err="1">
                <a:latin typeface="Calibri" panose="020F0502020204030204" pitchFamily="34" charset="0"/>
              </a:rPr>
              <a:t>cloudhub</a:t>
            </a:r>
            <a:r>
              <a:rPr lang="en-GB" sz="1800" dirty="0">
                <a:latin typeface="Calibri" panose="020F0502020204030204" pitchFamily="34" charset="0"/>
              </a:rPr>
              <a:t> SLB (shared load balancer)</a:t>
            </a:r>
          </a:p>
          <a:p>
            <a:r>
              <a:rPr lang="en-GB" sz="1800" dirty="0">
                <a:latin typeface="Calibri" panose="020F0502020204030204" pitchFamily="34" charset="0"/>
              </a:rPr>
              <a:t>Included "for free" with any </a:t>
            </a:r>
            <a:r>
              <a:rPr lang="en-GB" sz="1800" dirty="0" err="1">
                <a:latin typeface="Calibri" panose="020F0502020204030204" pitchFamily="34" charset="0"/>
              </a:rPr>
              <a:t>cloudhub</a:t>
            </a:r>
            <a:r>
              <a:rPr lang="en-GB" sz="1800" dirty="0">
                <a:latin typeface="Calibri" panose="020F0502020204030204" pitchFamily="34" charset="0"/>
              </a:rPr>
              <a:t> app deployment, uses a </a:t>
            </a:r>
            <a:r>
              <a:rPr lang="en-GB" sz="1800" dirty="0" err="1">
                <a:latin typeface="Calibri" panose="020F0502020204030204" pitchFamily="34" charset="0"/>
              </a:rPr>
              <a:t>mulesoft</a:t>
            </a:r>
            <a:r>
              <a:rPr lang="en-GB" sz="1800" dirty="0">
                <a:latin typeface="Calibri" panose="020F0502020204030204" pitchFamily="34" charset="0"/>
              </a:rPr>
              <a:t> certificate and cannot support "vanity domains“</a:t>
            </a:r>
          </a:p>
          <a:p>
            <a:endParaRPr lang="en-GB" dirty="0">
              <a:latin typeface="Calibri" panose="020F0502020204030204" pitchFamily="34" charset="0"/>
            </a:endParaRPr>
          </a:p>
          <a:p>
            <a:r>
              <a:rPr lang="en-SG" sz="1800" dirty="0">
                <a:latin typeface="Calibri" panose="020F0502020204030204" pitchFamily="34" charset="0"/>
              </a:rPr>
              <a:t>Organisation</a:t>
            </a:r>
          </a:p>
          <a:p>
            <a:r>
              <a:rPr lang="en-GB" sz="1800" dirty="0">
                <a:latin typeface="Calibri" panose="020F0502020204030204" pitchFamily="34" charset="0"/>
              </a:rPr>
              <a:t>Top level, one per customer. Link to external identity provider (open id connect, SAML 2.0)</a:t>
            </a:r>
          </a:p>
          <a:p>
            <a:endParaRPr lang="en-SG" sz="1800" dirty="0">
              <a:latin typeface="Calibri" panose="020F0502020204030204" pitchFamily="34" charset="0"/>
            </a:endParaRPr>
          </a:p>
          <a:p>
            <a:r>
              <a:rPr lang="en-SG" sz="1800" dirty="0">
                <a:latin typeface="Calibri" panose="020F0502020204030204" pitchFamily="34" charset="0"/>
              </a:rPr>
              <a:t>Business group</a:t>
            </a:r>
          </a:p>
          <a:p>
            <a:r>
              <a:rPr lang="en-SG" sz="1800" dirty="0">
                <a:latin typeface="Calibri" panose="020F0502020204030204" pitchFamily="34" charset="0"/>
              </a:rPr>
              <a:t>I</a:t>
            </a:r>
            <a:r>
              <a:rPr lang="en-GB" sz="1800" dirty="0">
                <a:latin typeface="Calibri" panose="020F0502020204030204" pitchFamily="34" charset="0"/>
              </a:rPr>
              <a:t>t comes under an organisation (or business group). Can be used for mini orgs within the overall org.</a:t>
            </a:r>
            <a:r>
              <a:rPr lang="en-SG" sz="1800" dirty="0">
                <a:latin typeface="Calibri" panose="020F0502020204030204" pitchFamily="34" charset="0"/>
              </a:rPr>
              <a:t> </a:t>
            </a:r>
            <a:r>
              <a:rPr lang="en-GB" sz="1800" dirty="0">
                <a:latin typeface="Calibri" panose="020F0502020204030204" pitchFamily="34" charset="0"/>
              </a:rPr>
              <a:t>LOB or region specific/autonomy, each need different users/roles/environments</a:t>
            </a:r>
            <a:endParaRPr lang="en-SG" sz="1800" dirty="0">
              <a:latin typeface="Calibri" panose="020F0502020204030204" pitchFamily="34" charset="0"/>
            </a:endParaRPr>
          </a:p>
          <a:p>
            <a:endParaRPr lang="en-SG" sz="1800" dirty="0">
              <a:latin typeface="Calibri" panose="020F0502020204030204" pitchFamily="34" charset="0"/>
            </a:endParaRPr>
          </a:p>
          <a:p>
            <a:r>
              <a:rPr lang="en-SG" sz="1800" dirty="0">
                <a:latin typeface="Calibri" panose="020F0502020204030204" pitchFamily="34" charset="0"/>
              </a:rPr>
              <a:t>What is Identity management</a:t>
            </a:r>
          </a:p>
          <a:p>
            <a:r>
              <a:rPr lang="en-GB" sz="1800" dirty="0">
                <a:latin typeface="Calibri" panose="020F0502020204030204" pitchFamily="34" charset="0"/>
              </a:rPr>
              <a:t>who has ability to sign into </a:t>
            </a:r>
            <a:r>
              <a:rPr lang="en-GB" sz="1800" dirty="0" err="1">
                <a:latin typeface="Calibri" panose="020F0502020204030204" pitchFamily="34" charset="0"/>
              </a:rPr>
              <a:t>anypoint</a:t>
            </a:r>
            <a:r>
              <a:rPr lang="en-GB" sz="1800" dirty="0">
                <a:latin typeface="Calibri" panose="020F0502020204030204" pitchFamily="34" charset="0"/>
              </a:rPr>
              <a:t> platform.</a:t>
            </a:r>
            <a:endParaRPr lang="en-SG" sz="1800" dirty="0">
              <a:latin typeface="Calibri" panose="020F0502020204030204" pitchFamily="34" charset="0"/>
            </a:endParaRPr>
          </a:p>
          <a:p>
            <a:endParaRPr lang="en-SG" sz="1800" dirty="0">
              <a:latin typeface="Calibri" panose="020F0502020204030204" pitchFamily="34" charset="0"/>
            </a:endParaRPr>
          </a:p>
        </p:txBody>
      </p:sp>
      <p:sp>
        <p:nvSpPr>
          <p:cNvPr id="7" name="TextBox 6">
            <a:extLst>
              <a:ext uri="{FF2B5EF4-FFF2-40B4-BE49-F238E27FC236}">
                <a16:creationId xmlns:a16="http://schemas.microsoft.com/office/drawing/2014/main" id="{21322A05-44F2-4417-BF21-B6052BB19724}"/>
              </a:ext>
            </a:extLst>
          </p:cNvPr>
          <p:cNvSpPr txBox="1"/>
          <p:nvPr/>
        </p:nvSpPr>
        <p:spPr>
          <a:xfrm>
            <a:off x="5690532" y="8144445"/>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29255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F745B7-FBF4-42A8-8602-729A938B7110}"/>
              </a:ext>
            </a:extLst>
          </p:cNvPr>
          <p:cNvSpPr txBox="1"/>
          <p:nvPr/>
        </p:nvSpPr>
        <p:spPr>
          <a:xfrm>
            <a:off x="153098" y="280842"/>
            <a:ext cx="14527635" cy="5078313"/>
          </a:xfrm>
          <a:prstGeom prst="rect">
            <a:avLst/>
          </a:prstGeom>
          <a:noFill/>
        </p:spPr>
        <p:txBody>
          <a:bodyPr wrap="square">
            <a:spAutoFit/>
          </a:bodyPr>
          <a:lstStyle/>
          <a:p>
            <a:r>
              <a:rPr lang="en-SG" sz="1800" dirty="0">
                <a:latin typeface="Calibri" panose="020F0502020204030204" pitchFamily="34" charset="0"/>
              </a:rPr>
              <a:t>What is VPC ? (virtual private cloud)</a:t>
            </a:r>
          </a:p>
          <a:p>
            <a:r>
              <a:rPr lang="en-GB" sz="1800" dirty="0">
                <a:latin typeface="Calibri" panose="020F0502020204030204" pitchFamily="34" charset="0"/>
              </a:rPr>
              <a:t>AWS term for a network segment which can be connected to other VPC.</a:t>
            </a:r>
          </a:p>
          <a:p>
            <a:endParaRPr lang="en-GB" dirty="0">
              <a:latin typeface="Calibri" panose="020F0502020204030204" pitchFamily="34" charset="0"/>
            </a:endParaRPr>
          </a:p>
          <a:p>
            <a:r>
              <a:rPr lang="en-SG" sz="1800" dirty="0">
                <a:latin typeface="Calibri" panose="020F0502020204030204" pitchFamily="34" charset="0"/>
              </a:rPr>
              <a:t>Exchange is used for?</a:t>
            </a:r>
          </a:p>
          <a:p>
            <a:r>
              <a:rPr lang="en-GB" dirty="0">
                <a:latin typeface="Calibri" panose="020F0502020204030204" pitchFamily="34" charset="0"/>
              </a:rPr>
              <a:t>A</a:t>
            </a:r>
            <a:r>
              <a:rPr lang="en-GB" sz="1800" dirty="0">
                <a:latin typeface="Calibri" panose="020F0502020204030204" pitchFamily="34" charset="0"/>
              </a:rPr>
              <a:t>ssets that relate to mule/</a:t>
            </a:r>
            <a:r>
              <a:rPr lang="en-GB" sz="1800" dirty="0" err="1">
                <a:latin typeface="Calibri" panose="020F0502020204030204" pitchFamily="34" charset="0"/>
              </a:rPr>
              <a:t>Anypoint</a:t>
            </a:r>
            <a:r>
              <a:rPr lang="en-GB" sz="1800" dirty="0">
                <a:latin typeface="Calibri" panose="020F0502020204030204" pitchFamily="34" charset="0"/>
              </a:rPr>
              <a:t> platform (e.g. </a:t>
            </a:r>
            <a:r>
              <a:rPr lang="en-GB" sz="1800" dirty="0" err="1">
                <a:latin typeface="Calibri" panose="020F0502020204030204" pitchFamily="34" charset="0"/>
              </a:rPr>
              <a:t>api</a:t>
            </a:r>
            <a:r>
              <a:rPr lang="en-GB" sz="1800" dirty="0">
                <a:latin typeface="Calibri" panose="020F0502020204030204" pitchFamily="34" charset="0"/>
              </a:rPr>
              <a:t> </a:t>
            </a:r>
            <a:r>
              <a:rPr lang="en-GB" sz="1800" dirty="0" err="1">
                <a:latin typeface="Calibri" panose="020F0502020204030204" pitchFamily="34" charset="0"/>
              </a:rPr>
              <a:t>defintions</a:t>
            </a:r>
            <a:r>
              <a:rPr lang="en-GB" sz="1800" dirty="0">
                <a:latin typeface="Calibri" panose="020F0502020204030204" pitchFamily="34" charset="0"/>
              </a:rPr>
              <a:t>, connectors/modules, custom policies)</a:t>
            </a:r>
            <a:endParaRPr lang="en-SG" sz="1800" b="1" dirty="0">
              <a:latin typeface="Calibri" panose="020F0502020204030204" pitchFamily="34" charset="0"/>
            </a:endParaRPr>
          </a:p>
          <a:p>
            <a:endParaRPr lang="en-SG" sz="1800" b="1" dirty="0">
              <a:latin typeface="Calibri" panose="020F0502020204030204" pitchFamily="34" charset="0"/>
            </a:endParaRPr>
          </a:p>
          <a:p>
            <a:r>
              <a:rPr lang="en-GB" sz="1800" dirty="0">
                <a:latin typeface="Calibri" panose="020F0502020204030204" pitchFamily="34" charset="0"/>
              </a:rPr>
              <a:t>Supported API definition languages on </a:t>
            </a:r>
            <a:r>
              <a:rPr lang="en-GB" dirty="0" err="1">
                <a:latin typeface="Calibri" panose="020F0502020204030204" pitchFamily="34" charset="0"/>
              </a:rPr>
              <a:t>A</a:t>
            </a:r>
            <a:r>
              <a:rPr lang="en-GB" sz="1800" dirty="0" err="1">
                <a:latin typeface="Calibri" panose="020F0502020204030204" pitchFamily="34" charset="0"/>
              </a:rPr>
              <a:t>nypoint</a:t>
            </a:r>
            <a:endParaRPr lang="en-SG" sz="1800" dirty="0">
              <a:latin typeface="Calibri" panose="020F0502020204030204" pitchFamily="34" charset="0"/>
            </a:endParaRPr>
          </a:p>
          <a:p>
            <a:r>
              <a:rPr lang="en-GB" sz="1800" dirty="0">
                <a:latin typeface="Calibri" panose="020F0502020204030204" pitchFamily="34" charset="0"/>
              </a:rPr>
              <a:t>RAML (YAML), OAS (JSON or YAML) – Open API Spec</a:t>
            </a:r>
          </a:p>
          <a:p>
            <a:endParaRPr lang="en-GB" dirty="0">
              <a:latin typeface="Calibri" panose="020F0502020204030204" pitchFamily="34" charset="0"/>
            </a:endParaRPr>
          </a:p>
          <a:p>
            <a:r>
              <a:rPr lang="en-SG" sz="1800" dirty="0">
                <a:latin typeface="Calibri" panose="020F0502020204030204" pitchFamily="34" charset="0"/>
              </a:rPr>
              <a:t>What will be the </a:t>
            </a:r>
            <a:r>
              <a:rPr lang="en-SG" sz="1800" dirty="0" err="1">
                <a:latin typeface="Calibri" panose="020F0502020204030204" pitchFamily="34" charset="0"/>
              </a:rPr>
              <a:t>Cloudhub</a:t>
            </a:r>
            <a:r>
              <a:rPr lang="en-SG" sz="1800" dirty="0">
                <a:latin typeface="Calibri" panose="020F0502020204030204" pitchFamily="34" charset="0"/>
              </a:rPr>
              <a:t> logging limitations</a:t>
            </a:r>
            <a:endParaRPr lang="en-GB" sz="1800" dirty="0">
              <a:latin typeface="Calibri" panose="020F0502020204030204" pitchFamily="34" charset="0"/>
            </a:endParaRPr>
          </a:p>
          <a:p>
            <a:r>
              <a:rPr lang="en-SG" sz="1800" dirty="0">
                <a:latin typeface="Calibri" panose="020F0502020204030204" pitchFamily="34" charset="0"/>
              </a:rPr>
              <a:t>100mb or 30days</a:t>
            </a:r>
            <a:endParaRPr lang="en-GB" sz="1800" dirty="0">
              <a:latin typeface="Calibri" panose="020F0502020204030204" pitchFamily="34" charset="0"/>
            </a:endParaRPr>
          </a:p>
          <a:p>
            <a:endParaRPr lang="en-GB" sz="1800" dirty="0">
              <a:latin typeface="Calibri" panose="020F0502020204030204" pitchFamily="34" charset="0"/>
            </a:endParaRPr>
          </a:p>
          <a:p>
            <a:r>
              <a:rPr lang="en-SG" sz="1800" dirty="0">
                <a:latin typeface="Calibri" panose="020F0502020204030204" pitchFamily="34" charset="0"/>
              </a:rPr>
              <a:t>What is </a:t>
            </a:r>
            <a:r>
              <a:rPr lang="en-SG" sz="1800" dirty="0" err="1">
                <a:latin typeface="Calibri" panose="020F0502020204030204" pitchFamily="34" charset="0"/>
              </a:rPr>
              <a:t>Anypoint</a:t>
            </a:r>
            <a:r>
              <a:rPr lang="en-SG" sz="1800" dirty="0">
                <a:latin typeface="Calibri" panose="020F0502020204030204" pitchFamily="34" charset="0"/>
              </a:rPr>
              <a:t> CLI?</a:t>
            </a:r>
            <a:endParaRPr lang="en-GB" sz="1800" dirty="0">
              <a:latin typeface="Calibri" panose="020F0502020204030204" pitchFamily="34" charset="0"/>
            </a:endParaRPr>
          </a:p>
          <a:p>
            <a:r>
              <a:rPr lang="en-GB" sz="1800" dirty="0">
                <a:latin typeface="Calibri" panose="020F0502020204030204" pitchFamily="34" charset="0"/>
              </a:rPr>
              <a:t>Command line interface to execute the commands in </a:t>
            </a:r>
            <a:r>
              <a:rPr lang="en-GB" sz="1800" dirty="0" err="1">
                <a:latin typeface="Calibri" panose="020F0502020204030204" pitchFamily="34" charset="0"/>
              </a:rPr>
              <a:t>anypoint</a:t>
            </a:r>
            <a:r>
              <a:rPr lang="en-GB" sz="1800" dirty="0">
                <a:latin typeface="Calibri" panose="020F0502020204030204" pitchFamily="34" charset="0"/>
              </a:rPr>
              <a:t> platform.</a:t>
            </a:r>
          </a:p>
          <a:p>
            <a:endParaRPr lang="en-SG" sz="1800" dirty="0">
              <a:latin typeface="Calibri" panose="020F0502020204030204" pitchFamily="34" charset="0"/>
            </a:endParaRPr>
          </a:p>
          <a:p>
            <a:endParaRPr lang="en-SG" b="1" dirty="0">
              <a:latin typeface="Calibri" panose="020F0502020204030204" pitchFamily="34" charset="0"/>
            </a:endParaRPr>
          </a:p>
          <a:p>
            <a:endParaRPr lang="en-SG" sz="1800" b="1" dirty="0">
              <a:latin typeface="Calibri" panose="020F0502020204030204" pitchFamily="34" charset="0"/>
            </a:endParaRPr>
          </a:p>
          <a:p>
            <a:endParaRPr lang="en-SG" dirty="0"/>
          </a:p>
        </p:txBody>
      </p:sp>
      <p:sp>
        <p:nvSpPr>
          <p:cNvPr id="5" name="TextBox 4">
            <a:extLst>
              <a:ext uri="{FF2B5EF4-FFF2-40B4-BE49-F238E27FC236}">
                <a16:creationId xmlns:a16="http://schemas.microsoft.com/office/drawing/2014/main" id="{9BBA4F70-8DEF-4B66-BE22-13F3CBE25811}"/>
              </a:ext>
            </a:extLst>
          </p:cNvPr>
          <p:cNvSpPr txBox="1"/>
          <p:nvPr/>
        </p:nvSpPr>
        <p:spPr>
          <a:xfrm>
            <a:off x="5690532" y="8144445"/>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29081810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CC0C6C7-D351-4E48-AF8E-B8A425663C03}"/>
              </a:ext>
            </a:extLst>
          </p:cNvPr>
          <p:cNvSpPr>
            <a:spLocks noGrp="1"/>
          </p:cNvSpPr>
          <p:nvPr>
            <p:ph type="title"/>
          </p:nvPr>
        </p:nvSpPr>
        <p:spPr/>
        <p:txBody>
          <a:bodyPr/>
          <a:lstStyle/>
          <a:p>
            <a:r>
              <a:rPr lang="en-SG" dirty="0"/>
              <a:t>On-Premise / Customer Hosted Environment</a:t>
            </a:r>
          </a:p>
        </p:txBody>
      </p:sp>
    </p:spTree>
    <p:extLst>
      <p:ext uri="{BB962C8B-B14F-4D97-AF65-F5344CB8AC3E}">
        <p14:creationId xmlns:p14="http://schemas.microsoft.com/office/powerpoint/2010/main" val="2185004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7596" y="107942"/>
            <a:ext cx="14718323" cy="8679299"/>
          </a:xfrm>
          <a:prstGeom prst="rect">
            <a:avLst/>
          </a:prstGeom>
          <a:noFill/>
        </p:spPr>
        <p:txBody>
          <a:bodyPr wrap="square" rtlCol="0">
            <a:spAutoFit/>
          </a:bodyPr>
          <a:lstStyle/>
          <a:p>
            <a:pPr lvl="0"/>
            <a:r>
              <a:rPr lang="en-IN" b="1" dirty="0"/>
              <a:t>How you apply the policies in your project?</a:t>
            </a:r>
            <a:endParaRPr lang="en-US" b="1" dirty="0"/>
          </a:p>
          <a:p>
            <a:pPr lvl="1"/>
            <a:r>
              <a:rPr lang="en-IN" dirty="0"/>
              <a:t>Create API in API Manager in any point platform and take a note of API discovery id.</a:t>
            </a:r>
            <a:endParaRPr lang="en-US" dirty="0"/>
          </a:p>
          <a:p>
            <a:pPr lvl="1"/>
            <a:r>
              <a:rPr lang="en-IN" dirty="0"/>
              <a:t>In the API, add the policy which are required</a:t>
            </a:r>
            <a:endParaRPr lang="en-US" dirty="0"/>
          </a:p>
          <a:p>
            <a:pPr lvl="1"/>
            <a:r>
              <a:rPr lang="en-IN" dirty="0"/>
              <a:t>Create project using API in Any point studio. </a:t>
            </a:r>
            <a:endParaRPr lang="en-US" dirty="0"/>
          </a:p>
          <a:p>
            <a:pPr lvl="1"/>
            <a:r>
              <a:rPr lang="en-IN" dirty="0"/>
              <a:t>Add auto discovery configuration and provide the details of  API discovery id.</a:t>
            </a:r>
            <a:endParaRPr lang="en-US" dirty="0"/>
          </a:p>
          <a:p>
            <a:pPr lvl="1"/>
            <a:r>
              <a:rPr lang="en-IN" dirty="0"/>
              <a:t>Execute the project; Now API will become active in any point platform. whenever request comes to the Mule app and it apply the policy and then it will allow the request to proceed further based on policy we applied.</a:t>
            </a:r>
            <a:endParaRPr lang="en-US" dirty="0"/>
          </a:p>
          <a:p>
            <a:pPr lvl="1"/>
            <a:endParaRPr lang="en-US" dirty="0"/>
          </a:p>
          <a:p>
            <a:pPr lvl="0"/>
            <a:r>
              <a:rPr lang="en-IN" b="1" dirty="0"/>
              <a:t>How you will deploy the API's?</a:t>
            </a:r>
            <a:endParaRPr lang="en-US" b="1" dirty="0"/>
          </a:p>
          <a:p>
            <a:pPr lvl="1"/>
            <a:r>
              <a:rPr lang="en-IN" dirty="0"/>
              <a:t>From any point studio-&gt;Any point platform-&gt;Deploy into </a:t>
            </a:r>
            <a:r>
              <a:rPr lang="en-IN" dirty="0" err="1"/>
              <a:t>Cloudhub</a:t>
            </a:r>
            <a:endParaRPr lang="en-US" dirty="0"/>
          </a:p>
          <a:p>
            <a:pPr lvl="1"/>
            <a:endParaRPr lang="en-US" dirty="0"/>
          </a:p>
          <a:p>
            <a:pPr lvl="0"/>
            <a:r>
              <a:rPr lang="en-IN" b="1" dirty="0"/>
              <a:t>How DB is working in background in your project?</a:t>
            </a:r>
            <a:endParaRPr lang="en-US" b="1" dirty="0"/>
          </a:p>
          <a:p>
            <a:pPr lvl="1"/>
            <a:r>
              <a:rPr lang="en-IN" dirty="0"/>
              <a:t>We have added database module and invoking the required select service to retrieve the records from table and also we have exposed those information in get service in http listener.</a:t>
            </a:r>
          </a:p>
          <a:p>
            <a:pPr lvl="1"/>
            <a:endParaRPr lang="en-IN" dirty="0"/>
          </a:p>
          <a:p>
            <a:pPr lvl="0"/>
            <a:r>
              <a:rPr lang="en-IN" b="1" dirty="0"/>
              <a:t>How you validate the RAML and Explain about the RAML Flow?</a:t>
            </a:r>
            <a:endParaRPr lang="en-US" b="1" dirty="0"/>
          </a:p>
          <a:p>
            <a:pPr lvl="1"/>
            <a:r>
              <a:rPr lang="en-IN" dirty="0"/>
              <a:t>When we actually create project using RAML file in any point studio, it also creates the API console and REST router kit. Whenever request received to the flow, it goes to the </a:t>
            </a:r>
            <a:r>
              <a:rPr lang="en-IN" dirty="0" err="1"/>
              <a:t>api</a:t>
            </a:r>
            <a:r>
              <a:rPr lang="en-IN" dirty="0"/>
              <a:t> console and validate the configuration what we have specified in the RAML specification.</a:t>
            </a:r>
            <a:endParaRPr lang="en-US" dirty="0"/>
          </a:p>
          <a:p>
            <a:pPr lvl="1"/>
            <a:endParaRPr lang="en-US" dirty="0"/>
          </a:p>
          <a:p>
            <a:r>
              <a:rPr lang="en-IN" b="1" dirty="0"/>
              <a:t>Have you used Java in your project? where you have used</a:t>
            </a:r>
          </a:p>
          <a:p>
            <a:r>
              <a:rPr lang="en-IN" dirty="0"/>
              <a:t>For Existing methods which already developed.</a:t>
            </a:r>
          </a:p>
          <a:p>
            <a:endParaRPr lang="en-IN" dirty="0"/>
          </a:p>
          <a:p>
            <a:r>
              <a:rPr lang="en-IN" b="1" dirty="0"/>
              <a:t>How you use the Process API in your project?</a:t>
            </a:r>
          </a:p>
          <a:p>
            <a:r>
              <a:rPr lang="en-IN" dirty="0"/>
              <a:t>Process APIs are invoked from Experience layer. This generally receives the common data model / canonical document and in turn invokes system </a:t>
            </a:r>
            <a:r>
              <a:rPr lang="en-IN" dirty="0" err="1"/>
              <a:t>api</a:t>
            </a:r>
            <a:r>
              <a:rPr lang="en-IN" dirty="0"/>
              <a:t>.</a:t>
            </a:r>
          </a:p>
          <a:p>
            <a:endParaRPr lang="en-IN" dirty="0"/>
          </a:p>
          <a:p>
            <a:pPr lvl="0"/>
            <a:r>
              <a:rPr lang="en-IN" b="1" dirty="0"/>
              <a:t>Explain about the POSTMAN?</a:t>
            </a:r>
            <a:endParaRPr lang="en-US" b="1" dirty="0"/>
          </a:p>
          <a:p>
            <a:r>
              <a:rPr lang="en-IN" dirty="0"/>
              <a:t>Post man is http rest client which acts as a testing tool to run the Mule app which is running with method http/https.</a:t>
            </a:r>
          </a:p>
          <a:p>
            <a:endParaRPr lang="en-IN" dirty="0"/>
          </a:p>
        </p:txBody>
      </p:sp>
      <p:sp>
        <p:nvSpPr>
          <p:cNvPr id="4" name="TextBox 3">
            <a:extLst>
              <a:ext uri="{FF2B5EF4-FFF2-40B4-BE49-F238E27FC236}">
                <a16:creationId xmlns:a16="http://schemas.microsoft.com/office/drawing/2014/main" id="{00351C52-486B-437D-9138-79A3928259AE}"/>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34717295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829A65-A91C-4089-AF58-321BA23F446B}"/>
              </a:ext>
            </a:extLst>
          </p:cNvPr>
          <p:cNvSpPr txBox="1"/>
          <p:nvPr/>
        </p:nvSpPr>
        <p:spPr>
          <a:xfrm>
            <a:off x="250486" y="170200"/>
            <a:ext cx="14739028" cy="4247317"/>
          </a:xfrm>
          <a:prstGeom prst="rect">
            <a:avLst/>
          </a:prstGeom>
          <a:noFill/>
        </p:spPr>
        <p:txBody>
          <a:bodyPr wrap="square">
            <a:spAutoFit/>
          </a:bodyPr>
          <a:lstStyle/>
          <a:p>
            <a:pPr defTabSz="571500"/>
            <a:r>
              <a:rPr lang="en-SG" sz="2250" dirty="0">
                <a:solidFill>
                  <a:prstClr val="black"/>
                </a:solidFill>
                <a:latin typeface="Calibri" panose="020F0502020204030204" pitchFamily="34" charset="0"/>
              </a:rPr>
              <a:t>What is Mule cluster</a:t>
            </a:r>
          </a:p>
          <a:p>
            <a:pPr defTabSz="571500"/>
            <a:r>
              <a:rPr lang="en-GB" sz="2250" dirty="0">
                <a:solidFill>
                  <a:prstClr val="black"/>
                </a:solidFill>
                <a:latin typeface="Calibri" panose="020F0502020204030204" pitchFamily="34" charset="0"/>
              </a:rPr>
              <a:t>This is mainly for customer hosted clustering where we can load balance servers.</a:t>
            </a:r>
          </a:p>
          <a:p>
            <a:pPr defTabSz="571500"/>
            <a:r>
              <a:rPr lang="en-GB" sz="2250" dirty="0">
                <a:solidFill>
                  <a:prstClr val="black"/>
                </a:solidFill>
                <a:latin typeface="Calibri" panose="020F0502020204030204" pitchFamily="34" charset="0"/>
              </a:rPr>
              <a:t>It uses hazel cast clustering to share the data across clusters.</a:t>
            </a:r>
          </a:p>
          <a:p>
            <a:pPr defTabSz="571500"/>
            <a:endParaRPr lang="en-GB" sz="2250" dirty="0">
              <a:solidFill>
                <a:prstClr val="black"/>
              </a:solidFill>
              <a:latin typeface="Calibri" panose="020F0502020204030204" pitchFamily="34" charset="0"/>
            </a:endParaRPr>
          </a:p>
          <a:p>
            <a:r>
              <a:rPr lang="en-GB" sz="2250" dirty="0">
                <a:latin typeface="Calibri" panose="020F0502020204030204" pitchFamily="34" charset="0"/>
              </a:rPr>
              <a:t>Why we would use domains?</a:t>
            </a:r>
          </a:p>
          <a:p>
            <a:r>
              <a:rPr lang="en-GB" sz="2250" dirty="0">
                <a:latin typeface="Calibri" panose="020F0502020204030204" pitchFamily="34" charset="0"/>
              </a:rPr>
              <a:t>To avoid port conflicts for listeners, define a config in just one place (vs in all the apps on the same server)</a:t>
            </a:r>
          </a:p>
          <a:p>
            <a:endParaRPr lang="en-GB" sz="2250" dirty="0">
              <a:latin typeface="Calibri" panose="020F0502020204030204" pitchFamily="34" charset="0"/>
            </a:endParaRPr>
          </a:p>
          <a:p>
            <a:r>
              <a:rPr lang="en-GB" sz="2250" dirty="0">
                <a:latin typeface="Calibri" panose="020F0502020204030204" pitchFamily="34" charset="0"/>
              </a:rPr>
              <a:t>Key difference with customer-hosted vs </a:t>
            </a:r>
            <a:r>
              <a:rPr lang="en-GB" sz="2250" dirty="0" err="1">
                <a:latin typeface="Calibri" panose="020F0502020204030204" pitchFamily="34" charset="0"/>
              </a:rPr>
              <a:t>cloudhub</a:t>
            </a:r>
            <a:r>
              <a:rPr lang="en-GB" sz="2250" dirty="0">
                <a:latin typeface="Calibri" panose="020F0502020204030204" pitchFamily="34" charset="0"/>
              </a:rPr>
              <a:t>/RTF deployments of application</a:t>
            </a:r>
          </a:p>
          <a:p>
            <a:r>
              <a:rPr lang="en-GB" sz="2250" dirty="0">
                <a:latin typeface="Calibri" panose="020F0502020204030204" pitchFamily="34" charset="0"/>
              </a:rPr>
              <a:t>Multiple apps on the same mule runtime</a:t>
            </a:r>
          </a:p>
          <a:p>
            <a:endParaRPr lang="en-GB" sz="2250" dirty="0">
              <a:latin typeface="Calibri" panose="020F0502020204030204" pitchFamily="34" charset="0"/>
            </a:endParaRPr>
          </a:p>
          <a:p>
            <a:r>
              <a:rPr lang="en-GB" sz="2250" dirty="0">
                <a:latin typeface="Calibri" panose="020F0502020204030204" pitchFamily="34" charset="0"/>
              </a:rPr>
              <a:t>Downside of sharing mule runtime with multiple apps?</a:t>
            </a:r>
          </a:p>
          <a:p>
            <a:r>
              <a:rPr lang="en-GB" sz="2250" dirty="0">
                <a:latin typeface="Calibri" panose="020F0502020204030204" pitchFamily="34" charset="0"/>
              </a:rPr>
              <a:t>memory sharing, disk/io, one failure point impacts many apps, CPU shared</a:t>
            </a:r>
          </a:p>
        </p:txBody>
      </p:sp>
      <p:sp>
        <p:nvSpPr>
          <p:cNvPr id="8" name="TextBox 7">
            <a:extLst>
              <a:ext uri="{FF2B5EF4-FFF2-40B4-BE49-F238E27FC236}">
                <a16:creationId xmlns:a16="http://schemas.microsoft.com/office/drawing/2014/main" id="{B26E8184-67B4-48A3-B2FD-C3C18CC2975B}"/>
              </a:ext>
            </a:extLst>
          </p:cNvPr>
          <p:cNvSpPr txBox="1"/>
          <p:nvPr/>
        </p:nvSpPr>
        <p:spPr>
          <a:xfrm>
            <a:off x="5690532" y="8144445"/>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3541846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CC0C6C7-D351-4E48-AF8E-B8A425663C03}"/>
              </a:ext>
            </a:extLst>
          </p:cNvPr>
          <p:cNvSpPr>
            <a:spLocks noGrp="1"/>
          </p:cNvSpPr>
          <p:nvPr>
            <p:ph type="title"/>
          </p:nvPr>
        </p:nvSpPr>
        <p:spPr/>
        <p:txBody>
          <a:bodyPr/>
          <a:lstStyle/>
          <a:p>
            <a:r>
              <a:rPr lang="en-SG" dirty="0" err="1"/>
              <a:t>AnyPoint</a:t>
            </a:r>
            <a:r>
              <a:rPr lang="en-SG" dirty="0"/>
              <a:t> Studio</a:t>
            </a:r>
          </a:p>
        </p:txBody>
      </p:sp>
    </p:spTree>
    <p:extLst>
      <p:ext uri="{BB962C8B-B14F-4D97-AF65-F5344CB8AC3E}">
        <p14:creationId xmlns:p14="http://schemas.microsoft.com/office/powerpoint/2010/main" val="36317729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3045A7-8067-4C50-AB7B-CBC7B872FC18}"/>
              </a:ext>
            </a:extLst>
          </p:cNvPr>
          <p:cNvSpPr txBox="1"/>
          <p:nvPr/>
        </p:nvSpPr>
        <p:spPr>
          <a:xfrm>
            <a:off x="233398" y="262141"/>
            <a:ext cx="14739029" cy="7363554"/>
          </a:xfrm>
          <a:prstGeom prst="rect">
            <a:avLst/>
          </a:prstGeom>
          <a:noFill/>
        </p:spPr>
        <p:txBody>
          <a:bodyPr wrap="square">
            <a:spAutoFit/>
          </a:bodyPr>
          <a:lstStyle/>
          <a:p>
            <a:endParaRPr lang="en-GB" sz="2250" dirty="0">
              <a:latin typeface="Calibri" panose="020F0502020204030204" pitchFamily="34" charset="0"/>
            </a:endParaRPr>
          </a:p>
          <a:p>
            <a:r>
              <a:rPr lang="en-SG" sz="2250" dirty="0">
                <a:latin typeface="Calibri" panose="020F0502020204030204" pitchFamily="34" charset="0"/>
              </a:rPr>
              <a:t>Until successful</a:t>
            </a:r>
            <a:endParaRPr lang="en-GB" sz="2250" dirty="0">
              <a:latin typeface="Calibri" panose="020F0502020204030204" pitchFamily="34" charset="0"/>
            </a:endParaRPr>
          </a:p>
          <a:p>
            <a:r>
              <a:rPr lang="en-GB" sz="2250" dirty="0">
                <a:latin typeface="Calibri" panose="020F0502020204030204" pitchFamily="34" charset="0"/>
              </a:rPr>
              <a:t>keeps re-executing whatever is inside it while it keeps erroring.</a:t>
            </a:r>
          </a:p>
          <a:p>
            <a:endParaRPr lang="en-GB" sz="2250" dirty="0">
              <a:latin typeface="Calibri" panose="020F0502020204030204" pitchFamily="34" charset="0"/>
            </a:endParaRPr>
          </a:p>
          <a:p>
            <a:r>
              <a:rPr lang="en-SG" sz="2250" dirty="0">
                <a:latin typeface="Calibri" panose="020F0502020204030204" pitchFamily="34" charset="0"/>
              </a:rPr>
              <a:t>First successful</a:t>
            </a:r>
            <a:endParaRPr lang="en-GB" sz="2250" dirty="0">
              <a:latin typeface="Calibri" panose="020F0502020204030204" pitchFamily="34" charset="0"/>
            </a:endParaRPr>
          </a:p>
          <a:p>
            <a:r>
              <a:rPr lang="en-GB" sz="2250" dirty="0">
                <a:latin typeface="Calibri" panose="020F0502020204030204" pitchFamily="34" charset="0"/>
              </a:rPr>
              <a:t>Fails over to other child routes if it gets a failure.</a:t>
            </a:r>
          </a:p>
          <a:p>
            <a:endParaRPr lang="en-GB" sz="2250" dirty="0">
              <a:latin typeface="Calibri" panose="020F0502020204030204" pitchFamily="34" charset="0"/>
            </a:endParaRPr>
          </a:p>
          <a:p>
            <a:r>
              <a:rPr lang="en-SG" sz="2250" dirty="0">
                <a:latin typeface="Calibri" panose="020F0502020204030204" pitchFamily="34" charset="0"/>
              </a:rPr>
              <a:t>Try scope</a:t>
            </a:r>
            <a:endParaRPr lang="en-GB" sz="2250" dirty="0">
              <a:latin typeface="Calibri" panose="020F0502020204030204" pitchFamily="34" charset="0"/>
            </a:endParaRPr>
          </a:p>
          <a:p>
            <a:r>
              <a:rPr lang="en-SG" sz="2250" dirty="0">
                <a:latin typeface="Calibri" panose="020F0502020204030204" pitchFamily="34" charset="0"/>
              </a:rPr>
              <a:t>allows catching errors</a:t>
            </a:r>
            <a:endParaRPr lang="en-GB" sz="2250" dirty="0">
              <a:latin typeface="Calibri" panose="020F0502020204030204" pitchFamily="34" charset="0"/>
            </a:endParaRPr>
          </a:p>
          <a:p>
            <a:endParaRPr lang="en-GB" sz="2250" dirty="0">
              <a:latin typeface="Calibri" panose="020F0502020204030204" pitchFamily="34" charset="0"/>
            </a:endParaRPr>
          </a:p>
          <a:p>
            <a:r>
              <a:rPr lang="en-SG" sz="2250" dirty="0">
                <a:latin typeface="Calibri" panose="020F0502020204030204" pitchFamily="34" charset="0"/>
              </a:rPr>
              <a:t>On error continue scope</a:t>
            </a:r>
            <a:endParaRPr lang="en-GB" sz="2250" dirty="0">
              <a:latin typeface="Calibri" panose="020F0502020204030204" pitchFamily="34" charset="0"/>
            </a:endParaRPr>
          </a:p>
          <a:p>
            <a:r>
              <a:rPr lang="en-GB" sz="2250" dirty="0">
                <a:latin typeface="Calibri" panose="020F0502020204030204" pitchFamily="34" charset="0"/>
              </a:rPr>
              <a:t>Error handling scope that reports a success after executing all components within its scope</a:t>
            </a:r>
          </a:p>
          <a:p>
            <a:endParaRPr lang="en-GB" sz="2250" dirty="0">
              <a:latin typeface="Calibri" panose="020F0502020204030204" pitchFamily="34" charset="0"/>
            </a:endParaRPr>
          </a:p>
          <a:p>
            <a:r>
              <a:rPr lang="en-SG" sz="2250" dirty="0">
                <a:latin typeface="Calibri" panose="020F0502020204030204" pitchFamily="34" charset="0"/>
              </a:rPr>
              <a:t>On error propagate scope</a:t>
            </a:r>
            <a:endParaRPr lang="en-GB" sz="2250" dirty="0">
              <a:latin typeface="Calibri" panose="020F0502020204030204" pitchFamily="34" charset="0"/>
            </a:endParaRPr>
          </a:p>
          <a:p>
            <a:r>
              <a:rPr lang="en-GB" sz="2250" dirty="0">
                <a:latin typeface="Calibri" panose="020F0502020204030204" pitchFamily="34" charset="0"/>
              </a:rPr>
              <a:t>Error handling scope that reports an error/failure after executing all components within its scope</a:t>
            </a:r>
          </a:p>
          <a:p>
            <a:endParaRPr lang="en-GB" sz="2250" dirty="0">
              <a:latin typeface="Calibri" panose="020F0502020204030204" pitchFamily="34" charset="0"/>
            </a:endParaRPr>
          </a:p>
          <a:p>
            <a:r>
              <a:rPr lang="en-SG" sz="2250" dirty="0">
                <a:latin typeface="Calibri" panose="020F0502020204030204" pitchFamily="34" charset="0"/>
              </a:rPr>
              <a:t>Round robin</a:t>
            </a:r>
            <a:endParaRPr lang="en-GB" sz="2250" dirty="0">
              <a:latin typeface="Calibri" panose="020F0502020204030204" pitchFamily="34" charset="0"/>
            </a:endParaRPr>
          </a:p>
          <a:p>
            <a:r>
              <a:rPr lang="en-GB" sz="2250" dirty="0">
                <a:latin typeface="Calibri" panose="020F0502020204030204" pitchFamily="34" charset="0"/>
              </a:rPr>
              <a:t>Load balance by cycling through routes</a:t>
            </a:r>
          </a:p>
          <a:p>
            <a:endParaRPr lang="en-GB" sz="2250" dirty="0">
              <a:latin typeface="Calibri" panose="020F0502020204030204" pitchFamily="34" charset="0"/>
            </a:endParaRPr>
          </a:p>
          <a:p>
            <a:r>
              <a:rPr lang="en-SG" sz="2250" dirty="0">
                <a:latin typeface="Calibri" panose="020F0502020204030204" pitchFamily="34" charset="0"/>
              </a:rPr>
              <a:t>Scheduler</a:t>
            </a:r>
            <a:endParaRPr lang="en-GB" sz="2250" dirty="0">
              <a:latin typeface="Calibri" panose="020F0502020204030204" pitchFamily="34" charset="0"/>
            </a:endParaRPr>
          </a:p>
          <a:p>
            <a:r>
              <a:rPr lang="en-GB" sz="2250" dirty="0">
                <a:latin typeface="Calibri" panose="020F0502020204030204" pitchFamily="34" charset="0"/>
              </a:rPr>
              <a:t>Fixed schedule or CRON syntax scheduler - kicks off a flow as an event source</a:t>
            </a:r>
          </a:p>
        </p:txBody>
      </p:sp>
      <p:sp>
        <p:nvSpPr>
          <p:cNvPr id="2" name="TextBox 1">
            <a:extLst>
              <a:ext uri="{FF2B5EF4-FFF2-40B4-BE49-F238E27FC236}">
                <a16:creationId xmlns:a16="http://schemas.microsoft.com/office/drawing/2014/main" id="{DD32400B-D82C-4A5C-8E22-F208990DB90A}"/>
              </a:ext>
            </a:extLst>
          </p:cNvPr>
          <p:cNvSpPr txBox="1"/>
          <p:nvPr/>
        </p:nvSpPr>
        <p:spPr>
          <a:xfrm>
            <a:off x="5573086" y="8203168"/>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26721766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FA98E98-1680-4804-8165-19382F50759F}"/>
              </a:ext>
            </a:extLst>
          </p:cNvPr>
          <p:cNvSpPr txBox="1"/>
          <p:nvPr/>
        </p:nvSpPr>
        <p:spPr>
          <a:xfrm>
            <a:off x="127933" y="107651"/>
            <a:ext cx="14989028" cy="6740307"/>
          </a:xfrm>
          <a:prstGeom prst="rect">
            <a:avLst/>
          </a:prstGeom>
          <a:noFill/>
        </p:spPr>
        <p:txBody>
          <a:bodyPr wrap="square">
            <a:spAutoFit/>
          </a:bodyPr>
          <a:lstStyle/>
          <a:p>
            <a:r>
              <a:rPr lang="en-SG" sz="1800" dirty="0">
                <a:latin typeface="Calibri" panose="020F0502020204030204" pitchFamily="34" charset="0"/>
              </a:rPr>
              <a:t>Transform message</a:t>
            </a:r>
          </a:p>
          <a:p>
            <a:r>
              <a:rPr lang="en-GB" sz="1800" dirty="0">
                <a:latin typeface="Calibri" panose="020F0502020204030204" pitchFamily="34" charset="0"/>
              </a:rPr>
              <a:t>Transform data from one to another style can be for payload, attribute or payload</a:t>
            </a:r>
            <a:endParaRPr lang="en-SG" sz="1800" dirty="0">
              <a:latin typeface="Calibri" panose="020F0502020204030204" pitchFamily="34" charset="0"/>
            </a:endParaRPr>
          </a:p>
          <a:p>
            <a:endParaRPr lang="en-SG" sz="1800" dirty="0">
              <a:latin typeface="Calibri" panose="020F0502020204030204" pitchFamily="34" charset="0"/>
            </a:endParaRPr>
          </a:p>
          <a:p>
            <a:r>
              <a:rPr lang="en-SG" sz="1800" dirty="0">
                <a:latin typeface="Calibri" panose="020F0502020204030204" pitchFamily="34" charset="0"/>
              </a:rPr>
              <a:t>Batch job</a:t>
            </a:r>
          </a:p>
          <a:p>
            <a:r>
              <a:rPr lang="en-GB" sz="1800" dirty="0">
                <a:latin typeface="Calibri" panose="020F0502020204030204" pitchFamily="34" charset="0"/>
              </a:rPr>
              <a:t>allows processing of thousands+ messages through a set of steps using many threads</a:t>
            </a:r>
            <a:endParaRPr lang="en-SG" sz="1800" dirty="0">
              <a:latin typeface="Calibri" panose="020F0502020204030204" pitchFamily="34" charset="0"/>
            </a:endParaRPr>
          </a:p>
          <a:p>
            <a:endParaRPr lang="en-SG" sz="1800" dirty="0">
              <a:latin typeface="Calibri" panose="020F0502020204030204" pitchFamily="34" charset="0"/>
            </a:endParaRPr>
          </a:p>
          <a:p>
            <a:r>
              <a:rPr lang="en-SG" sz="1800" dirty="0">
                <a:latin typeface="Calibri" panose="020F0502020204030204" pitchFamily="34" charset="0"/>
              </a:rPr>
              <a:t>Batch aggregator</a:t>
            </a:r>
          </a:p>
          <a:p>
            <a:r>
              <a:rPr lang="en-GB" sz="1800" dirty="0">
                <a:latin typeface="Calibri" panose="020F0502020204030204" pitchFamily="34" charset="0"/>
              </a:rPr>
              <a:t>allows chunking of the records to do bulk operations or streaming</a:t>
            </a:r>
            <a:endParaRPr lang="en-SG" sz="1800" dirty="0">
              <a:latin typeface="Calibri" panose="020F0502020204030204" pitchFamily="34" charset="0"/>
            </a:endParaRPr>
          </a:p>
          <a:p>
            <a:endParaRPr lang="en-SG" sz="1800" dirty="0">
              <a:latin typeface="Calibri" panose="020F0502020204030204" pitchFamily="34" charset="0"/>
            </a:endParaRPr>
          </a:p>
          <a:p>
            <a:r>
              <a:rPr lang="en-SG" sz="1800" dirty="0">
                <a:latin typeface="Calibri" panose="020F0502020204030204" pitchFamily="34" charset="0"/>
              </a:rPr>
              <a:t>Batch step</a:t>
            </a:r>
          </a:p>
          <a:p>
            <a:r>
              <a:rPr lang="en-GB" sz="1800" dirty="0">
                <a:latin typeface="Calibri" panose="020F0502020204030204" pitchFamily="34" charset="0"/>
              </a:rPr>
              <a:t>defines one part of the sequence of processing that a record will go through. Note: each record will go through these in order.</a:t>
            </a:r>
            <a:endParaRPr lang="en-SG" sz="1800" dirty="0">
              <a:latin typeface="Calibri" panose="020F0502020204030204" pitchFamily="34" charset="0"/>
            </a:endParaRPr>
          </a:p>
          <a:p>
            <a:endParaRPr lang="en-SG" sz="1800" dirty="0">
              <a:latin typeface="Calibri" panose="020F0502020204030204" pitchFamily="34" charset="0"/>
            </a:endParaRPr>
          </a:p>
          <a:p>
            <a:r>
              <a:rPr lang="en-SG" sz="1800" dirty="0">
                <a:latin typeface="Calibri" panose="020F0502020204030204" pitchFamily="34" charset="0"/>
              </a:rPr>
              <a:t>Transactionally aware connectors?</a:t>
            </a:r>
          </a:p>
          <a:p>
            <a:r>
              <a:rPr lang="en-GB" sz="1800" dirty="0">
                <a:latin typeface="Calibri" panose="020F0502020204030204" pitchFamily="34" charset="0"/>
              </a:rPr>
              <a:t>JDBC, VM, JMS (also others: IBM </a:t>
            </a:r>
            <a:r>
              <a:rPr lang="en-GB" sz="1800" dirty="0" err="1">
                <a:latin typeface="Calibri" panose="020F0502020204030204" pitchFamily="34" charset="0"/>
              </a:rPr>
              <a:t>Mq</a:t>
            </a:r>
            <a:r>
              <a:rPr lang="en-GB" sz="1800" dirty="0">
                <a:latin typeface="Calibri" panose="020F0502020204030204" pitchFamily="34" charset="0"/>
              </a:rPr>
              <a:t> series)</a:t>
            </a:r>
          </a:p>
          <a:p>
            <a:endParaRPr lang="en-GB" dirty="0">
              <a:latin typeface="Calibri" panose="020F0502020204030204" pitchFamily="34" charset="0"/>
            </a:endParaRPr>
          </a:p>
          <a:p>
            <a:r>
              <a:rPr lang="en-SG" sz="1800" dirty="0">
                <a:latin typeface="Calibri" panose="020F0502020204030204" pitchFamily="34" charset="0"/>
              </a:rPr>
              <a:t>Secure properties</a:t>
            </a:r>
            <a:endParaRPr lang="en-SG" sz="1800" b="1" dirty="0">
              <a:latin typeface="Calibri" panose="020F0502020204030204" pitchFamily="34" charset="0"/>
            </a:endParaRPr>
          </a:p>
          <a:p>
            <a:r>
              <a:rPr lang="en-SG" sz="1800" dirty="0">
                <a:latin typeface="Calibri" panose="020F0502020204030204" pitchFamily="34" charset="0"/>
              </a:rPr>
              <a:t>To secure properties in mule configurations</a:t>
            </a:r>
          </a:p>
          <a:p>
            <a:endParaRPr lang="en-SG" dirty="0">
              <a:latin typeface="Calibri" panose="020F0502020204030204" pitchFamily="34" charset="0"/>
            </a:endParaRPr>
          </a:p>
          <a:p>
            <a:pPr defTabSz="571500"/>
            <a:r>
              <a:rPr lang="en-SG" sz="1800" dirty="0">
                <a:solidFill>
                  <a:prstClr val="black"/>
                </a:solidFill>
                <a:latin typeface="Calibri" panose="020F0502020204030204" pitchFamily="34" charset="0"/>
              </a:rPr>
              <a:t>Streaming in mule 4</a:t>
            </a:r>
          </a:p>
          <a:p>
            <a:pPr defTabSz="571500"/>
            <a:r>
              <a:rPr lang="en-SG" sz="1800" dirty="0">
                <a:solidFill>
                  <a:prstClr val="black"/>
                </a:solidFill>
                <a:latin typeface="Calibri" panose="020F0502020204030204" pitchFamily="34" charset="0"/>
              </a:rPr>
              <a:t>This will help to stream large XML.</a:t>
            </a:r>
          </a:p>
          <a:p>
            <a:pPr defTabSz="571500"/>
            <a:endParaRPr lang="en-SG" sz="1800" dirty="0">
              <a:solidFill>
                <a:prstClr val="black"/>
              </a:solidFill>
              <a:latin typeface="Calibri" panose="020F0502020204030204" pitchFamily="34" charset="0"/>
            </a:endParaRPr>
          </a:p>
          <a:p>
            <a:pPr defTabSz="571500"/>
            <a:r>
              <a:rPr lang="en-SG" sz="1800" dirty="0">
                <a:solidFill>
                  <a:prstClr val="black"/>
                </a:solidFill>
                <a:latin typeface="Calibri" panose="020F0502020204030204" pitchFamily="34" charset="0"/>
              </a:rPr>
              <a:t>Watermark</a:t>
            </a:r>
          </a:p>
          <a:p>
            <a:pPr defTabSz="571500"/>
            <a:r>
              <a:rPr lang="en-GB" sz="1800" dirty="0">
                <a:solidFill>
                  <a:prstClr val="black"/>
                </a:solidFill>
                <a:latin typeface="Calibri" panose="020F0502020204030204" pitchFamily="34" charset="0"/>
              </a:rPr>
              <a:t>last retrieved id/date/some value which we can store it and we can use the value at the next time to retrieve the delta from the next time.</a:t>
            </a:r>
            <a:endParaRPr lang="en-SG" sz="1800" dirty="0">
              <a:latin typeface="Calibri" panose="020F0502020204030204" pitchFamily="34" charset="0"/>
            </a:endParaRPr>
          </a:p>
          <a:p>
            <a:endParaRPr lang="en-SG" sz="1800" dirty="0">
              <a:latin typeface="Calibri" panose="020F0502020204030204" pitchFamily="34" charset="0"/>
            </a:endParaRPr>
          </a:p>
        </p:txBody>
      </p:sp>
      <p:sp>
        <p:nvSpPr>
          <p:cNvPr id="5" name="TextBox 4">
            <a:extLst>
              <a:ext uri="{FF2B5EF4-FFF2-40B4-BE49-F238E27FC236}">
                <a16:creationId xmlns:a16="http://schemas.microsoft.com/office/drawing/2014/main" id="{18893FDD-B8F5-47C1-9674-66D6583DA1C8}"/>
              </a:ext>
            </a:extLst>
          </p:cNvPr>
          <p:cNvSpPr txBox="1"/>
          <p:nvPr/>
        </p:nvSpPr>
        <p:spPr>
          <a:xfrm>
            <a:off x="5690532" y="8144445"/>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3763137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CC0C6C7-D351-4E48-AF8E-B8A425663C03}"/>
              </a:ext>
            </a:extLst>
          </p:cNvPr>
          <p:cNvSpPr>
            <a:spLocks noGrp="1"/>
          </p:cNvSpPr>
          <p:nvPr>
            <p:ph type="title"/>
          </p:nvPr>
        </p:nvSpPr>
        <p:spPr/>
        <p:txBody>
          <a:bodyPr/>
          <a:lstStyle/>
          <a:p>
            <a:r>
              <a:rPr lang="en-SG" dirty="0"/>
              <a:t>General</a:t>
            </a:r>
          </a:p>
        </p:txBody>
      </p:sp>
    </p:spTree>
    <p:extLst>
      <p:ext uri="{BB962C8B-B14F-4D97-AF65-F5344CB8AC3E}">
        <p14:creationId xmlns:p14="http://schemas.microsoft.com/office/powerpoint/2010/main" val="3856351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3045A7-8067-4C50-AB7B-CBC7B872FC18}"/>
              </a:ext>
            </a:extLst>
          </p:cNvPr>
          <p:cNvSpPr txBox="1"/>
          <p:nvPr/>
        </p:nvSpPr>
        <p:spPr>
          <a:xfrm>
            <a:off x="233398" y="262141"/>
            <a:ext cx="14739029" cy="7363554"/>
          </a:xfrm>
          <a:prstGeom prst="rect">
            <a:avLst/>
          </a:prstGeom>
          <a:noFill/>
        </p:spPr>
        <p:txBody>
          <a:bodyPr wrap="square">
            <a:spAutoFit/>
          </a:bodyPr>
          <a:lstStyle/>
          <a:p>
            <a:r>
              <a:rPr lang="en-SG" sz="2250" dirty="0">
                <a:latin typeface="Calibri" panose="020F0502020204030204" pitchFamily="34" charset="0"/>
              </a:rPr>
              <a:t>EDA - Event driven architecture</a:t>
            </a:r>
          </a:p>
          <a:p>
            <a:r>
              <a:rPr lang="en-GB" sz="2250" dirty="0">
                <a:latin typeface="Calibri" panose="020F0502020204030204" pitchFamily="34" charset="0"/>
              </a:rPr>
              <a:t>Publishing and subscribing to events</a:t>
            </a:r>
            <a:endParaRPr lang="en-SG" sz="2250" dirty="0">
              <a:latin typeface="Calibri" panose="020F0502020204030204" pitchFamily="34" charset="0"/>
            </a:endParaRPr>
          </a:p>
          <a:p>
            <a:endParaRPr lang="en-SG" sz="2250" dirty="0">
              <a:latin typeface="Calibri" panose="020F0502020204030204" pitchFamily="34" charset="0"/>
            </a:endParaRPr>
          </a:p>
          <a:p>
            <a:r>
              <a:rPr lang="en-GB" sz="2250" dirty="0">
                <a:latin typeface="Calibri" panose="020F0502020204030204" pitchFamily="34" charset="0"/>
              </a:rPr>
              <a:t>What might be suitable for ETL for large data sets</a:t>
            </a:r>
            <a:endParaRPr lang="en-SG" sz="2250" dirty="0">
              <a:latin typeface="Calibri" panose="020F0502020204030204" pitchFamily="34" charset="0"/>
            </a:endParaRPr>
          </a:p>
          <a:p>
            <a:r>
              <a:rPr lang="en-GB" sz="2250" dirty="0">
                <a:latin typeface="Calibri" panose="020F0502020204030204" pitchFamily="34" charset="0"/>
              </a:rPr>
              <a:t>Batch jobs -&gt; with a set of steps to do the load/error handling</a:t>
            </a:r>
          </a:p>
          <a:p>
            <a:endParaRPr lang="en-GB" sz="2250" dirty="0">
              <a:latin typeface="Calibri" panose="020F0502020204030204" pitchFamily="34" charset="0"/>
            </a:endParaRPr>
          </a:p>
          <a:p>
            <a:r>
              <a:rPr lang="en-SG" sz="2250" dirty="0">
                <a:latin typeface="Calibri" panose="020F0502020204030204" pitchFamily="34" charset="0"/>
              </a:rPr>
              <a:t>Splunk/elk</a:t>
            </a:r>
            <a:endParaRPr lang="en-GB" sz="2250" dirty="0">
              <a:latin typeface="Calibri" panose="020F0502020204030204" pitchFamily="34" charset="0"/>
            </a:endParaRPr>
          </a:p>
          <a:p>
            <a:r>
              <a:rPr lang="en-GB" sz="2250" dirty="0">
                <a:latin typeface="Calibri" panose="020F0502020204030204" pitchFamily="34" charset="0"/>
              </a:rPr>
              <a:t>This is for log consumption and reporting/search/dashboarding for your logs. Logs from lots of systems/infra brought together.</a:t>
            </a:r>
          </a:p>
          <a:p>
            <a:endParaRPr lang="en-GB" sz="2250" dirty="0">
              <a:latin typeface="Calibri" panose="020F0502020204030204" pitchFamily="34" charset="0"/>
            </a:endParaRPr>
          </a:p>
          <a:p>
            <a:r>
              <a:rPr lang="en-SG" sz="2250" dirty="0">
                <a:latin typeface="Calibri" panose="020F0502020204030204" pitchFamily="34" charset="0"/>
              </a:rPr>
              <a:t>Maven</a:t>
            </a:r>
            <a:endParaRPr lang="en-GB" sz="2250" dirty="0">
              <a:latin typeface="Calibri" panose="020F0502020204030204" pitchFamily="34" charset="0"/>
            </a:endParaRPr>
          </a:p>
          <a:p>
            <a:r>
              <a:rPr lang="en-GB" sz="2250" dirty="0">
                <a:latin typeface="Calibri" panose="020F0502020204030204" pitchFamily="34" charset="0"/>
              </a:rPr>
              <a:t>build, test, deployment (</a:t>
            </a:r>
            <a:r>
              <a:rPr lang="en-GB" sz="2250" dirty="0" err="1">
                <a:latin typeface="Calibri" panose="020F0502020204030204" pitchFamily="34" charset="0"/>
              </a:rPr>
              <a:t>cloudhub</a:t>
            </a:r>
            <a:r>
              <a:rPr lang="en-GB" sz="2250" dirty="0">
                <a:latin typeface="Calibri" panose="020F0502020204030204" pitchFamily="34" charset="0"/>
              </a:rPr>
              <a:t>, RTF, on-prem)</a:t>
            </a:r>
          </a:p>
          <a:p>
            <a:endParaRPr lang="en-GB" sz="2250" dirty="0">
              <a:latin typeface="Calibri" panose="020F0502020204030204" pitchFamily="34" charset="0"/>
            </a:endParaRPr>
          </a:p>
          <a:p>
            <a:r>
              <a:rPr lang="en-SG" sz="2250" dirty="0">
                <a:latin typeface="Calibri" panose="020F0502020204030204" pitchFamily="34" charset="0"/>
              </a:rPr>
              <a:t>What is HA ?</a:t>
            </a:r>
          </a:p>
          <a:p>
            <a:r>
              <a:rPr lang="en-GB" sz="2250" dirty="0">
                <a:latin typeface="Calibri" panose="020F0502020204030204" pitchFamily="34" charset="0"/>
              </a:rPr>
              <a:t>Highly Available</a:t>
            </a:r>
          </a:p>
          <a:p>
            <a:endParaRPr lang="en-GB" sz="2250" dirty="0">
              <a:latin typeface="Calibri" panose="020F0502020204030204" pitchFamily="34" charset="0"/>
            </a:endParaRPr>
          </a:p>
          <a:p>
            <a:pPr defTabSz="571500"/>
            <a:r>
              <a:rPr lang="fr-FR" sz="2250" dirty="0" err="1">
                <a:solidFill>
                  <a:prstClr val="black"/>
                </a:solidFill>
                <a:latin typeface="Calibri" panose="020F0502020204030204" pitchFamily="34" charset="0"/>
              </a:rPr>
              <a:t>What</a:t>
            </a:r>
            <a:r>
              <a:rPr lang="fr-FR" sz="2250" dirty="0">
                <a:solidFill>
                  <a:prstClr val="black"/>
                </a:solidFill>
                <a:latin typeface="Calibri" panose="020F0502020204030204" pitchFamily="34" charset="0"/>
              </a:rPr>
              <a:t> </a:t>
            </a:r>
            <a:r>
              <a:rPr lang="fr-FR" sz="2250" dirty="0" err="1">
                <a:solidFill>
                  <a:prstClr val="black"/>
                </a:solidFill>
                <a:latin typeface="Calibri" panose="020F0502020204030204" pitchFamily="34" charset="0"/>
              </a:rPr>
              <a:t>is</a:t>
            </a:r>
            <a:r>
              <a:rPr lang="fr-FR" sz="2250" dirty="0">
                <a:solidFill>
                  <a:prstClr val="black"/>
                </a:solidFill>
                <a:latin typeface="Calibri" panose="020F0502020204030204" pitchFamily="34" charset="0"/>
              </a:rPr>
              <a:t> persistent vs non-persistent </a:t>
            </a:r>
            <a:r>
              <a:rPr lang="fr-FR" sz="2250" dirty="0" err="1">
                <a:solidFill>
                  <a:prstClr val="black"/>
                </a:solidFill>
                <a:latin typeface="Calibri" panose="020F0502020204030204" pitchFamily="34" charset="0"/>
              </a:rPr>
              <a:t>object</a:t>
            </a:r>
            <a:r>
              <a:rPr lang="fr-FR" sz="2250" dirty="0">
                <a:solidFill>
                  <a:prstClr val="black"/>
                </a:solidFill>
                <a:latin typeface="Calibri" panose="020F0502020204030204" pitchFamily="34" charset="0"/>
              </a:rPr>
              <a:t> store? </a:t>
            </a:r>
          </a:p>
          <a:p>
            <a:pPr defTabSz="571500"/>
            <a:r>
              <a:rPr lang="en-GB" sz="2250" dirty="0">
                <a:solidFill>
                  <a:prstClr val="black"/>
                </a:solidFill>
                <a:latin typeface="Calibri" panose="020F0502020204030204" pitchFamily="34" charset="0"/>
              </a:rPr>
              <a:t>non-persistent means data stored in memory, persistent means, it stored disk and Data  will survive even after restarts.</a:t>
            </a:r>
            <a:endParaRPr lang="fr-FR" sz="2250" dirty="0">
              <a:solidFill>
                <a:prstClr val="black"/>
              </a:solidFill>
              <a:latin typeface="Calibri" panose="020F0502020204030204" pitchFamily="34" charset="0"/>
            </a:endParaRPr>
          </a:p>
          <a:p>
            <a:endParaRPr lang="en-SG" sz="2250" dirty="0"/>
          </a:p>
          <a:p>
            <a:r>
              <a:rPr lang="en-GB" sz="2250" dirty="0">
                <a:latin typeface="Calibri" panose="020F0502020204030204" pitchFamily="34" charset="0"/>
              </a:rPr>
              <a:t>Triggering a flow to pick up a file - options?</a:t>
            </a:r>
          </a:p>
          <a:p>
            <a:r>
              <a:rPr lang="en-GB" sz="2250" dirty="0">
                <a:latin typeface="Calibri" panose="020F0502020204030204" pitchFamily="34" charset="0"/>
              </a:rPr>
              <a:t>on new file listener, to schedule and receive and process the files.</a:t>
            </a:r>
          </a:p>
        </p:txBody>
      </p:sp>
      <p:sp>
        <p:nvSpPr>
          <p:cNvPr id="8" name="TextBox 7">
            <a:extLst>
              <a:ext uri="{FF2B5EF4-FFF2-40B4-BE49-F238E27FC236}">
                <a16:creationId xmlns:a16="http://schemas.microsoft.com/office/drawing/2014/main" id="{90EB7592-DA58-4674-9AA3-70B3B801C595}"/>
              </a:ext>
            </a:extLst>
          </p:cNvPr>
          <p:cNvSpPr txBox="1"/>
          <p:nvPr/>
        </p:nvSpPr>
        <p:spPr>
          <a:xfrm>
            <a:off x="5690532" y="8144445"/>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3447444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5BD143-9850-4F4F-8ED4-B5DBA5D2098A}"/>
              </a:ext>
            </a:extLst>
          </p:cNvPr>
          <p:cNvSpPr txBox="1"/>
          <p:nvPr/>
        </p:nvSpPr>
        <p:spPr>
          <a:xfrm>
            <a:off x="142613" y="7926169"/>
            <a:ext cx="16289323" cy="646331"/>
          </a:xfrm>
          <a:prstGeom prst="rect">
            <a:avLst/>
          </a:prstGeom>
          <a:noFill/>
        </p:spPr>
        <p:txBody>
          <a:bodyPr wrap="square">
            <a:spAutoFit/>
          </a:bodyPr>
          <a:lstStyle/>
          <a:p>
            <a:pPr fontAlgn="base"/>
            <a:r>
              <a:rPr lang="en-US" sz="1800" dirty="0"/>
              <a:t>Thank you for watching ! </a:t>
            </a:r>
            <a:r>
              <a:rPr lang="en-US" sz="1800" dirty="0" err="1"/>
              <a:t>Youtube</a:t>
            </a:r>
            <a:r>
              <a:rPr lang="en-US" sz="1800" dirty="0"/>
              <a:t> channel for MuleSoft videos: </a:t>
            </a:r>
          </a:p>
          <a:p>
            <a:pPr fontAlgn="base"/>
            <a:r>
              <a:rPr lang="en-US" sz="1800" b="1" dirty="0">
                <a:hlinkClick r:id="rId2"/>
              </a:rPr>
              <a:t>https://www.youtube.com/c/TechLightning</a:t>
            </a:r>
            <a:r>
              <a:rPr lang="en-US" sz="1800" b="1" dirty="0"/>
              <a:t> - Subscribe the channel and Click bell icon for notification</a:t>
            </a:r>
          </a:p>
        </p:txBody>
      </p:sp>
      <p:pic>
        <p:nvPicPr>
          <p:cNvPr id="5" name="Picture 4">
            <a:extLst>
              <a:ext uri="{FF2B5EF4-FFF2-40B4-BE49-F238E27FC236}">
                <a16:creationId xmlns:a16="http://schemas.microsoft.com/office/drawing/2014/main" id="{6D2AE436-7B1A-4F9E-8417-8BB7766B644C}"/>
              </a:ext>
            </a:extLst>
          </p:cNvPr>
          <p:cNvPicPr>
            <a:picLocks noChangeAspect="1"/>
          </p:cNvPicPr>
          <p:nvPr/>
        </p:nvPicPr>
        <p:blipFill>
          <a:blip r:embed="rId3"/>
          <a:stretch>
            <a:fillRect/>
          </a:stretch>
        </p:blipFill>
        <p:spPr>
          <a:xfrm>
            <a:off x="142613" y="109535"/>
            <a:ext cx="10963175" cy="7716344"/>
          </a:xfrm>
          <a:prstGeom prst="rect">
            <a:avLst/>
          </a:prstGeom>
        </p:spPr>
      </p:pic>
    </p:spTree>
    <p:extLst>
      <p:ext uri="{BB962C8B-B14F-4D97-AF65-F5344CB8AC3E}">
        <p14:creationId xmlns:p14="http://schemas.microsoft.com/office/powerpoint/2010/main" val="29714408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4A0986-E5FA-40C8-A08D-F041E6A4D5E7}"/>
              </a:ext>
            </a:extLst>
          </p:cNvPr>
          <p:cNvSpPr txBox="1"/>
          <p:nvPr/>
        </p:nvSpPr>
        <p:spPr>
          <a:xfrm>
            <a:off x="127933" y="107651"/>
            <a:ext cx="14989028" cy="923330"/>
          </a:xfrm>
          <a:prstGeom prst="rect">
            <a:avLst/>
          </a:prstGeom>
          <a:noFill/>
        </p:spPr>
        <p:txBody>
          <a:bodyPr wrap="square">
            <a:spAutoFit/>
          </a:bodyPr>
          <a:lstStyle/>
          <a:p>
            <a:r>
              <a:rPr lang="en-SG" dirty="0">
                <a:latin typeface="Calibri" panose="020F0502020204030204" pitchFamily="34" charset="0"/>
                <a:cs typeface="Calibri" panose="020F0502020204030204" pitchFamily="34" charset="0"/>
              </a:rPr>
              <a:t>What is the development methodology used in your project? </a:t>
            </a:r>
          </a:p>
          <a:p>
            <a:r>
              <a:rPr lang="en-SG" dirty="0">
                <a:latin typeface="Calibri" panose="020F0502020204030204" pitchFamily="34" charset="0"/>
                <a:cs typeface="Calibri" panose="020F0502020204030204" pitchFamily="34" charset="0"/>
              </a:rPr>
              <a:t>Based on your project, explain one of the following approach.</a:t>
            </a:r>
          </a:p>
          <a:p>
            <a:pPr algn="l"/>
            <a:r>
              <a:rPr lang="en-SG" b="1" dirty="0">
                <a:latin typeface="Calibri" panose="020F0502020204030204" pitchFamily="34" charset="0"/>
                <a:cs typeface="Calibri" panose="020F0502020204030204" pitchFamily="34" charset="0"/>
              </a:rPr>
              <a:t>1) </a:t>
            </a:r>
            <a:r>
              <a:rPr lang="en-SG" b="1" i="0" dirty="0">
                <a:effectLst/>
                <a:latin typeface="Calibri" panose="020F0502020204030204" pitchFamily="34" charset="0"/>
                <a:cs typeface="Calibri" panose="020F0502020204030204" pitchFamily="34" charset="0"/>
              </a:rPr>
              <a:t>Waterfall development method</a:t>
            </a:r>
          </a:p>
        </p:txBody>
      </p:sp>
      <p:pic>
        <p:nvPicPr>
          <p:cNvPr id="1026" name="Picture 2" descr="Waterfall development methodology">
            <a:extLst>
              <a:ext uri="{FF2B5EF4-FFF2-40B4-BE49-F238E27FC236}">
                <a16:creationId xmlns:a16="http://schemas.microsoft.com/office/drawing/2014/main" id="{38E059AF-A39E-4556-92C6-295AFF8B5D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039" y="1345190"/>
            <a:ext cx="8086551" cy="35528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4C41856-1B89-4EE2-BCEE-9AC10729E314}"/>
              </a:ext>
            </a:extLst>
          </p:cNvPr>
          <p:cNvSpPr txBox="1"/>
          <p:nvPr/>
        </p:nvSpPr>
        <p:spPr>
          <a:xfrm>
            <a:off x="7433609" y="2025428"/>
            <a:ext cx="7621398" cy="1754326"/>
          </a:xfrm>
          <a:prstGeom prst="rect">
            <a:avLst/>
          </a:prstGeom>
          <a:noFill/>
        </p:spPr>
        <p:txBody>
          <a:bodyPr wrap="square">
            <a:spAutoFit/>
          </a:bodyPr>
          <a:lstStyle/>
          <a:p>
            <a:r>
              <a:rPr lang="en-GB" b="0" i="0" dirty="0">
                <a:effectLst/>
                <a:latin typeface="Calibri" panose="020F0502020204030204" pitchFamily="34" charset="0"/>
                <a:cs typeface="Calibri" panose="020F0502020204030204" pitchFamily="34" charset="0"/>
              </a:rPr>
              <a:t>Many consider the waterfall method to be the most traditional software development method. The waterfall method is a rigid linear model that consists of sequential phases (requirements, design, implementation, verification, maintenance) focusing on distinct goals. Each phase must be 100% complete before the next phase can start. There’s usually no process for going back to modify the project or direction.</a:t>
            </a:r>
            <a:r>
              <a:rPr lang="en-SG" dirty="0">
                <a:latin typeface="Calibri" panose="020F0502020204030204" pitchFamily="34" charset="0"/>
                <a:cs typeface="Calibri" panose="020F0502020204030204" pitchFamily="34" charset="0"/>
              </a:rPr>
              <a:t> </a:t>
            </a:r>
          </a:p>
        </p:txBody>
      </p:sp>
      <p:sp>
        <p:nvSpPr>
          <p:cNvPr id="8" name="TextBox 7">
            <a:extLst>
              <a:ext uri="{FF2B5EF4-FFF2-40B4-BE49-F238E27FC236}">
                <a16:creationId xmlns:a16="http://schemas.microsoft.com/office/drawing/2014/main" id="{6CFC8E81-A509-48EA-87EC-0BA8EC4E4809}"/>
              </a:ext>
            </a:extLst>
          </p:cNvPr>
          <p:cNvSpPr txBox="1"/>
          <p:nvPr/>
        </p:nvSpPr>
        <p:spPr>
          <a:xfrm>
            <a:off x="123039" y="5039709"/>
            <a:ext cx="6767819" cy="369332"/>
          </a:xfrm>
          <a:prstGeom prst="rect">
            <a:avLst/>
          </a:prstGeom>
          <a:noFill/>
        </p:spPr>
        <p:txBody>
          <a:bodyPr wrap="square">
            <a:spAutoFit/>
          </a:bodyPr>
          <a:lstStyle/>
          <a:p>
            <a:pPr algn="l"/>
            <a:r>
              <a:rPr lang="en-SG" b="1" i="0" dirty="0">
                <a:effectLst/>
                <a:latin typeface="Calibri" panose="020F0502020204030204" pitchFamily="34" charset="0"/>
                <a:cs typeface="Calibri" panose="020F0502020204030204" pitchFamily="34" charset="0"/>
              </a:rPr>
              <a:t>2. Agile development methodology</a:t>
            </a:r>
          </a:p>
        </p:txBody>
      </p:sp>
      <p:pic>
        <p:nvPicPr>
          <p:cNvPr id="1028" name="Picture 4">
            <a:extLst>
              <a:ext uri="{FF2B5EF4-FFF2-40B4-BE49-F238E27FC236}">
                <a16:creationId xmlns:a16="http://schemas.microsoft.com/office/drawing/2014/main" id="{389BFDD8-CC1D-493B-B547-8D53AA8449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886" y="5556654"/>
            <a:ext cx="5676114" cy="250258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DF5F33C-9CE1-4D11-A276-69DCB46C8F33}"/>
              </a:ext>
            </a:extLst>
          </p:cNvPr>
          <p:cNvSpPr txBox="1"/>
          <p:nvPr/>
        </p:nvSpPr>
        <p:spPr>
          <a:xfrm>
            <a:off x="7433609" y="5699968"/>
            <a:ext cx="7621398" cy="1200329"/>
          </a:xfrm>
          <a:prstGeom prst="rect">
            <a:avLst/>
          </a:prstGeom>
          <a:noFill/>
        </p:spPr>
        <p:txBody>
          <a:bodyPr wrap="square">
            <a:spAutoFit/>
          </a:bodyPr>
          <a:lstStyle/>
          <a:p>
            <a:r>
              <a:rPr lang="en-GB" b="0" i="0" dirty="0">
                <a:effectLst/>
                <a:latin typeface="Calibri" panose="020F0502020204030204" pitchFamily="34" charset="0"/>
                <a:cs typeface="Calibri" panose="020F0502020204030204" pitchFamily="34" charset="0"/>
              </a:rPr>
              <a:t>Teams use the agile development methodology to minimize risk (such as bugs, cost overruns, and changing requirements) when adding new functionality. In all agile methods, teams develop the software in iterations that contain mini-increments of the new functionality</a:t>
            </a:r>
            <a:endParaRPr lang="en-SG"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7B02DAA8-54E4-47BD-8A27-B9342ADEC7D3}"/>
              </a:ext>
            </a:extLst>
          </p:cNvPr>
          <p:cNvSpPr txBox="1"/>
          <p:nvPr/>
        </p:nvSpPr>
        <p:spPr>
          <a:xfrm>
            <a:off x="7495563" y="6972318"/>
            <a:ext cx="7621398" cy="1200329"/>
          </a:xfrm>
          <a:prstGeom prst="rect">
            <a:avLst/>
          </a:prstGeom>
          <a:noFill/>
        </p:spPr>
        <p:txBody>
          <a:bodyPr wrap="square">
            <a:spAutoFit/>
          </a:bodyPr>
          <a:lstStyle/>
          <a:p>
            <a:pPr algn="l"/>
            <a:r>
              <a:rPr lang="en-GB" b="0" i="0" dirty="0">
                <a:effectLst/>
                <a:latin typeface="Calibri" panose="020F0502020204030204" pitchFamily="34" charset="0"/>
                <a:cs typeface="Calibri" panose="020F0502020204030204" pitchFamily="34" charset="0"/>
              </a:rPr>
              <a:t>Roles : </a:t>
            </a:r>
            <a:r>
              <a:rPr lang="en-GB" b="0" i="0" dirty="0" err="1">
                <a:effectLst/>
                <a:latin typeface="Calibri" panose="020F0502020204030204" pitchFamily="34" charset="0"/>
                <a:cs typeface="Calibri" panose="020F0502020204030204" pitchFamily="34" charset="0"/>
              </a:rPr>
              <a:t>ProductOwner</a:t>
            </a:r>
            <a:r>
              <a:rPr lang="en-GB" b="0" i="0" dirty="0">
                <a:effectLst/>
                <a:latin typeface="Calibri" panose="020F0502020204030204" pitchFamily="34" charset="0"/>
                <a:cs typeface="Calibri" panose="020F0502020204030204" pitchFamily="34" charset="0"/>
              </a:rPr>
              <a:t>, </a:t>
            </a:r>
            <a:r>
              <a:rPr lang="en-GB" b="0" i="0" dirty="0" err="1">
                <a:effectLst/>
                <a:latin typeface="Calibri" panose="020F0502020204030204" pitchFamily="34" charset="0"/>
                <a:cs typeface="Calibri" panose="020F0502020204030204" pitchFamily="34" charset="0"/>
              </a:rPr>
              <a:t>Scurm</a:t>
            </a:r>
            <a:r>
              <a:rPr lang="en-GB" b="0" i="0" dirty="0">
                <a:effectLst/>
                <a:latin typeface="Calibri" panose="020F0502020204030204" pitchFamily="34" charset="0"/>
                <a:cs typeface="Calibri" panose="020F0502020204030204" pitchFamily="34" charset="0"/>
              </a:rPr>
              <a:t> Master, </a:t>
            </a:r>
            <a:r>
              <a:rPr lang="en-GB" b="0" i="0" dirty="0" err="1">
                <a:effectLst/>
                <a:latin typeface="Calibri" panose="020F0502020204030204" pitchFamily="34" charset="0"/>
                <a:cs typeface="Calibri" panose="020F0502020204030204" pitchFamily="34" charset="0"/>
              </a:rPr>
              <a:t>Scurm</a:t>
            </a:r>
            <a:r>
              <a:rPr lang="en-GB" b="0" i="0" dirty="0">
                <a:effectLst/>
                <a:latin typeface="Calibri" panose="020F0502020204030204" pitchFamily="34" charset="0"/>
                <a:cs typeface="Calibri" panose="020F0502020204030204" pitchFamily="34" charset="0"/>
              </a:rPr>
              <a:t> Team</a:t>
            </a:r>
          </a:p>
          <a:p>
            <a:pPr algn="l"/>
            <a:r>
              <a:rPr lang="en-GB" dirty="0">
                <a:latin typeface="Calibri" panose="020F0502020204030204" pitchFamily="34" charset="0"/>
                <a:cs typeface="Calibri" panose="020F0502020204030204" pitchFamily="34" charset="0"/>
              </a:rPr>
              <a:t>Other scrum terminologies:</a:t>
            </a:r>
          </a:p>
          <a:p>
            <a:pPr algn="l"/>
            <a:r>
              <a:rPr lang="en-GB" dirty="0">
                <a:latin typeface="Calibri" panose="020F0502020204030204" pitchFamily="34" charset="0"/>
                <a:cs typeface="Calibri" panose="020F0502020204030204" pitchFamily="34" charset="0"/>
              </a:rPr>
              <a:t>Sprint – generally 2 weeks.</a:t>
            </a:r>
          </a:p>
          <a:p>
            <a:pPr algn="l"/>
            <a:r>
              <a:rPr lang="en-SG" dirty="0">
                <a:latin typeface="Calibri" panose="020F0502020204030204" pitchFamily="34" charset="0"/>
                <a:cs typeface="Calibri" panose="020F0502020204030204" pitchFamily="34" charset="0"/>
              </a:rPr>
              <a:t>User story, scrum meetings (</a:t>
            </a:r>
            <a:r>
              <a:rPr lang="en-SG" dirty="0" err="1">
                <a:latin typeface="Calibri" panose="020F0502020204030204" pitchFamily="34" charset="0"/>
                <a:cs typeface="Calibri" panose="020F0502020204030204" pitchFamily="34" charset="0"/>
              </a:rPr>
              <a:t>demo,retrospective</a:t>
            </a:r>
            <a:r>
              <a:rPr lang="en-SG" dirty="0">
                <a:latin typeface="Calibri" panose="020F0502020204030204" pitchFamily="34" charset="0"/>
                <a:cs typeface="Calibri" panose="020F0502020204030204" pitchFamily="34" charset="0"/>
              </a:rPr>
              <a:t>)</a:t>
            </a:r>
          </a:p>
        </p:txBody>
      </p:sp>
      <p:sp>
        <p:nvSpPr>
          <p:cNvPr id="10" name="TextBox 9">
            <a:extLst>
              <a:ext uri="{FF2B5EF4-FFF2-40B4-BE49-F238E27FC236}">
                <a16:creationId xmlns:a16="http://schemas.microsoft.com/office/drawing/2014/main" id="{FEE03B20-FE85-4900-88A2-1C474561D440}"/>
              </a:ext>
            </a:extLst>
          </p:cNvPr>
          <p:cNvSpPr txBox="1"/>
          <p:nvPr/>
        </p:nvSpPr>
        <p:spPr>
          <a:xfrm>
            <a:off x="7433609" y="3863149"/>
            <a:ext cx="7621398" cy="369332"/>
          </a:xfrm>
          <a:prstGeom prst="rect">
            <a:avLst/>
          </a:prstGeom>
          <a:noFill/>
        </p:spPr>
        <p:txBody>
          <a:bodyPr wrap="square">
            <a:spAutoFit/>
          </a:bodyPr>
          <a:lstStyle/>
          <a:p>
            <a:pPr algn="l"/>
            <a:r>
              <a:rPr lang="en-GB" b="0" i="0" dirty="0">
                <a:effectLst/>
                <a:latin typeface="Calibri" panose="020F0502020204030204" pitchFamily="34" charset="0"/>
                <a:cs typeface="Calibri" panose="020F0502020204030204" pitchFamily="34" charset="0"/>
              </a:rPr>
              <a:t>Roles : Project Manager, Team Lead, Developer, Tester</a:t>
            </a:r>
            <a:endParaRPr lang="en-S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963722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D4D432-E666-445E-88B7-BD306B56D9B8}"/>
              </a:ext>
            </a:extLst>
          </p:cNvPr>
          <p:cNvSpPr txBox="1"/>
          <p:nvPr/>
        </p:nvSpPr>
        <p:spPr>
          <a:xfrm>
            <a:off x="278934" y="137905"/>
            <a:ext cx="12556222" cy="2585323"/>
          </a:xfrm>
          <a:prstGeom prst="rect">
            <a:avLst/>
          </a:prstGeom>
          <a:noFill/>
        </p:spPr>
        <p:txBody>
          <a:bodyPr wrap="square">
            <a:spAutoFit/>
          </a:bodyPr>
          <a:lstStyle/>
          <a:p>
            <a:pPr algn="just"/>
            <a:r>
              <a:rPr lang="en-GB" b="1" i="0" dirty="0">
                <a:solidFill>
                  <a:srgbClr val="4A4A4A"/>
                </a:solidFill>
                <a:effectLst/>
                <a:latin typeface="Open Sans"/>
              </a:rPr>
              <a:t>What is monolithic Architecture</a:t>
            </a:r>
            <a:r>
              <a:rPr lang="en-GB" b="0" i="0" dirty="0">
                <a:solidFill>
                  <a:srgbClr val="4A4A4A"/>
                </a:solidFill>
                <a:effectLst/>
                <a:latin typeface="Open Sans"/>
              </a:rPr>
              <a:t>: In layman terms, you can say that its similar to a big container wherein all the software components of an application are assembled together and tightly packaged.</a:t>
            </a:r>
          </a:p>
          <a:p>
            <a:pPr algn="just"/>
            <a:r>
              <a:rPr lang="en-GB" dirty="0">
                <a:solidFill>
                  <a:srgbClr val="4A4A4A"/>
                </a:solidFill>
                <a:latin typeface="Open Sans"/>
              </a:rPr>
              <a:t>Example  Mule Runtime in On-premise instance.</a:t>
            </a:r>
            <a:endParaRPr lang="en-GB" b="1" i="0" dirty="0">
              <a:solidFill>
                <a:srgbClr val="222222"/>
              </a:solidFill>
              <a:effectLst/>
              <a:latin typeface="arial" panose="020B0604020202020204" pitchFamily="34" charset="0"/>
            </a:endParaRPr>
          </a:p>
          <a:p>
            <a:pPr algn="l"/>
            <a:endParaRPr lang="en-GB" b="1" dirty="0">
              <a:solidFill>
                <a:srgbClr val="222222"/>
              </a:solidFill>
              <a:latin typeface="arial" panose="020B0604020202020204" pitchFamily="34" charset="0"/>
            </a:endParaRPr>
          </a:p>
          <a:p>
            <a:pPr algn="l"/>
            <a:r>
              <a:rPr lang="en-GB" b="1" i="0" dirty="0">
                <a:solidFill>
                  <a:srgbClr val="222222"/>
                </a:solidFill>
                <a:effectLst/>
                <a:latin typeface="arial" panose="020B0604020202020204" pitchFamily="34" charset="0"/>
              </a:rPr>
              <a:t>What is Microservices</a:t>
            </a:r>
            <a:r>
              <a:rPr lang="en-GB" b="0" i="0" dirty="0">
                <a:solidFill>
                  <a:srgbClr val="222222"/>
                </a:solidFill>
                <a:effectLst/>
                <a:latin typeface="arial" panose="020B0604020202020204" pitchFamily="34" charset="0"/>
              </a:rPr>
              <a:t> - also known as the </a:t>
            </a:r>
            <a:r>
              <a:rPr lang="en-GB" b="1" i="0" dirty="0">
                <a:solidFill>
                  <a:srgbClr val="222222"/>
                </a:solidFill>
                <a:effectLst/>
                <a:latin typeface="arial" panose="020B0604020202020204" pitchFamily="34" charset="0"/>
              </a:rPr>
              <a:t>microservice</a:t>
            </a:r>
            <a:r>
              <a:rPr lang="en-GB" b="0" i="0" dirty="0">
                <a:solidFill>
                  <a:srgbClr val="222222"/>
                </a:solidFill>
                <a:effectLst/>
                <a:latin typeface="arial" panose="020B0604020202020204" pitchFamily="34" charset="0"/>
              </a:rPr>
              <a:t> architecture - is an architectural style that structures an application as a collection of services that are. Highly maintainable and testable. Loosely coupled. Independently deployable. Organized around business capabilities.</a:t>
            </a:r>
          </a:p>
          <a:p>
            <a:pPr algn="l"/>
            <a:endParaRPr lang="en-GB" dirty="0">
              <a:solidFill>
                <a:srgbClr val="222222"/>
              </a:solidFill>
              <a:latin typeface="arial" panose="020B0604020202020204" pitchFamily="34" charset="0"/>
            </a:endParaRPr>
          </a:p>
          <a:p>
            <a:pPr algn="l"/>
            <a:r>
              <a:rPr lang="en-GB" dirty="0">
                <a:solidFill>
                  <a:srgbClr val="222222"/>
                </a:solidFill>
                <a:latin typeface="arial" panose="020B0604020202020204" pitchFamily="34" charset="0"/>
              </a:rPr>
              <a:t>Example: application is running in </a:t>
            </a:r>
            <a:r>
              <a:rPr lang="en-GB">
                <a:solidFill>
                  <a:srgbClr val="222222"/>
                </a:solidFill>
                <a:latin typeface="arial" panose="020B0604020202020204" pitchFamily="34" charset="0"/>
              </a:rPr>
              <a:t>CloudHub. </a:t>
            </a:r>
            <a:r>
              <a:rPr lang="en-GB" dirty="0">
                <a:solidFill>
                  <a:srgbClr val="222222"/>
                </a:solidFill>
                <a:latin typeface="arial" panose="020B0604020202020204" pitchFamily="34" charset="0"/>
              </a:rPr>
              <a:t>Each worker will have one application and its independent.</a:t>
            </a:r>
            <a:endParaRPr lang="en-SG" dirty="0"/>
          </a:p>
        </p:txBody>
      </p:sp>
      <p:pic>
        <p:nvPicPr>
          <p:cNvPr id="5" name="Picture 4">
            <a:extLst>
              <a:ext uri="{FF2B5EF4-FFF2-40B4-BE49-F238E27FC236}">
                <a16:creationId xmlns:a16="http://schemas.microsoft.com/office/drawing/2014/main" id="{71A75536-80B8-40A1-8BA5-039D1F038314}"/>
              </a:ext>
            </a:extLst>
          </p:cNvPr>
          <p:cNvPicPr>
            <a:picLocks noChangeAspect="1"/>
          </p:cNvPicPr>
          <p:nvPr/>
        </p:nvPicPr>
        <p:blipFill>
          <a:blip r:embed="rId2"/>
          <a:stretch>
            <a:fillRect/>
          </a:stretch>
        </p:blipFill>
        <p:spPr>
          <a:xfrm>
            <a:off x="470133" y="2857019"/>
            <a:ext cx="10591800" cy="4905375"/>
          </a:xfrm>
          <a:prstGeom prst="rect">
            <a:avLst/>
          </a:prstGeom>
        </p:spPr>
      </p:pic>
    </p:spTree>
    <p:extLst>
      <p:ext uri="{BB962C8B-B14F-4D97-AF65-F5344CB8AC3E}">
        <p14:creationId xmlns:p14="http://schemas.microsoft.com/office/powerpoint/2010/main" val="4242073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8262" y="193431"/>
            <a:ext cx="14876584" cy="8125301"/>
          </a:xfrm>
          <a:prstGeom prst="rect">
            <a:avLst/>
          </a:prstGeom>
          <a:noFill/>
        </p:spPr>
        <p:txBody>
          <a:bodyPr wrap="square" rtlCol="0">
            <a:spAutoFit/>
          </a:bodyPr>
          <a:lstStyle/>
          <a:p>
            <a:pPr lvl="0"/>
            <a:r>
              <a:rPr lang="en-IN" b="1" dirty="0"/>
              <a:t>Have you ever built API'S alone?</a:t>
            </a:r>
          </a:p>
          <a:p>
            <a:pPr lvl="0"/>
            <a:r>
              <a:rPr lang="en-IN" dirty="0"/>
              <a:t>Yes. I have built the API using design </a:t>
            </a:r>
            <a:r>
              <a:rPr lang="en-IN" dirty="0" err="1"/>
              <a:t>certner</a:t>
            </a:r>
            <a:r>
              <a:rPr lang="en-IN" dirty="0"/>
              <a:t>-&gt; RAML specification.</a:t>
            </a:r>
          </a:p>
          <a:p>
            <a:pPr lvl="1"/>
            <a:endParaRPr lang="en-IN" dirty="0"/>
          </a:p>
          <a:p>
            <a:pPr lvl="0"/>
            <a:r>
              <a:rPr lang="en-IN" b="1" dirty="0"/>
              <a:t>What is Scatter-Gather?</a:t>
            </a:r>
            <a:endParaRPr lang="en-US" b="1" dirty="0"/>
          </a:p>
          <a:p>
            <a:pPr lvl="1"/>
            <a:r>
              <a:rPr lang="en-IN" dirty="0"/>
              <a:t>Scatter gather, receive the requests and it sends the same data /payload to all flows which are available in the scatter gather scope and its works in parallel.</a:t>
            </a:r>
            <a:endParaRPr lang="en-US" dirty="0"/>
          </a:p>
          <a:p>
            <a:endParaRPr lang="en-IN" dirty="0"/>
          </a:p>
          <a:p>
            <a:pPr lvl="0"/>
            <a:r>
              <a:rPr lang="en-IN" b="1" dirty="0"/>
              <a:t>Difference Between For-each and batch processing</a:t>
            </a:r>
            <a:endParaRPr lang="en-US" b="1" dirty="0"/>
          </a:p>
          <a:p>
            <a:pPr lvl="1"/>
            <a:r>
              <a:rPr lang="en-IN" dirty="0"/>
              <a:t>For each to process each messages in the array/collection in the sequential order</a:t>
            </a:r>
            <a:endParaRPr lang="en-US" dirty="0"/>
          </a:p>
          <a:p>
            <a:pPr lvl="1"/>
            <a:r>
              <a:rPr lang="en-IN" dirty="0"/>
              <a:t>Batch to process each messages in the array/collection in the concurrent/</a:t>
            </a:r>
            <a:r>
              <a:rPr lang="en-IN" dirty="0" err="1"/>
              <a:t>parrallel</a:t>
            </a:r>
            <a:r>
              <a:rPr lang="en-IN" dirty="0"/>
              <a:t> order</a:t>
            </a:r>
            <a:endParaRPr lang="en-US" dirty="0"/>
          </a:p>
          <a:p>
            <a:endParaRPr lang="en-IN" dirty="0"/>
          </a:p>
          <a:p>
            <a:pPr lvl="0"/>
            <a:r>
              <a:rPr lang="en-IN" b="1" dirty="0"/>
              <a:t>How to transform csv file into </a:t>
            </a:r>
            <a:r>
              <a:rPr lang="en-IN" b="1" dirty="0" err="1"/>
              <a:t>json</a:t>
            </a:r>
            <a:r>
              <a:rPr lang="en-IN" b="1" dirty="0"/>
              <a:t> using data weave?</a:t>
            </a:r>
            <a:endParaRPr lang="en-US" b="1" dirty="0"/>
          </a:p>
          <a:p>
            <a:pPr lvl="1"/>
            <a:r>
              <a:rPr lang="en-IN" dirty="0"/>
              <a:t>In the </a:t>
            </a:r>
            <a:r>
              <a:rPr lang="en-IN" dirty="0" err="1"/>
              <a:t>dataweave</a:t>
            </a:r>
            <a:r>
              <a:rPr lang="en-IN" dirty="0"/>
              <a:t> expression, provide the syntax as application/JSON, it will automatically convert the csv to JSON</a:t>
            </a:r>
            <a:endParaRPr lang="en-US" dirty="0"/>
          </a:p>
          <a:p>
            <a:endParaRPr lang="en-US" dirty="0"/>
          </a:p>
          <a:p>
            <a:pPr lvl="0"/>
            <a:r>
              <a:rPr lang="en-IN" b="1" dirty="0"/>
              <a:t>API LED connectivity</a:t>
            </a:r>
            <a:endParaRPr lang="en-US" b="1" dirty="0"/>
          </a:p>
          <a:p>
            <a:pPr lvl="1"/>
            <a:r>
              <a:rPr lang="en-IN" dirty="0"/>
              <a:t>This term used to expose everything as API. Connect all application as a API</a:t>
            </a:r>
          </a:p>
          <a:p>
            <a:pPr lvl="1"/>
            <a:endParaRPr lang="en-IN" dirty="0"/>
          </a:p>
          <a:p>
            <a:pPr lvl="0"/>
            <a:r>
              <a:rPr lang="en-IN" b="1" dirty="0"/>
              <a:t>What are the scopes </a:t>
            </a:r>
            <a:endParaRPr lang="en-US" b="1" dirty="0"/>
          </a:p>
          <a:p>
            <a:pPr lvl="1"/>
            <a:r>
              <a:rPr lang="en-IN" dirty="0"/>
              <a:t>For Each</a:t>
            </a:r>
            <a:endParaRPr lang="en-US" dirty="0"/>
          </a:p>
          <a:p>
            <a:pPr lvl="1"/>
            <a:r>
              <a:rPr lang="en-IN" dirty="0"/>
              <a:t>Flow</a:t>
            </a:r>
            <a:endParaRPr lang="en-US" dirty="0"/>
          </a:p>
          <a:p>
            <a:pPr lvl="1"/>
            <a:r>
              <a:rPr lang="en-IN" dirty="0" err="1"/>
              <a:t>Subflow</a:t>
            </a:r>
            <a:endParaRPr lang="en-US" dirty="0"/>
          </a:p>
          <a:p>
            <a:pPr lvl="1"/>
            <a:r>
              <a:rPr lang="en-IN" dirty="0"/>
              <a:t>Try</a:t>
            </a:r>
          </a:p>
          <a:p>
            <a:pPr lvl="0"/>
            <a:r>
              <a:rPr lang="en-IN" b="1" dirty="0"/>
              <a:t>What is caching and why do we use it?</a:t>
            </a:r>
            <a:endParaRPr lang="en-US" b="1" dirty="0"/>
          </a:p>
          <a:p>
            <a:pPr lvl="1"/>
            <a:r>
              <a:rPr lang="en-IN" dirty="0"/>
              <a:t>Caching used to cache the data which we can be reused later. Its used to take the reusable configuration/data from the memory instead of file system.</a:t>
            </a:r>
            <a:endParaRPr lang="en-US" dirty="0"/>
          </a:p>
          <a:p>
            <a:endParaRPr lang="en-IN" dirty="0"/>
          </a:p>
          <a:p>
            <a:pPr lvl="0"/>
            <a:r>
              <a:rPr lang="en-IN" b="1" dirty="0"/>
              <a:t>How to handle errors?</a:t>
            </a:r>
            <a:endParaRPr lang="en-US" b="1" dirty="0"/>
          </a:p>
          <a:p>
            <a:pPr lvl="1"/>
            <a:r>
              <a:rPr lang="en-IN" dirty="0"/>
              <a:t>We can handle the error by adding error handling flow in the same mule app or global mule app configuration.</a:t>
            </a:r>
            <a:endParaRPr lang="en-US" dirty="0"/>
          </a:p>
          <a:p>
            <a:endParaRPr lang="en-US" dirty="0"/>
          </a:p>
        </p:txBody>
      </p:sp>
      <p:sp>
        <p:nvSpPr>
          <p:cNvPr id="4" name="TextBox 3">
            <a:extLst>
              <a:ext uri="{FF2B5EF4-FFF2-40B4-BE49-F238E27FC236}">
                <a16:creationId xmlns:a16="http://schemas.microsoft.com/office/drawing/2014/main" id="{530C6D66-0EFF-4DC1-8C00-44A80A619F9B}"/>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226789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431" y="228600"/>
            <a:ext cx="14665569" cy="7294305"/>
          </a:xfrm>
          <a:prstGeom prst="rect">
            <a:avLst/>
          </a:prstGeom>
          <a:noFill/>
        </p:spPr>
        <p:txBody>
          <a:bodyPr wrap="square" rtlCol="0">
            <a:spAutoFit/>
          </a:bodyPr>
          <a:lstStyle/>
          <a:p>
            <a:r>
              <a:rPr lang="en-IN" b="1" dirty="0"/>
              <a:t>what kind of operations you are going to perform by using database connector?</a:t>
            </a:r>
            <a:endParaRPr lang="en-US" b="1" dirty="0"/>
          </a:p>
          <a:p>
            <a:pPr lvl="1"/>
            <a:r>
              <a:rPr lang="en-IN" dirty="0"/>
              <a:t>Select</a:t>
            </a:r>
            <a:endParaRPr lang="en-US" dirty="0"/>
          </a:p>
          <a:p>
            <a:pPr lvl="1"/>
            <a:r>
              <a:rPr lang="en-IN" dirty="0"/>
              <a:t>Insert, update, delete</a:t>
            </a:r>
            <a:endParaRPr lang="en-US" dirty="0"/>
          </a:p>
          <a:p>
            <a:pPr lvl="1"/>
            <a:r>
              <a:rPr lang="en-IN" dirty="0"/>
              <a:t>Store procedure call</a:t>
            </a:r>
            <a:endParaRPr lang="en-US" dirty="0"/>
          </a:p>
          <a:p>
            <a:endParaRPr lang="en-US" dirty="0"/>
          </a:p>
          <a:p>
            <a:pPr lvl="0"/>
            <a:r>
              <a:rPr lang="en-IN" b="1" dirty="0"/>
              <a:t>what is exact functionality of the database connector in the </a:t>
            </a:r>
            <a:r>
              <a:rPr lang="en-IN" b="1" dirty="0" err="1"/>
              <a:t>MuleSoft</a:t>
            </a:r>
            <a:r>
              <a:rPr lang="en-IN" b="1" dirty="0"/>
              <a:t>?</a:t>
            </a:r>
            <a:endParaRPr lang="en-US" b="1" dirty="0"/>
          </a:p>
          <a:p>
            <a:pPr lvl="1"/>
            <a:r>
              <a:rPr lang="en-IN" dirty="0"/>
              <a:t>It is to connect to different database so that we can connect and retrieve / process the records to database.</a:t>
            </a:r>
            <a:endParaRPr lang="en-US" dirty="0"/>
          </a:p>
          <a:p>
            <a:endParaRPr lang="en-US" dirty="0"/>
          </a:p>
          <a:p>
            <a:pPr lvl="0"/>
            <a:r>
              <a:rPr lang="en-IN" b="1" dirty="0"/>
              <a:t>What is the meaning of auto discovery?</a:t>
            </a:r>
            <a:endParaRPr lang="en-US" b="1" dirty="0"/>
          </a:p>
          <a:p>
            <a:pPr lvl="1"/>
            <a:r>
              <a:rPr lang="en-IN" dirty="0" err="1"/>
              <a:t>Autodiscovery</a:t>
            </a:r>
            <a:r>
              <a:rPr lang="en-IN" dirty="0"/>
              <a:t> is a feature used to link the Mule app with the API available in the API manager in the </a:t>
            </a:r>
            <a:r>
              <a:rPr lang="en-IN" dirty="0" err="1"/>
              <a:t>anypoint</a:t>
            </a:r>
            <a:r>
              <a:rPr lang="en-IN" dirty="0"/>
              <a:t> platform using auto discovery id of API.</a:t>
            </a:r>
            <a:endParaRPr lang="en-US" dirty="0"/>
          </a:p>
          <a:p>
            <a:pPr lvl="0"/>
            <a:endParaRPr lang="en-IN" dirty="0"/>
          </a:p>
          <a:p>
            <a:pPr lvl="0"/>
            <a:r>
              <a:rPr lang="en-IN" b="1" dirty="0"/>
              <a:t>what is the use of Rate Limiting policy, </a:t>
            </a:r>
          </a:p>
          <a:p>
            <a:pPr lvl="0"/>
            <a:r>
              <a:rPr lang="en-US" dirty="0"/>
              <a:t>It limits the number of requests.</a:t>
            </a:r>
          </a:p>
          <a:p>
            <a:endParaRPr lang="en-US" dirty="0"/>
          </a:p>
          <a:p>
            <a:r>
              <a:rPr lang="en-US" b="1" dirty="0"/>
              <a:t>Fragments:</a:t>
            </a:r>
          </a:p>
          <a:p>
            <a:r>
              <a:rPr lang="en-IN" dirty="0"/>
              <a:t>API fragmentation used to specific/create the reusable blocks, so that same fragments can be referred from the multiple flow.</a:t>
            </a:r>
          </a:p>
          <a:p>
            <a:endParaRPr lang="en-IN" dirty="0"/>
          </a:p>
          <a:p>
            <a:r>
              <a:rPr lang="en-US" b="1" dirty="0"/>
              <a:t>RAML</a:t>
            </a:r>
          </a:p>
          <a:p>
            <a:r>
              <a:rPr lang="en-IN" dirty="0"/>
              <a:t>What is traits in RAML?</a:t>
            </a:r>
            <a:endParaRPr lang="en-US" dirty="0"/>
          </a:p>
          <a:p>
            <a:r>
              <a:rPr lang="en-IN" dirty="0"/>
              <a:t>Fragments: Instead of including all code in one RAML file, you can modularize it and compose it of reusable fragments (examples).</a:t>
            </a:r>
            <a:endParaRPr lang="en-US" dirty="0"/>
          </a:p>
          <a:p>
            <a:r>
              <a:rPr lang="en-IN" dirty="0"/>
              <a:t>Traits: Traits is like function and is used to define common attributes for HTTP method (GET, PUT, POST, PATCH, DELETE, </a:t>
            </a:r>
            <a:r>
              <a:rPr lang="en-IN" dirty="0" err="1"/>
              <a:t>etc</a:t>
            </a:r>
            <a:r>
              <a:rPr lang="en-IN" dirty="0"/>
              <a:t>) such as whether or not they are filterable, searchable, or </a:t>
            </a:r>
            <a:r>
              <a:rPr lang="en-IN" dirty="0" err="1"/>
              <a:t>pageable</a:t>
            </a:r>
            <a:r>
              <a:rPr lang="en-IN" dirty="0"/>
              <a:t>.</a:t>
            </a:r>
            <a:endParaRPr lang="en-US" dirty="0"/>
          </a:p>
          <a:p>
            <a:r>
              <a:rPr lang="en-IN" dirty="0"/>
              <a:t>Traits can be called by resources using the "is" keyword.</a:t>
            </a:r>
            <a:endParaRPr lang="en-US" dirty="0"/>
          </a:p>
          <a:p>
            <a:r>
              <a:rPr lang="en-IN" dirty="0"/>
              <a:t>    is: [</a:t>
            </a:r>
            <a:r>
              <a:rPr lang="en-IN" dirty="0" err="1"/>
              <a:t>responseMessage</a:t>
            </a:r>
            <a:r>
              <a:rPr lang="en-IN" dirty="0"/>
              <a:t>]</a:t>
            </a:r>
            <a:endParaRPr lang="en-US" dirty="0"/>
          </a:p>
          <a:p>
            <a:r>
              <a:rPr lang="en-IN" dirty="0"/>
              <a:t>more details available at </a:t>
            </a:r>
            <a:r>
              <a:rPr lang="en-IN" u="sng" dirty="0">
                <a:hlinkClick r:id="rId2"/>
              </a:rPr>
              <a:t>https://dzone.com/articles/understanding-resourcetypes-and-traits-with-raml</a:t>
            </a:r>
            <a:endParaRPr lang="en-US" dirty="0"/>
          </a:p>
        </p:txBody>
      </p:sp>
      <p:sp>
        <p:nvSpPr>
          <p:cNvPr id="4" name="TextBox 3">
            <a:extLst>
              <a:ext uri="{FF2B5EF4-FFF2-40B4-BE49-F238E27FC236}">
                <a16:creationId xmlns:a16="http://schemas.microsoft.com/office/drawing/2014/main" id="{D15EAF96-BA23-4F04-AC44-202AB798BE0C}"/>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3"/>
              </a:rPr>
              <a:t>For more videos-&gt;https://www.youtube.com/c/TechLightning</a:t>
            </a:r>
            <a:endParaRPr lang="en-US" sz="1800" b="1" dirty="0"/>
          </a:p>
        </p:txBody>
      </p:sp>
    </p:spTree>
    <p:extLst>
      <p:ext uri="{BB962C8B-B14F-4D97-AF65-F5344CB8AC3E}">
        <p14:creationId xmlns:p14="http://schemas.microsoft.com/office/powerpoint/2010/main" val="222831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416" y="375958"/>
            <a:ext cx="14959584" cy="9787295"/>
          </a:xfrm>
          <a:prstGeom prst="rect">
            <a:avLst/>
          </a:prstGeom>
        </p:spPr>
        <p:txBody>
          <a:bodyPr wrap="square">
            <a:spAutoFit/>
          </a:bodyPr>
          <a:lstStyle/>
          <a:p>
            <a:endParaRPr lang="en-US" b="1" dirty="0">
              <a:solidFill>
                <a:srgbClr val="000000"/>
              </a:solidFill>
              <a:latin typeface="Poppins"/>
            </a:endParaRPr>
          </a:p>
          <a:p>
            <a:r>
              <a:rPr lang="en-US" b="1" dirty="0">
                <a:solidFill>
                  <a:srgbClr val="000000"/>
                </a:solidFill>
                <a:latin typeface="Poppins"/>
              </a:rPr>
              <a:t>If we wanted to process only one message at a time in mule flow how can we achieve that?</a:t>
            </a:r>
          </a:p>
          <a:p>
            <a:endParaRPr lang="en-US" dirty="0">
              <a:solidFill>
                <a:srgbClr val="000000"/>
              </a:solidFill>
              <a:latin typeface="Poppins"/>
            </a:endParaRPr>
          </a:p>
          <a:p>
            <a:r>
              <a:rPr lang="en-US" dirty="0"/>
              <a:t>		            we can make a flow to process in single thread, there is an option to define the Max Concurrency  you can configure the same as 1 to   process only one message at a time</a:t>
            </a:r>
          </a:p>
          <a:p>
            <a:endParaRPr lang="en-US" dirty="0"/>
          </a:p>
          <a:p>
            <a:r>
              <a:rPr lang="en-US" b="1" dirty="0"/>
              <a:t>How can you process message asynchronously in Mule Soft?</a:t>
            </a:r>
            <a:endParaRPr lang="en-US" dirty="0"/>
          </a:p>
          <a:p>
            <a:r>
              <a:rPr lang="en-US" dirty="0" err="1"/>
              <a:t>Async</a:t>
            </a:r>
            <a:r>
              <a:rPr lang="en-US" dirty="0"/>
              <a:t> scope</a:t>
            </a:r>
          </a:p>
          <a:p>
            <a:endParaRPr lang="en-US" dirty="0"/>
          </a:p>
          <a:p>
            <a:r>
              <a:rPr lang="en-US" b="1" dirty="0"/>
              <a:t>What are various types of error handling in Mule 4?</a:t>
            </a:r>
            <a:endParaRPr lang="en-US" dirty="0"/>
          </a:p>
          <a:p>
            <a:br>
              <a:rPr lang="en-US" dirty="0"/>
            </a:br>
            <a:r>
              <a:rPr lang="en-US" dirty="0"/>
              <a:t>on-error-continue and on-error-propagate.</a:t>
            </a:r>
          </a:p>
          <a:p>
            <a:endParaRPr lang="en-US" dirty="0"/>
          </a:p>
          <a:p>
            <a:r>
              <a:rPr lang="en-US" b="1" dirty="0"/>
              <a:t>Why we use Batch Aggregator scope</a:t>
            </a:r>
            <a:endParaRPr lang="en-US" dirty="0"/>
          </a:p>
          <a:p>
            <a:br>
              <a:rPr lang="en-US" dirty="0"/>
            </a:br>
            <a:r>
              <a:rPr lang="en-US" dirty="0"/>
              <a:t>Batch Aggregator scope is used to accumulate a subset of records from a batch step and process them to external source or service for example rather than processing single record to target system you can use batch aggregate to process all the records at once</a:t>
            </a:r>
          </a:p>
          <a:p>
            <a:endParaRPr lang="en-US" dirty="0"/>
          </a:p>
          <a:p>
            <a:r>
              <a:rPr lang="en-US" b="1" dirty="0"/>
              <a:t>How we will access the properly value in </a:t>
            </a:r>
            <a:r>
              <a:rPr lang="en-US" b="1" dirty="0" err="1"/>
              <a:t>dataweave</a:t>
            </a:r>
            <a:endParaRPr lang="en-US" b="1" dirty="0"/>
          </a:p>
          <a:p>
            <a:endParaRPr lang="en-US" dirty="0"/>
          </a:p>
          <a:p>
            <a:r>
              <a:rPr lang="en-US" dirty="0"/>
              <a:t>p(‘&lt;</a:t>
            </a:r>
            <a:r>
              <a:rPr lang="en-US" dirty="0" err="1"/>
              <a:t>propertyname</a:t>
            </a:r>
            <a:r>
              <a:rPr lang="en-US" dirty="0"/>
              <a:t>&gt;') – to access the property from configuration</a:t>
            </a:r>
          </a:p>
          <a:p>
            <a:r>
              <a:rPr lang="en-US" dirty="0"/>
              <a:t>p(‘secure::&lt;</a:t>
            </a:r>
            <a:r>
              <a:rPr lang="en-US" dirty="0" err="1"/>
              <a:t>propertyname</a:t>
            </a:r>
            <a:r>
              <a:rPr lang="en-US" dirty="0"/>
              <a:t>&gt;') – to access the property from configuration</a:t>
            </a:r>
          </a:p>
          <a:p>
            <a:endParaRPr lang="en-US" dirty="0"/>
          </a:p>
          <a:p>
            <a:r>
              <a:rPr lang="en-US" b="1" dirty="0"/>
              <a:t>How do we store the encrypted value in the configuration file</a:t>
            </a:r>
          </a:p>
          <a:p>
            <a:r>
              <a:rPr lang="en-US" dirty="0"/>
              <a:t>key=![encrypted content goes here ]</a:t>
            </a:r>
          </a:p>
          <a:p>
            <a:endParaRPr lang="en-US" dirty="0"/>
          </a:p>
          <a:p>
            <a:r>
              <a:rPr lang="en-US" b="1" dirty="0"/>
              <a:t>How the keys are fetched from the configuration file. </a:t>
            </a:r>
          </a:p>
          <a:p>
            <a:r>
              <a:rPr lang="en-US" b="1" dirty="0"/>
              <a:t>${key}</a:t>
            </a:r>
          </a:p>
          <a:p>
            <a:r>
              <a:rPr lang="en-US" b="1" dirty="0"/>
              <a:t>${secure::key}</a:t>
            </a:r>
          </a:p>
          <a:p>
            <a:endParaRPr lang="en-US" b="1" dirty="0"/>
          </a:p>
          <a:p>
            <a:endParaRPr lang="en-US" b="1" dirty="0"/>
          </a:p>
          <a:p>
            <a:endParaRPr lang="en-US" dirty="0"/>
          </a:p>
          <a:p>
            <a:br>
              <a:rPr lang="en-US" dirty="0"/>
            </a:br>
            <a:endParaRPr lang="en-US" dirty="0"/>
          </a:p>
        </p:txBody>
      </p:sp>
      <p:sp>
        <p:nvSpPr>
          <p:cNvPr id="4" name="TextBox 3">
            <a:extLst>
              <a:ext uri="{FF2B5EF4-FFF2-40B4-BE49-F238E27FC236}">
                <a16:creationId xmlns:a16="http://schemas.microsoft.com/office/drawing/2014/main" id="{21BFFFAE-7C16-46E8-A6AE-FC7708402A8C}"/>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2474908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224" y="92280"/>
            <a:ext cx="7620000" cy="646331"/>
          </a:xfrm>
          <a:prstGeom prst="rect">
            <a:avLst/>
          </a:prstGeom>
        </p:spPr>
        <p:txBody>
          <a:bodyPr>
            <a:spAutoFit/>
          </a:bodyPr>
          <a:lstStyle/>
          <a:p>
            <a:r>
              <a:rPr lang="en-US" b="1" dirty="0">
                <a:solidFill>
                  <a:srgbClr val="000000"/>
                </a:solidFill>
                <a:latin typeface="Poppins"/>
              </a:rPr>
              <a:t>What Is Payload In Mule? Answer: </a:t>
            </a:r>
          </a:p>
          <a:p>
            <a:r>
              <a:rPr lang="en-US" dirty="0"/>
              <a:t>The content of a message, also known as the payload</a:t>
            </a:r>
          </a:p>
        </p:txBody>
      </p:sp>
      <p:pic>
        <p:nvPicPr>
          <p:cNvPr id="1026" name="Picture 2" descr="Image 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992" y="1890077"/>
            <a:ext cx="2714625" cy="29241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68224" y="1243746"/>
            <a:ext cx="7620000" cy="646331"/>
          </a:xfrm>
          <a:prstGeom prst="rect">
            <a:avLst/>
          </a:prstGeom>
        </p:spPr>
        <p:txBody>
          <a:bodyPr>
            <a:spAutoFit/>
          </a:bodyPr>
          <a:lstStyle/>
          <a:p>
            <a:r>
              <a:rPr lang="en-US" b="1" dirty="0">
                <a:solidFill>
                  <a:srgbClr val="000000"/>
                </a:solidFill>
                <a:latin typeface="Poppins"/>
              </a:rPr>
              <a:t>What are the information available in Mule Event</a:t>
            </a:r>
          </a:p>
          <a:p>
            <a:r>
              <a:rPr lang="en-US" dirty="0"/>
              <a:t>Mule Message (Payload, Attributes), Variables, Error</a:t>
            </a:r>
          </a:p>
        </p:txBody>
      </p:sp>
      <p:sp>
        <p:nvSpPr>
          <p:cNvPr id="4" name="Rectangle 3"/>
          <p:cNvSpPr/>
          <p:nvPr/>
        </p:nvSpPr>
        <p:spPr>
          <a:xfrm>
            <a:off x="316992" y="4998919"/>
            <a:ext cx="14788896" cy="3139321"/>
          </a:xfrm>
          <a:prstGeom prst="rect">
            <a:avLst/>
          </a:prstGeom>
        </p:spPr>
        <p:txBody>
          <a:bodyPr wrap="square">
            <a:spAutoFit/>
          </a:bodyPr>
          <a:lstStyle/>
          <a:p>
            <a:r>
              <a:rPr lang="en-US" b="1" dirty="0">
                <a:solidFill>
                  <a:srgbClr val="111111"/>
                </a:solidFill>
                <a:latin typeface="PT Sans"/>
              </a:rPr>
              <a:t>What is Anypoint Exchange in MuleSoft?</a:t>
            </a:r>
            <a:endParaRPr lang="en-US" dirty="0">
              <a:solidFill>
                <a:srgbClr val="111111"/>
              </a:solidFill>
              <a:latin typeface="PT Sans"/>
            </a:endParaRPr>
          </a:p>
          <a:p>
            <a:endParaRPr lang="en-US" dirty="0"/>
          </a:p>
          <a:p>
            <a:r>
              <a:rPr lang="en-US" dirty="0"/>
              <a:t>Anypoint Exchange provides the benefit of being able to discover, share, and incorporate assets and resources into your applications. </a:t>
            </a:r>
          </a:p>
          <a:p>
            <a:br>
              <a:rPr lang="en-US" dirty="0">
                <a:hlinkClick r:id="rId3" tooltip="Clap for me"/>
              </a:rPr>
            </a:br>
            <a:r>
              <a:rPr lang="en-US" b="1" dirty="0"/>
              <a:t>What are the different types of APIs in API led architecture</a:t>
            </a:r>
          </a:p>
          <a:p>
            <a:endParaRPr lang="en-US" dirty="0"/>
          </a:p>
          <a:p>
            <a:r>
              <a:rPr lang="en-US" dirty="0"/>
              <a:t>Experience API</a:t>
            </a:r>
          </a:p>
          <a:p>
            <a:r>
              <a:rPr lang="en-US" dirty="0"/>
              <a:t>Process API</a:t>
            </a:r>
          </a:p>
          <a:p>
            <a:r>
              <a:rPr lang="en-US" dirty="0"/>
              <a:t>System API</a:t>
            </a:r>
            <a:br>
              <a:rPr lang="en-US" dirty="0"/>
            </a:br>
            <a:endParaRPr lang="en-US" dirty="0"/>
          </a:p>
        </p:txBody>
      </p:sp>
      <p:sp>
        <p:nvSpPr>
          <p:cNvPr id="5" name="TextBox 4">
            <a:extLst>
              <a:ext uri="{FF2B5EF4-FFF2-40B4-BE49-F238E27FC236}">
                <a16:creationId xmlns:a16="http://schemas.microsoft.com/office/drawing/2014/main" id="{CD0D0A2E-86BA-44BB-8CC0-EE883D9663AB}"/>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4"/>
              </a:rPr>
              <a:t>For more videos-&gt;https://www.youtube.com/c/TechLightning</a:t>
            </a:r>
            <a:endParaRPr lang="en-US" sz="1800" b="1" dirty="0"/>
          </a:p>
        </p:txBody>
      </p:sp>
    </p:spTree>
    <p:extLst>
      <p:ext uri="{BB962C8B-B14F-4D97-AF65-F5344CB8AC3E}">
        <p14:creationId xmlns:p14="http://schemas.microsoft.com/office/powerpoint/2010/main" val="3820915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0144" y="409855"/>
            <a:ext cx="12612624" cy="1754326"/>
          </a:xfrm>
          <a:prstGeom prst="rect">
            <a:avLst/>
          </a:prstGeom>
        </p:spPr>
        <p:txBody>
          <a:bodyPr wrap="square">
            <a:spAutoFit/>
          </a:bodyPr>
          <a:lstStyle/>
          <a:p>
            <a:r>
              <a:rPr lang="en-US" b="1" dirty="0">
                <a:solidFill>
                  <a:srgbClr val="111111"/>
                </a:solidFill>
                <a:latin typeface="PT Sans"/>
              </a:rPr>
              <a:t>What are deployment options available in </a:t>
            </a:r>
            <a:r>
              <a:rPr lang="en-US" b="1" dirty="0" err="1">
                <a:solidFill>
                  <a:srgbClr val="111111"/>
                </a:solidFill>
                <a:latin typeface="PT Sans"/>
              </a:rPr>
              <a:t>MuleSoft</a:t>
            </a:r>
            <a:r>
              <a:rPr lang="en-US" b="1" dirty="0">
                <a:solidFill>
                  <a:srgbClr val="111111"/>
                </a:solidFill>
                <a:latin typeface="PT Sans"/>
              </a:rPr>
              <a:t>?</a:t>
            </a:r>
            <a:endParaRPr lang="en-US" dirty="0">
              <a:solidFill>
                <a:srgbClr val="111111"/>
              </a:solidFill>
              <a:latin typeface="PT Sans"/>
            </a:endParaRPr>
          </a:p>
          <a:p>
            <a:pPr>
              <a:buFont typeface="Arial" panose="020B0604020202020204" pitchFamily="34" charset="0"/>
              <a:buChar char="•"/>
            </a:pPr>
            <a:r>
              <a:rPr lang="en-US" dirty="0">
                <a:solidFill>
                  <a:srgbClr val="111111"/>
                </a:solidFill>
                <a:latin typeface="Open Sans"/>
              </a:rPr>
              <a:t>Cloud hub</a:t>
            </a:r>
          </a:p>
          <a:p>
            <a:pPr>
              <a:buFont typeface="Arial" panose="020B0604020202020204" pitchFamily="34" charset="0"/>
              <a:buChar char="•"/>
            </a:pPr>
            <a:r>
              <a:rPr lang="en-US" dirty="0">
                <a:solidFill>
                  <a:srgbClr val="111111"/>
                </a:solidFill>
                <a:latin typeface="Open Sans"/>
              </a:rPr>
              <a:t>On-premise</a:t>
            </a:r>
          </a:p>
          <a:p>
            <a:pPr>
              <a:buFont typeface="Arial" panose="020B0604020202020204" pitchFamily="34" charset="0"/>
              <a:buChar char="•"/>
            </a:pPr>
            <a:r>
              <a:rPr lang="en-US" dirty="0">
                <a:solidFill>
                  <a:srgbClr val="111111"/>
                </a:solidFill>
                <a:latin typeface="Open Sans"/>
              </a:rPr>
              <a:t>Runtime Fabric(RTF)</a:t>
            </a:r>
          </a:p>
          <a:p>
            <a:pPr>
              <a:buFont typeface="Arial" panose="020B0604020202020204" pitchFamily="34" charset="0"/>
              <a:buChar char="•"/>
            </a:pPr>
            <a:r>
              <a:rPr lang="en-US" dirty="0">
                <a:solidFill>
                  <a:srgbClr val="111111"/>
                </a:solidFill>
                <a:latin typeface="Open Sans"/>
              </a:rPr>
              <a:t>Anypoint PCE(Anypoint Private Cloud Edition)</a:t>
            </a:r>
          </a:p>
          <a:p>
            <a:pPr>
              <a:buFont typeface="Arial" panose="020B0604020202020204" pitchFamily="34" charset="0"/>
              <a:buChar char="•"/>
            </a:pPr>
            <a:r>
              <a:rPr lang="en-US" dirty="0">
                <a:solidFill>
                  <a:srgbClr val="111111"/>
                </a:solidFill>
                <a:latin typeface="Open Sans"/>
              </a:rPr>
              <a:t>Anypoint PCF(Anypoint Platform for Pivotal Cloud Foundry)</a:t>
            </a:r>
            <a:endParaRPr lang="en-US" b="0" i="0" dirty="0">
              <a:solidFill>
                <a:srgbClr val="111111"/>
              </a:solidFill>
              <a:effectLst/>
              <a:latin typeface="Open Sans"/>
            </a:endParaRPr>
          </a:p>
        </p:txBody>
      </p:sp>
      <p:sp>
        <p:nvSpPr>
          <p:cNvPr id="3" name="Rectangle 2"/>
          <p:cNvSpPr/>
          <p:nvPr/>
        </p:nvSpPr>
        <p:spPr>
          <a:xfrm>
            <a:off x="390144" y="2395442"/>
            <a:ext cx="15502128" cy="923330"/>
          </a:xfrm>
          <a:prstGeom prst="rect">
            <a:avLst/>
          </a:prstGeom>
        </p:spPr>
        <p:txBody>
          <a:bodyPr wrap="square">
            <a:spAutoFit/>
          </a:bodyPr>
          <a:lstStyle/>
          <a:p>
            <a:r>
              <a:rPr lang="en-US" b="1" dirty="0">
                <a:solidFill>
                  <a:srgbClr val="111111"/>
                </a:solidFill>
                <a:latin typeface="PT Sans"/>
              </a:rPr>
              <a:t>What is </a:t>
            </a:r>
            <a:r>
              <a:rPr lang="en-US" b="1" dirty="0" err="1">
                <a:solidFill>
                  <a:srgbClr val="111111"/>
                </a:solidFill>
                <a:latin typeface="PT Sans"/>
              </a:rPr>
              <a:t>Cloudhub</a:t>
            </a:r>
            <a:r>
              <a:rPr lang="en-US" b="1" dirty="0">
                <a:solidFill>
                  <a:srgbClr val="111111"/>
                </a:solidFill>
                <a:latin typeface="PT Sans"/>
              </a:rPr>
              <a:t>?</a:t>
            </a:r>
            <a:endParaRPr lang="en-US" dirty="0">
              <a:solidFill>
                <a:srgbClr val="111111"/>
              </a:solidFill>
              <a:latin typeface="PT Sans"/>
            </a:endParaRPr>
          </a:p>
          <a:p>
            <a:r>
              <a:rPr lang="en-US" dirty="0" err="1">
                <a:solidFill>
                  <a:srgbClr val="111111"/>
                </a:solidFill>
                <a:latin typeface="PT Sans"/>
              </a:rPr>
              <a:t>Cloudhub</a:t>
            </a:r>
            <a:r>
              <a:rPr lang="en-US" dirty="0">
                <a:solidFill>
                  <a:srgbClr val="111111"/>
                </a:solidFill>
                <a:latin typeface="PT Sans"/>
              </a:rPr>
              <a:t> is an (</a:t>
            </a:r>
            <a:r>
              <a:rPr lang="en-US" dirty="0" err="1">
                <a:solidFill>
                  <a:srgbClr val="111111"/>
                </a:solidFill>
                <a:latin typeface="PT Sans"/>
              </a:rPr>
              <a:t>IPass</a:t>
            </a:r>
            <a:r>
              <a:rPr lang="en-US" dirty="0">
                <a:solidFill>
                  <a:srgbClr val="111111"/>
                </a:solidFill>
                <a:latin typeface="PT Sans"/>
              </a:rPr>
              <a:t>) Integrated platform as a service which is multitenant, secure, highly available service where we can deploy our integration application on cloud also integrate </a:t>
            </a:r>
            <a:r>
              <a:rPr lang="en-US" dirty="0" err="1">
                <a:solidFill>
                  <a:srgbClr val="111111"/>
                </a:solidFill>
                <a:latin typeface="PT Sans"/>
              </a:rPr>
              <a:t>on-premise</a:t>
            </a:r>
            <a:r>
              <a:rPr lang="en-US" dirty="0">
                <a:solidFill>
                  <a:srgbClr val="111111"/>
                </a:solidFill>
                <a:latin typeface="PT Sans"/>
              </a:rPr>
              <a:t> application with cloud services</a:t>
            </a:r>
            <a:endParaRPr lang="en-US" b="0" i="0" dirty="0">
              <a:solidFill>
                <a:srgbClr val="111111"/>
              </a:solidFill>
              <a:effectLst/>
              <a:latin typeface="PT Sans"/>
            </a:endParaRPr>
          </a:p>
        </p:txBody>
      </p:sp>
      <p:sp>
        <p:nvSpPr>
          <p:cNvPr id="4" name="Rectangle 3"/>
          <p:cNvSpPr/>
          <p:nvPr/>
        </p:nvSpPr>
        <p:spPr>
          <a:xfrm>
            <a:off x="390144" y="3550033"/>
            <a:ext cx="7620000" cy="1477328"/>
          </a:xfrm>
          <a:prstGeom prst="rect">
            <a:avLst/>
          </a:prstGeom>
        </p:spPr>
        <p:txBody>
          <a:bodyPr>
            <a:spAutoFit/>
          </a:bodyPr>
          <a:lstStyle/>
          <a:p>
            <a:r>
              <a:rPr lang="en-US" b="1" dirty="0">
                <a:solidFill>
                  <a:srgbClr val="111111"/>
                </a:solidFill>
                <a:latin typeface="PT Sans"/>
              </a:rPr>
              <a:t>How many ways you can deploy application on </a:t>
            </a:r>
            <a:r>
              <a:rPr lang="en-US" b="1" dirty="0" err="1">
                <a:solidFill>
                  <a:srgbClr val="111111"/>
                </a:solidFill>
                <a:latin typeface="PT Sans"/>
              </a:rPr>
              <a:t>Cloudhub</a:t>
            </a:r>
            <a:r>
              <a:rPr lang="en-US" b="1" dirty="0">
                <a:solidFill>
                  <a:srgbClr val="111111"/>
                </a:solidFill>
                <a:latin typeface="PT Sans"/>
              </a:rPr>
              <a:t>?</a:t>
            </a:r>
          </a:p>
          <a:p>
            <a:r>
              <a:rPr lang="en-US" dirty="0"/>
              <a:t>Anypoint Studio</a:t>
            </a:r>
          </a:p>
          <a:p>
            <a:r>
              <a:rPr lang="en-US" dirty="0"/>
              <a:t>Runtime Manager</a:t>
            </a:r>
          </a:p>
          <a:p>
            <a:r>
              <a:rPr lang="en-US" dirty="0"/>
              <a:t>Anypoint CLI</a:t>
            </a:r>
          </a:p>
          <a:p>
            <a:r>
              <a:rPr lang="en-US" dirty="0" err="1"/>
              <a:t>Cloudhub</a:t>
            </a:r>
            <a:r>
              <a:rPr lang="en-US" dirty="0"/>
              <a:t> API</a:t>
            </a:r>
          </a:p>
        </p:txBody>
      </p:sp>
      <p:sp>
        <p:nvSpPr>
          <p:cNvPr id="5" name="Rectangle 4"/>
          <p:cNvSpPr/>
          <p:nvPr/>
        </p:nvSpPr>
        <p:spPr>
          <a:xfrm>
            <a:off x="390144" y="5258622"/>
            <a:ext cx="14258544" cy="3416320"/>
          </a:xfrm>
          <a:prstGeom prst="rect">
            <a:avLst/>
          </a:prstGeom>
        </p:spPr>
        <p:txBody>
          <a:bodyPr wrap="square">
            <a:spAutoFit/>
          </a:bodyPr>
          <a:lstStyle/>
          <a:p>
            <a:r>
              <a:rPr lang="en-US" b="1" dirty="0">
                <a:solidFill>
                  <a:srgbClr val="111111"/>
                </a:solidFill>
                <a:latin typeface="PT Sans"/>
              </a:rPr>
              <a:t>What is persistent queue?</a:t>
            </a:r>
          </a:p>
          <a:p>
            <a:r>
              <a:rPr lang="en-US" dirty="0"/>
              <a:t>Persistent queues also guarantee delivery of your messages; even if one or more workers or datacenters go down, persistent queues facilitate disaster recovery and provide resilience to hardware or application failures.</a:t>
            </a:r>
          </a:p>
          <a:p>
            <a:endParaRPr lang="en-US" dirty="0"/>
          </a:p>
          <a:p>
            <a:r>
              <a:rPr lang="en-US" b="1" dirty="0"/>
              <a:t>What is RTF (Run time Fabric)?</a:t>
            </a:r>
            <a:endParaRPr lang="en-US" dirty="0"/>
          </a:p>
          <a:p>
            <a:r>
              <a:rPr lang="en-US" dirty="0"/>
              <a:t>Anypoint Runtime Fabric is a container service that automates the deployment and orchestration of your Mule applications Runtime Fabric runs on customer-managed infrastructure on AWS, Azure, virtual machines (VMs).</a:t>
            </a:r>
          </a:p>
          <a:p>
            <a:endParaRPr lang="en-US" dirty="0"/>
          </a:p>
          <a:p>
            <a:r>
              <a:rPr lang="en-US" b="1" dirty="0"/>
              <a:t>What is API Portal in </a:t>
            </a:r>
            <a:r>
              <a:rPr lang="en-US" b="1" dirty="0" err="1"/>
              <a:t>MuleSoft</a:t>
            </a:r>
            <a:r>
              <a:rPr lang="en-US" b="1" dirty="0"/>
              <a:t>?</a:t>
            </a:r>
            <a:endParaRPr lang="en-US" dirty="0"/>
          </a:p>
          <a:p>
            <a:r>
              <a:rPr lang="en-US" dirty="0"/>
              <a:t>API Portal allows providers to expose and </a:t>
            </a:r>
            <a:r>
              <a:rPr lang="en-US" dirty="0" err="1"/>
              <a:t>publicise</a:t>
            </a:r>
            <a:r>
              <a:rPr lang="en-US" dirty="0"/>
              <a:t> their APIs, educate developers communities about them, provision user access generate client keys and more</a:t>
            </a:r>
          </a:p>
          <a:p>
            <a:endParaRPr lang="en-US" dirty="0"/>
          </a:p>
        </p:txBody>
      </p:sp>
      <p:sp>
        <p:nvSpPr>
          <p:cNvPr id="7" name="TextBox 6">
            <a:extLst>
              <a:ext uri="{FF2B5EF4-FFF2-40B4-BE49-F238E27FC236}">
                <a16:creationId xmlns:a16="http://schemas.microsoft.com/office/drawing/2014/main" id="{EE0A07FF-95D2-4592-A3B5-9E8908F9B84A}"/>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3495202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2752" y="368153"/>
            <a:ext cx="13874496" cy="8125301"/>
          </a:xfrm>
          <a:prstGeom prst="rect">
            <a:avLst/>
          </a:prstGeom>
        </p:spPr>
        <p:txBody>
          <a:bodyPr wrap="square">
            <a:spAutoFit/>
          </a:bodyPr>
          <a:lstStyle/>
          <a:p>
            <a:r>
              <a:rPr lang="en-US" b="1" dirty="0"/>
              <a:t>Explain ESB Integration core principles?</a:t>
            </a:r>
          </a:p>
          <a:p>
            <a:endParaRPr lang="en-US" b="1" dirty="0"/>
          </a:p>
          <a:p>
            <a:r>
              <a:rPr lang="en-US" dirty="0"/>
              <a:t>Transformation </a:t>
            </a:r>
          </a:p>
          <a:p>
            <a:r>
              <a:rPr lang="en-US" dirty="0"/>
              <a:t>Mediation </a:t>
            </a:r>
          </a:p>
          <a:p>
            <a:endParaRPr lang="en-US" dirty="0"/>
          </a:p>
          <a:p>
            <a:r>
              <a:rPr lang="en-US" b="1" dirty="0"/>
              <a:t>What is scheduler Endpoint?</a:t>
            </a:r>
          </a:p>
          <a:p>
            <a:r>
              <a:rPr lang="en-US" dirty="0"/>
              <a:t>Scheduler Endpoint is a </a:t>
            </a:r>
            <a:r>
              <a:rPr lang="en-US" dirty="0" err="1"/>
              <a:t>MuleSoft</a:t>
            </a:r>
            <a:r>
              <a:rPr lang="en-US" dirty="0"/>
              <a:t> component or middleware are working on time-based conditions. It allows the user to trigger whenever this condition is met.</a:t>
            </a:r>
          </a:p>
          <a:p>
            <a:br>
              <a:rPr lang="en-US" dirty="0"/>
            </a:br>
            <a:r>
              <a:rPr lang="en-US" b="1" dirty="0"/>
              <a:t>What is Choice Router?</a:t>
            </a:r>
            <a:endParaRPr lang="en-US" dirty="0"/>
          </a:p>
          <a:p>
            <a:endParaRPr lang="en-US" dirty="0"/>
          </a:p>
          <a:p>
            <a:r>
              <a:rPr lang="en-US" dirty="0"/>
              <a:t>Choice Router dynamically routes messages using a flow. It is based on a set of </a:t>
            </a:r>
            <a:r>
              <a:rPr lang="en-US" dirty="0" err="1"/>
              <a:t>DataWeave</a:t>
            </a:r>
            <a:r>
              <a:rPr lang="en-US" dirty="0"/>
              <a:t> expressions to evaluate the message content.</a:t>
            </a:r>
          </a:p>
          <a:p>
            <a:endParaRPr lang="en-US" dirty="0"/>
          </a:p>
          <a:p>
            <a:r>
              <a:rPr lang="en-US" b="1" dirty="0"/>
              <a:t>Explain VM transport in </a:t>
            </a:r>
            <a:r>
              <a:rPr lang="en-US" b="1" dirty="0" err="1"/>
              <a:t>MuleSoft</a:t>
            </a:r>
            <a:endParaRPr lang="en-US" b="1" dirty="0"/>
          </a:p>
          <a:p>
            <a:r>
              <a:rPr lang="en-US" dirty="0"/>
              <a:t>The VM (Virtual Machine) transport is a special type of transport that can be used to send a message via memory. </a:t>
            </a:r>
          </a:p>
          <a:p>
            <a:endParaRPr lang="en-US" dirty="0"/>
          </a:p>
          <a:p>
            <a:endParaRPr lang="en-US" dirty="0"/>
          </a:p>
          <a:p>
            <a:r>
              <a:rPr lang="en-US" b="1" dirty="0"/>
              <a:t>What is API?</a:t>
            </a:r>
            <a:endParaRPr lang="en-US" dirty="0"/>
          </a:p>
          <a:p>
            <a:r>
              <a:rPr lang="en-US" dirty="0"/>
              <a:t>APIs provides product or service to communicate with other products and services without having to know how they're implemented.</a:t>
            </a:r>
          </a:p>
          <a:p>
            <a:endParaRPr lang="en-US" dirty="0"/>
          </a:p>
          <a:p>
            <a:pPr fontAlgn="base"/>
            <a:r>
              <a:rPr lang="en-US" b="1" dirty="0"/>
              <a:t>Private Flow</a:t>
            </a:r>
            <a:r>
              <a:rPr lang="en-US" dirty="0"/>
              <a:t>: a flow that does not have source. This means a private flow cannot start of its own on receiving the inbound message as it does not have an inbound connector, A private flow can only be called using flow-ref same as sub-flow.</a:t>
            </a:r>
          </a:p>
          <a:p>
            <a:pPr fontAlgn="base"/>
            <a:endParaRPr lang="en-US" dirty="0"/>
          </a:p>
          <a:p>
            <a:pPr fontAlgn="base"/>
            <a:r>
              <a:rPr lang="en-US" b="1" dirty="0"/>
              <a:t>Transform Message</a:t>
            </a:r>
          </a:p>
          <a:p>
            <a:r>
              <a:rPr lang="en-US" dirty="0"/>
              <a:t>A transformer takes care of translating the content of a message from one form to another.</a:t>
            </a:r>
          </a:p>
          <a:p>
            <a:endParaRPr lang="en-US" dirty="0"/>
          </a:p>
        </p:txBody>
      </p:sp>
      <p:sp>
        <p:nvSpPr>
          <p:cNvPr id="4" name="TextBox 3">
            <a:extLst>
              <a:ext uri="{FF2B5EF4-FFF2-40B4-BE49-F238E27FC236}">
                <a16:creationId xmlns:a16="http://schemas.microsoft.com/office/drawing/2014/main" id="{0BAB3E3F-2035-4F0F-BB0D-51B164D96B13}"/>
              </a:ext>
            </a:extLst>
          </p:cNvPr>
          <p:cNvSpPr txBox="1"/>
          <p:nvPr/>
        </p:nvSpPr>
        <p:spPr>
          <a:xfrm>
            <a:off x="8172974" y="8095226"/>
            <a:ext cx="7621398" cy="369332"/>
          </a:xfrm>
          <a:prstGeom prst="rect">
            <a:avLst/>
          </a:prstGeom>
          <a:noFill/>
        </p:spPr>
        <p:txBody>
          <a:bodyPr wrap="square">
            <a:spAutoFit/>
          </a:bodyPr>
          <a:lstStyle/>
          <a:p>
            <a:pPr fontAlgn="base"/>
            <a:r>
              <a:rPr lang="en-US" sz="1800" b="1" dirty="0">
                <a:hlinkClick r:id="rId2"/>
              </a:rPr>
              <a:t>For more videos-&gt;https://www.youtube.com/c/TechLightning</a:t>
            </a:r>
            <a:endParaRPr lang="en-US" sz="1800" b="1" dirty="0"/>
          </a:p>
        </p:txBody>
      </p:sp>
    </p:spTree>
    <p:extLst>
      <p:ext uri="{BB962C8B-B14F-4D97-AF65-F5344CB8AC3E}">
        <p14:creationId xmlns:p14="http://schemas.microsoft.com/office/powerpoint/2010/main" val="16715399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9118</TotalTime>
  <Words>6185</Words>
  <Application>Microsoft Office PowerPoint</Application>
  <PresentationFormat>Custom</PresentationFormat>
  <Paragraphs>685</Paragraphs>
  <Slides>38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38</vt:i4>
      </vt:variant>
    </vt:vector>
  </HeadingPairs>
  <TitlesOfParts>
    <vt:vector size="52" baseType="lpstr">
      <vt:lpstr>Monaco</vt:lpstr>
      <vt:lpstr>OpenSans</vt:lpstr>
      <vt:lpstr>Arial</vt:lpstr>
      <vt:lpstr>Arial</vt:lpstr>
      <vt:lpstr>Calibri</vt:lpstr>
      <vt:lpstr>Cambria</vt:lpstr>
      <vt:lpstr>Century Gothic</vt:lpstr>
      <vt:lpstr>Consolas</vt:lpstr>
      <vt:lpstr>Nunito</vt:lpstr>
      <vt:lpstr>Open Sans</vt:lpstr>
      <vt:lpstr>Poppins</vt:lpstr>
      <vt:lpstr>PT Sans</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Common/Frequently Asked Interview Questions-MuleSoft</vt:lpstr>
      <vt:lpstr>Any Point Platform/Cloud Hub</vt:lpstr>
      <vt:lpstr>PowerPoint Presentation</vt:lpstr>
      <vt:lpstr>PowerPoint Presentation</vt:lpstr>
      <vt:lpstr>On-Premise / Customer Hosted Environment</vt:lpstr>
      <vt:lpstr>PowerPoint Presentation</vt:lpstr>
      <vt:lpstr>AnyPoint Studio</vt:lpstr>
      <vt:lpstr>PowerPoint Presentation</vt:lpstr>
      <vt:lpstr>PowerPoint Presentation</vt:lpstr>
      <vt:lpstr>General</vt:lpstr>
      <vt:lpstr>PowerPoint Presentation</vt:lpstr>
      <vt:lpstr>PowerPoint Presentation</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Fira Fazirah, Bibi (Cognizant)</dc:creator>
  <cp:lastModifiedBy>Arul ChristhuRaj ALPHONSE (-)</cp:lastModifiedBy>
  <cp:revision>786</cp:revision>
  <dcterms:created xsi:type="dcterms:W3CDTF">2020-08-04T07:01:06Z</dcterms:created>
  <dcterms:modified xsi:type="dcterms:W3CDTF">2023-01-29T14:19:28Z</dcterms:modified>
</cp:coreProperties>
</file>