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5" r:id="rId5"/>
  </p:sldMasterIdLst>
  <p:notesMasterIdLst>
    <p:notesMasterId r:id="rId49"/>
  </p:notesMasterIdLst>
  <p:handoutMasterIdLst>
    <p:handoutMasterId r:id="rId50"/>
  </p:handoutMasterIdLst>
  <p:sldIdLst>
    <p:sldId id="260" r:id="rId6"/>
    <p:sldId id="258" r:id="rId7"/>
    <p:sldId id="257" r:id="rId8"/>
    <p:sldId id="261" r:id="rId9"/>
    <p:sldId id="267" r:id="rId10"/>
    <p:sldId id="280" r:id="rId11"/>
    <p:sldId id="271" r:id="rId12"/>
    <p:sldId id="281" r:id="rId13"/>
    <p:sldId id="262" r:id="rId14"/>
    <p:sldId id="282" r:id="rId15"/>
    <p:sldId id="290" r:id="rId16"/>
    <p:sldId id="291" r:id="rId17"/>
    <p:sldId id="292" r:id="rId18"/>
    <p:sldId id="304" r:id="rId19"/>
    <p:sldId id="293" r:id="rId20"/>
    <p:sldId id="298" r:id="rId21"/>
    <p:sldId id="299" r:id="rId22"/>
    <p:sldId id="300" r:id="rId23"/>
    <p:sldId id="305" r:id="rId24"/>
    <p:sldId id="301" r:id="rId25"/>
    <p:sldId id="294" r:id="rId26"/>
    <p:sldId id="295" r:id="rId27"/>
    <p:sldId id="302" r:id="rId28"/>
    <p:sldId id="315" r:id="rId29"/>
    <p:sldId id="296" r:id="rId30"/>
    <p:sldId id="303" r:id="rId31"/>
    <p:sldId id="297" r:id="rId32"/>
    <p:sldId id="265" r:id="rId33"/>
    <p:sldId id="288" r:id="rId34"/>
    <p:sldId id="314" r:id="rId35"/>
    <p:sldId id="283" r:id="rId36"/>
    <p:sldId id="274" r:id="rId37"/>
    <p:sldId id="275" r:id="rId38"/>
    <p:sldId id="276" r:id="rId39"/>
    <p:sldId id="277" r:id="rId40"/>
    <p:sldId id="278" r:id="rId41"/>
    <p:sldId id="306" r:id="rId42"/>
    <p:sldId id="313" r:id="rId43"/>
    <p:sldId id="308" r:id="rId44"/>
    <p:sldId id="309" r:id="rId45"/>
    <p:sldId id="310" r:id="rId46"/>
    <p:sldId id="311" r:id="rId47"/>
    <p:sldId id="312"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01261A-0AD4-4F25-B16F-933CB829AC25}">
          <p14:sldIdLst>
            <p14:sldId id="260"/>
            <p14:sldId id="258"/>
            <p14:sldId id="257"/>
            <p14:sldId id="261"/>
            <p14:sldId id="267"/>
            <p14:sldId id="280"/>
            <p14:sldId id="271"/>
            <p14:sldId id="281"/>
            <p14:sldId id="262"/>
            <p14:sldId id="282"/>
            <p14:sldId id="290"/>
            <p14:sldId id="291"/>
            <p14:sldId id="292"/>
            <p14:sldId id="304"/>
            <p14:sldId id="293"/>
            <p14:sldId id="298"/>
            <p14:sldId id="299"/>
            <p14:sldId id="300"/>
            <p14:sldId id="305"/>
            <p14:sldId id="301"/>
            <p14:sldId id="294"/>
            <p14:sldId id="295"/>
            <p14:sldId id="302"/>
            <p14:sldId id="315"/>
            <p14:sldId id="296"/>
            <p14:sldId id="303"/>
            <p14:sldId id="297"/>
            <p14:sldId id="265"/>
            <p14:sldId id="288"/>
            <p14:sldId id="314"/>
            <p14:sldId id="283"/>
            <p14:sldId id="274"/>
            <p14:sldId id="275"/>
            <p14:sldId id="276"/>
            <p14:sldId id="277"/>
            <p14:sldId id="278"/>
            <p14:sldId id="306"/>
            <p14:sldId id="313"/>
            <p14:sldId id="308"/>
            <p14:sldId id="309"/>
            <p14:sldId id="310"/>
            <p14:sldId id="311"/>
            <p14:sldId id="312"/>
          </p14:sldIdLst>
        </p14:section>
      </p14:sectionLst>
    </p:ext>
    <p:ext uri="{EFAFB233-063F-42B5-8137-9DF3F51BA10A}">
      <p15:sldGuideLst xmlns:p15="http://schemas.microsoft.com/office/powerpoint/2012/main">
        <p15:guide id="1" orient="horz" pos="2208">
          <p15:clr>
            <a:srgbClr val="A4A3A4"/>
          </p15:clr>
        </p15:guide>
        <p15:guide id="2" orient="horz" pos="1680">
          <p15:clr>
            <a:srgbClr val="A4A3A4"/>
          </p15:clr>
        </p15:guide>
        <p15:guide id="3" pos="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mble, Hannah R" initials="WHR" lastIdx="3" clrIdx="0">
    <p:extLst>
      <p:ext uri="{19B8F6BF-5375-455C-9EA6-DF929625EA0E}">
        <p15:presenceInfo xmlns:p15="http://schemas.microsoft.com/office/powerpoint/2012/main" userId="S-1-5-21-725345543-616249376-1177238915-5771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8155"/>
    <a:srgbClr val="B1E670"/>
    <a:srgbClr val="6DAD1F"/>
    <a:srgbClr val="6AB5BA"/>
    <a:srgbClr val="6AABBA"/>
    <a:srgbClr val="7CB5C2"/>
    <a:srgbClr val="97C3CE"/>
    <a:srgbClr val="5F7D2A"/>
    <a:srgbClr val="80C535"/>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4" autoAdjust="0"/>
    <p:restoredTop sz="94660"/>
  </p:normalViewPr>
  <p:slideViewPr>
    <p:cSldViewPr snapToObjects="1">
      <p:cViewPr varScale="1">
        <p:scale>
          <a:sx n="87" d="100"/>
          <a:sy n="87" d="100"/>
        </p:scale>
        <p:origin x="1410" y="90"/>
      </p:cViewPr>
      <p:guideLst>
        <p:guide orient="horz" pos="2208"/>
        <p:guide orient="horz" pos="1680"/>
        <p:guide pos="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D8CB09-B53B-4E71-9A2A-CE1843476D1C}"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E19D6084-5DD2-42C2-81A7-76C0DC2E0DCB}">
      <dgm:prSet phldrT="[Text]"/>
      <dgm:spPr/>
      <dgm:t>
        <a:bodyPr/>
        <a:lstStyle/>
        <a:p>
          <a:r>
            <a:rPr lang="en-US" dirty="0" smtClean="0"/>
            <a:t>Primary Key</a:t>
          </a:r>
          <a:endParaRPr lang="en-US" dirty="0"/>
        </a:p>
      </dgm:t>
    </dgm:pt>
    <dgm:pt modelId="{0F717AE3-1F5B-43E4-9C50-BE2631FAC40D}" type="parTrans" cxnId="{1F3C0EEC-1E3F-47C1-A219-C843851A39EC}">
      <dgm:prSet/>
      <dgm:spPr/>
      <dgm:t>
        <a:bodyPr/>
        <a:lstStyle/>
        <a:p>
          <a:endParaRPr lang="en-US"/>
        </a:p>
      </dgm:t>
    </dgm:pt>
    <dgm:pt modelId="{6CAA6242-ABF8-4BA7-B163-D6C470C2FC05}" type="sibTrans" cxnId="{1F3C0EEC-1E3F-47C1-A219-C843851A39EC}">
      <dgm:prSet/>
      <dgm:spPr/>
      <dgm:t>
        <a:bodyPr/>
        <a:lstStyle/>
        <a:p>
          <a:endParaRPr lang="en-US"/>
        </a:p>
      </dgm:t>
    </dgm:pt>
    <dgm:pt modelId="{B1A840DE-8034-4B71-A92C-AC0F88E668DE}">
      <dgm:prSet phldrT="[Text]"/>
      <dgm:spPr/>
      <dgm:t>
        <a:bodyPr/>
        <a:lstStyle/>
        <a:p>
          <a:r>
            <a:rPr lang="en-US" dirty="0" smtClean="0"/>
            <a:t>Makes each row unique.</a:t>
          </a:r>
          <a:endParaRPr lang="en-US" dirty="0"/>
        </a:p>
      </dgm:t>
    </dgm:pt>
    <dgm:pt modelId="{E355C647-4C4A-4C31-B6CD-671AE49C1E8B}" type="parTrans" cxnId="{5BD27B38-E1C3-44A8-8715-4DCE6D66D210}">
      <dgm:prSet/>
      <dgm:spPr/>
      <dgm:t>
        <a:bodyPr/>
        <a:lstStyle/>
        <a:p>
          <a:endParaRPr lang="en-US"/>
        </a:p>
      </dgm:t>
    </dgm:pt>
    <dgm:pt modelId="{18BCA957-B993-4781-BFF0-C5FC7E988F4A}" type="sibTrans" cxnId="{5BD27B38-E1C3-44A8-8715-4DCE6D66D210}">
      <dgm:prSet/>
      <dgm:spPr/>
      <dgm:t>
        <a:bodyPr/>
        <a:lstStyle/>
        <a:p>
          <a:endParaRPr lang="en-US"/>
        </a:p>
      </dgm:t>
    </dgm:pt>
    <dgm:pt modelId="{CBD35E39-82B5-4160-BD10-D067C4DE803D}">
      <dgm:prSet phldrT="[Text]"/>
      <dgm:spPr/>
      <dgm:t>
        <a:bodyPr/>
        <a:lstStyle/>
        <a:p>
          <a:r>
            <a:rPr lang="en-US" dirty="0" smtClean="0"/>
            <a:t>Foreign Key</a:t>
          </a:r>
          <a:endParaRPr lang="en-US" dirty="0"/>
        </a:p>
      </dgm:t>
    </dgm:pt>
    <dgm:pt modelId="{F73D4D5A-661B-450E-824A-CEA258FC0A66}" type="parTrans" cxnId="{F12AA02F-D9E4-4FEA-8859-CF806E86DD81}">
      <dgm:prSet/>
      <dgm:spPr/>
      <dgm:t>
        <a:bodyPr/>
        <a:lstStyle/>
        <a:p>
          <a:endParaRPr lang="en-US"/>
        </a:p>
      </dgm:t>
    </dgm:pt>
    <dgm:pt modelId="{FC913641-A066-421D-A964-531CC59FAB4C}" type="sibTrans" cxnId="{F12AA02F-D9E4-4FEA-8859-CF806E86DD81}">
      <dgm:prSet/>
      <dgm:spPr/>
      <dgm:t>
        <a:bodyPr/>
        <a:lstStyle/>
        <a:p>
          <a:endParaRPr lang="en-US"/>
        </a:p>
      </dgm:t>
    </dgm:pt>
    <dgm:pt modelId="{BAAFFA5D-691E-48E6-8DD0-8D7EAFE5EE85}">
      <dgm:prSet phldrT="[Text]"/>
      <dgm:spPr/>
      <dgm:t>
        <a:bodyPr/>
        <a:lstStyle/>
        <a:p>
          <a:r>
            <a:rPr lang="en-US" dirty="0" smtClean="0"/>
            <a:t>A primary key of another table</a:t>
          </a:r>
          <a:endParaRPr lang="en-US" dirty="0"/>
        </a:p>
      </dgm:t>
    </dgm:pt>
    <dgm:pt modelId="{1604D16F-A9CA-46A4-94E6-9A2CF0733279}" type="parTrans" cxnId="{2FF23B17-5C36-49A9-AB9E-A93BC2F3F0A9}">
      <dgm:prSet/>
      <dgm:spPr/>
      <dgm:t>
        <a:bodyPr/>
        <a:lstStyle/>
        <a:p>
          <a:endParaRPr lang="en-US"/>
        </a:p>
      </dgm:t>
    </dgm:pt>
    <dgm:pt modelId="{D877DE88-4B5B-40FD-9330-E15EB6EAED6E}" type="sibTrans" cxnId="{2FF23B17-5C36-49A9-AB9E-A93BC2F3F0A9}">
      <dgm:prSet/>
      <dgm:spPr/>
      <dgm:t>
        <a:bodyPr/>
        <a:lstStyle/>
        <a:p>
          <a:endParaRPr lang="en-US"/>
        </a:p>
      </dgm:t>
    </dgm:pt>
    <dgm:pt modelId="{59E3D241-E761-448D-8F3B-6322AC1155C1}">
      <dgm:prSet phldrT="[Text]"/>
      <dgm:spPr/>
      <dgm:t>
        <a:bodyPr/>
        <a:lstStyle/>
        <a:p>
          <a:r>
            <a:rPr lang="en-US" dirty="0" smtClean="0"/>
            <a:t>Used to link the two tables together</a:t>
          </a:r>
          <a:endParaRPr lang="en-US" dirty="0"/>
        </a:p>
      </dgm:t>
    </dgm:pt>
    <dgm:pt modelId="{427EE290-0878-4222-BD0B-5EBADF905E58}" type="parTrans" cxnId="{C52C2C5A-748D-42A6-A9FF-2A3DC46E9B80}">
      <dgm:prSet/>
      <dgm:spPr/>
      <dgm:t>
        <a:bodyPr/>
        <a:lstStyle/>
        <a:p>
          <a:endParaRPr lang="en-US"/>
        </a:p>
      </dgm:t>
    </dgm:pt>
    <dgm:pt modelId="{CA1FEDC9-E8E4-4711-B9C7-2C52CBF48E32}" type="sibTrans" cxnId="{C52C2C5A-748D-42A6-A9FF-2A3DC46E9B80}">
      <dgm:prSet/>
      <dgm:spPr/>
      <dgm:t>
        <a:bodyPr/>
        <a:lstStyle/>
        <a:p>
          <a:endParaRPr lang="en-US"/>
        </a:p>
      </dgm:t>
    </dgm:pt>
    <dgm:pt modelId="{8D0F3BDC-8110-4C3E-8849-21C8C9E19326}">
      <dgm:prSet phldrT="[Text]"/>
      <dgm:spPr/>
      <dgm:t>
        <a:bodyPr/>
        <a:lstStyle/>
        <a:p>
          <a:r>
            <a:rPr lang="en-US" dirty="0" smtClean="0"/>
            <a:t>Cardinality of the relationship defines if the foreign key has to populated or not</a:t>
          </a:r>
          <a:endParaRPr lang="en-US" dirty="0"/>
        </a:p>
      </dgm:t>
    </dgm:pt>
    <dgm:pt modelId="{9D5EC6C6-159D-486D-91C8-AC6E0D35BD59}" type="parTrans" cxnId="{1AE11AD2-2E05-4F94-AE85-2D4643A7F12E}">
      <dgm:prSet/>
      <dgm:spPr/>
      <dgm:t>
        <a:bodyPr/>
        <a:lstStyle/>
        <a:p>
          <a:endParaRPr lang="en-US"/>
        </a:p>
      </dgm:t>
    </dgm:pt>
    <dgm:pt modelId="{1DE19EB7-803E-4409-9218-D91449DE2BA7}" type="sibTrans" cxnId="{1AE11AD2-2E05-4F94-AE85-2D4643A7F12E}">
      <dgm:prSet/>
      <dgm:spPr/>
      <dgm:t>
        <a:bodyPr/>
        <a:lstStyle/>
        <a:p>
          <a:endParaRPr lang="en-US"/>
        </a:p>
      </dgm:t>
    </dgm:pt>
    <dgm:pt modelId="{FB430052-8C81-44B1-B950-14AB7D0FD569}" type="pres">
      <dgm:prSet presAssocID="{02D8CB09-B53B-4E71-9A2A-CE1843476D1C}" presName="Name0" presStyleCnt="0">
        <dgm:presLayoutVars>
          <dgm:dir/>
          <dgm:animLvl val="lvl"/>
          <dgm:resizeHandles val="exact"/>
        </dgm:presLayoutVars>
      </dgm:prSet>
      <dgm:spPr/>
      <dgm:t>
        <a:bodyPr/>
        <a:lstStyle/>
        <a:p>
          <a:endParaRPr lang="en-US"/>
        </a:p>
      </dgm:t>
    </dgm:pt>
    <dgm:pt modelId="{0362B434-A45E-43B6-AC8D-E2DBDD8133AE}" type="pres">
      <dgm:prSet presAssocID="{E19D6084-5DD2-42C2-81A7-76C0DC2E0DCB}" presName="linNode" presStyleCnt="0"/>
      <dgm:spPr/>
    </dgm:pt>
    <dgm:pt modelId="{ADB8D095-46D1-4756-A3BF-BFC814A4A559}" type="pres">
      <dgm:prSet presAssocID="{E19D6084-5DD2-42C2-81A7-76C0DC2E0DCB}" presName="parentText" presStyleLbl="node1" presStyleIdx="0" presStyleCnt="2">
        <dgm:presLayoutVars>
          <dgm:chMax val="1"/>
          <dgm:bulletEnabled val="1"/>
        </dgm:presLayoutVars>
      </dgm:prSet>
      <dgm:spPr/>
      <dgm:t>
        <a:bodyPr/>
        <a:lstStyle/>
        <a:p>
          <a:endParaRPr lang="en-US"/>
        </a:p>
      </dgm:t>
    </dgm:pt>
    <dgm:pt modelId="{9EE8E5BE-6274-4C00-9E99-D7C6746DFAEE}" type="pres">
      <dgm:prSet presAssocID="{E19D6084-5DD2-42C2-81A7-76C0DC2E0DCB}" presName="descendantText" presStyleLbl="alignAccFollowNode1" presStyleIdx="0" presStyleCnt="2">
        <dgm:presLayoutVars>
          <dgm:bulletEnabled val="1"/>
        </dgm:presLayoutVars>
      </dgm:prSet>
      <dgm:spPr/>
      <dgm:t>
        <a:bodyPr/>
        <a:lstStyle/>
        <a:p>
          <a:endParaRPr lang="en-US"/>
        </a:p>
      </dgm:t>
    </dgm:pt>
    <dgm:pt modelId="{7CA1F10C-17DC-4A06-81D3-1A94D6A30F6C}" type="pres">
      <dgm:prSet presAssocID="{6CAA6242-ABF8-4BA7-B163-D6C470C2FC05}" presName="sp" presStyleCnt="0"/>
      <dgm:spPr/>
    </dgm:pt>
    <dgm:pt modelId="{FFA59A68-9096-437A-86DD-34F88627A4E3}" type="pres">
      <dgm:prSet presAssocID="{CBD35E39-82B5-4160-BD10-D067C4DE803D}" presName="linNode" presStyleCnt="0"/>
      <dgm:spPr/>
    </dgm:pt>
    <dgm:pt modelId="{6FEF8E13-1646-44B8-A34C-DC60608E1C4C}" type="pres">
      <dgm:prSet presAssocID="{CBD35E39-82B5-4160-BD10-D067C4DE803D}" presName="parentText" presStyleLbl="node1" presStyleIdx="1" presStyleCnt="2">
        <dgm:presLayoutVars>
          <dgm:chMax val="1"/>
          <dgm:bulletEnabled val="1"/>
        </dgm:presLayoutVars>
      </dgm:prSet>
      <dgm:spPr/>
      <dgm:t>
        <a:bodyPr/>
        <a:lstStyle/>
        <a:p>
          <a:endParaRPr lang="en-US"/>
        </a:p>
      </dgm:t>
    </dgm:pt>
    <dgm:pt modelId="{FACB67E2-74B2-49AC-BB48-489D446E9AA8}" type="pres">
      <dgm:prSet presAssocID="{CBD35E39-82B5-4160-BD10-D067C4DE803D}" presName="descendantText" presStyleLbl="alignAccFollowNode1" presStyleIdx="1" presStyleCnt="2">
        <dgm:presLayoutVars>
          <dgm:bulletEnabled val="1"/>
        </dgm:presLayoutVars>
      </dgm:prSet>
      <dgm:spPr/>
      <dgm:t>
        <a:bodyPr/>
        <a:lstStyle/>
        <a:p>
          <a:endParaRPr lang="en-US"/>
        </a:p>
      </dgm:t>
    </dgm:pt>
  </dgm:ptLst>
  <dgm:cxnLst>
    <dgm:cxn modelId="{72E6A29A-1CF5-40FB-B2B2-4EE7591EE58D}" type="presOf" srcId="{BAAFFA5D-691E-48E6-8DD0-8D7EAFE5EE85}" destId="{FACB67E2-74B2-49AC-BB48-489D446E9AA8}" srcOrd="0" destOrd="0" presId="urn:microsoft.com/office/officeart/2005/8/layout/vList5"/>
    <dgm:cxn modelId="{C52C2C5A-748D-42A6-A9FF-2A3DC46E9B80}" srcId="{CBD35E39-82B5-4160-BD10-D067C4DE803D}" destId="{59E3D241-E761-448D-8F3B-6322AC1155C1}" srcOrd="1" destOrd="0" parTransId="{427EE290-0878-4222-BD0B-5EBADF905E58}" sibTransId="{CA1FEDC9-E8E4-4711-B9C7-2C52CBF48E32}"/>
    <dgm:cxn modelId="{84541DCA-9370-4478-B9E9-449E24C174E1}" type="presOf" srcId="{E19D6084-5DD2-42C2-81A7-76C0DC2E0DCB}" destId="{ADB8D095-46D1-4756-A3BF-BFC814A4A559}" srcOrd="0" destOrd="0" presId="urn:microsoft.com/office/officeart/2005/8/layout/vList5"/>
    <dgm:cxn modelId="{F12AA02F-D9E4-4FEA-8859-CF806E86DD81}" srcId="{02D8CB09-B53B-4E71-9A2A-CE1843476D1C}" destId="{CBD35E39-82B5-4160-BD10-D067C4DE803D}" srcOrd="1" destOrd="0" parTransId="{F73D4D5A-661B-450E-824A-CEA258FC0A66}" sibTransId="{FC913641-A066-421D-A964-531CC59FAB4C}"/>
    <dgm:cxn modelId="{5BD27B38-E1C3-44A8-8715-4DCE6D66D210}" srcId="{E19D6084-5DD2-42C2-81A7-76C0DC2E0DCB}" destId="{B1A840DE-8034-4B71-A92C-AC0F88E668DE}" srcOrd="0" destOrd="0" parTransId="{E355C647-4C4A-4C31-B6CD-671AE49C1E8B}" sibTransId="{18BCA957-B993-4781-BFF0-C5FC7E988F4A}"/>
    <dgm:cxn modelId="{72663319-0E1B-4AAA-9E2C-9902BD1C849E}" type="presOf" srcId="{CBD35E39-82B5-4160-BD10-D067C4DE803D}" destId="{6FEF8E13-1646-44B8-A34C-DC60608E1C4C}" srcOrd="0" destOrd="0" presId="urn:microsoft.com/office/officeart/2005/8/layout/vList5"/>
    <dgm:cxn modelId="{2FF23B17-5C36-49A9-AB9E-A93BC2F3F0A9}" srcId="{CBD35E39-82B5-4160-BD10-D067C4DE803D}" destId="{BAAFFA5D-691E-48E6-8DD0-8D7EAFE5EE85}" srcOrd="0" destOrd="0" parTransId="{1604D16F-A9CA-46A4-94E6-9A2CF0733279}" sibTransId="{D877DE88-4B5B-40FD-9330-E15EB6EAED6E}"/>
    <dgm:cxn modelId="{1AE11AD2-2E05-4F94-AE85-2D4643A7F12E}" srcId="{CBD35E39-82B5-4160-BD10-D067C4DE803D}" destId="{8D0F3BDC-8110-4C3E-8849-21C8C9E19326}" srcOrd="2" destOrd="0" parTransId="{9D5EC6C6-159D-486D-91C8-AC6E0D35BD59}" sibTransId="{1DE19EB7-803E-4409-9218-D91449DE2BA7}"/>
    <dgm:cxn modelId="{A1E784D3-BE8A-4AE6-A0F8-F3B3165BE320}" type="presOf" srcId="{02D8CB09-B53B-4E71-9A2A-CE1843476D1C}" destId="{FB430052-8C81-44B1-B950-14AB7D0FD569}" srcOrd="0" destOrd="0" presId="urn:microsoft.com/office/officeart/2005/8/layout/vList5"/>
    <dgm:cxn modelId="{4505D18D-C835-4099-A8E9-6A2D85E9C026}" type="presOf" srcId="{B1A840DE-8034-4B71-A92C-AC0F88E668DE}" destId="{9EE8E5BE-6274-4C00-9E99-D7C6746DFAEE}" srcOrd="0" destOrd="0" presId="urn:microsoft.com/office/officeart/2005/8/layout/vList5"/>
    <dgm:cxn modelId="{F971A55A-B1FC-4EDD-88C1-25D806CE009E}" type="presOf" srcId="{8D0F3BDC-8110-4C3E-8849-21C8C9E19326}" destId="{FACB67E2-74B2-49AC-BB48-489D446E9AA8}" srcOrd="0" destOrd="2" presId="urn:microsoft.com/office/officeart/2005/8/layout/vList5"/>
    <dgm:cxn modelId="{1F3C0EEC-1E3F-47C1-A219-C843851A39EC}" srcId="{02D8CB09-B53B-4E71-9A2A-CE1843476D1C}" destId="{E19D6084-5DD2-42C2-81A7-76C0DC2E0DCB}" srcOrd="0" destOrd="0" parTransId="{0F717AE3-1F5B-43E4-9C50-BE2631FAC40D}" sibTransId="{6CAA6242-ABF8-4BA7-B163-D6C470C2FC05}"/>
    <dgm:cxn modelId="{87EE7AA5-E675-465C-B693-5E522C6885C2}" type="presOf" srcId="{59E3D241-E761-448D-8F3B-6322AC1155C1}" destId="{FACB67E2-74B2-49AC-BB48-489D446E9AA8}" srcOrd="0" destOrd="1" presId="urn:microsoft.com/office/officeart/2005/8/layout/vList5"/>
    <dgm:cxn modelId="{813B3364-A2BB-4BC6-9FFE-267949772E8C}" type="presParOf" srcId="{FB430052-8C81-44B1-B950-14AB7D0FD569}" destId="{0362B434-A45E-43B6-AC8D-E2DBDD8133AE}" srcOrd="0" destOrd="0" presId="urn:microsoft.com/office/officeart/2005/8/layout/vList5"/>
    <dgm:cxn modelId="{CCBB2639-26A4-4A12-B1BF-013FD3B998EA}" type="presParOf" srcId="{0362B434-A45E-43B6-AC8D-E2DBDD8133AE}" destId="{ADB8D095-46D1-4756-A3BF-BFC814A4A559}" srcOrd="0" destOrd="0" presId="urn:microsoft.com/office/officeart/2005/8/layout/vList5"/>
    <dgm:cxn modelId="{C1FABF5C-B6B0-4281-BAA5-1CFAC24CE7B0}" type="presParOf" srcId="{0362B434-A45E-43B6-AC8D-E2DBDD8133AE}" destId="{9EE8E5BE-6274-4C00-9E99-D7C6746DFAEE}" srcOrd="1" destOrd="0" presId="urn:microsoft.com/office/officeart/2005/8/layout/vList5"/>
    <dgm:cxn modelId="{57DC98A3-81DE-4768-95B7-CB3C9ECEED49}" type="presParOf" srcId="{FB430052-8C81-44B1-B950-14AB7D0FD569}" destId="{7CA1F10C-17DC-4A06-81D3-1A94D6A30F6C}" srcOrd="1" destOrd="0" presId="urn:microsoft.com/office/officeart/2005/8/layout/vList5"/>
    <dgm:cxn modelId="{930C574C-90CD-49EB-A671-855884003A44}" type="presParOf" srcId="{FB430052-8C81-44B1-B950-14AB7D0FD569}" destId="{FFA59A68-9096-437A-86DD-34F88627A4E3}" srcOrd="2" destOrd="0" presId="urn:microsoft.com/office/officeart/2005/8/layout/vList5"/>
    <dgm:cxn modelId="{87493A15-A208-4887-ABDA-689AA2EEC50C}" type="presParOf" srcId="{FFA59A68-9096-437A-86DD-34F88627A4E3}" destId="{6FEF8E13-1646-44B8-A34C-DC60608E1C4C}" srcOrd="0" destOrd="0" presId="urn:microsoft.com/office/officeart/2005/8/layout/vList5"/>
    <dgm:cxn modelId="{934BA498-7284-4F66-9F60-4079E2EA1FA4}" type="presParOf" srcId="{FFA59A68-9096-437A-86DD-34F88627A4E3}" destId="{FACB67E2-74B2-49AC-BB48-489D446E9AA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F3D342-EFFB-BE49-9F5B-B522D2FBEC4D}" type="datetimeFigureOut">
              <a:rPr lang="en-US" smtClean="0"/>
              <a:pPr/>
              <a:t>8/30/2016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16B2F9-7ADC-CA44-BE15-5E4974FF2CDB}" type="slidenum">
              <a:rPr lang="en-US" smtClean="0"/>
              <a:pPr/>
              <a:t>‹#›</a:t>
            </a:fld>
            <a:endParaRPr lang="en-US"/>
          </a:p>
        </p:txBody>
      </p:sp>
    </p:spTree>
    <p:extLst>
      <p:ext uri="{BB962C8B-B14F-4D97-AF65-F5344CB8AC3E}">
        <p14:creationId xmlns:p14="http://schemas.microsoft.com/office/powerpoint/2010/main" val="3134164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B787EF-A64D-4D0B-A55D-156536326980}" type="datetimeFigureOut">
              <a:rPr lang="en-US" smtClean="0"/>
              <a:pPr/>
              <a:t>8/30/2016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5BE20-D544-45E0-8B46-9BF5D4803720}" type="slidenum">
              <a:rPr lang="en-US" smtClean="0"/>
              <a:pPr/>
              <a:t>‹#›</a:t>
            </a:fld>
            <a:endParaRPr lang="en-US"/>
          </a:p>
        </p:txBody>
      </p:sp>
    </p:spTree>
    <p:extLst>
      <p:ext uri="{BB962C8B-B14F-4D97-AF65-F5344CB8AC3E}">
        <p14:creationId xmlns:p14="http://schemas.microsoft.com/office/powerpoint/2010/main" val="328288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asd</a:t>
            </a:r>
            <a:endParaRPr lang="en-US" dirty="0"/>
          </a:p>
        </p:txBody>
      </p:sp>
      <p:sp>
        <p:nvSpPr>
          <p:cNvPr id="4" name="Slide Number Placeholder 3"/>
          <p:cNvSpPr>
            <a:spLocks noGrp="1"/>
          </p:cNvSpPr>
          <p:nvPr>
            <p:ph type="sldNum" sz="quarter" idx="10"/>
          </p:nvPr>
        </p:nvSpPr>
        <p:spPr/>
        <p:txBody>
          <a:bodyPr/>
          <a:lstStyle/>
          <a:p>
            <a:fld id="{0CE5BE20-D544-45E0-8B46-9BF5D4803720}" type="slidenum">
              <a:rPr lang="en-US" smtClean="0"/>
              <a:pPr/>
              <a:t>26</a:t>
            </a:fld>
            <a:endParaRPr lang="en-US"/>
          </a:p>
        </p:txBody>
      </p:sp>
    </p:spTree>
    <p:extLst>
      <p:ext uri="{BB962C8B-B14F-4D97-AF65-F5344CB8AC3E}">
        <p14:creationId xmlns:p14="http://schemas.microsoft.com/office/powerpoint/2010/main" val="308152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5BE20-D544-45E0-8B46-9BF5D4803720}" type="slidenum">
              <a:rPr lang="en-US" smtClean="0"/>
              <a:pPr/>
              <a:t>28</a:t>
            </a:fld>
            <a:endParaRPr lang="en-US"/>
          </a:p>
        </p:txBody>
      </p:sp>
    </p:spTree>
    <p:extLst>
      <p:ext uri="{BB962C8B-B14F-4D97-AF65-F5344CB8AC3E}">
        <p14:creationId xmlns:p14="http://schemas.microsoft.com/office/powerpoint/2010/main" val="2861898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5BE20-D544-45E0-8B46-9BF5D4803720}" type="slidenum">
              <a:rPr lang="en-US" smtClean="0"/>
              <a:pPr/>
              <a:t>29</a:t>
            </a:fld>
            <a:endParaRPr lang="en-US"/>
          </a:p>
        </p:txBody>
      </p:sp>
    </p:spTree>
    <p:extLst>
      <p:ext uri="{BB962C8B-B14F-4D97-AF65-F5344CB8AC3E}">
        <p14:creationId xmlns:p14="http://schemas.microsoft.com/office/powerpoint/2010/main" val="415679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3" name="Rectangle 32"/>
          <p:cNvSpPr/>
          <p:nvPr userDrawn="1"/>
        </p:nvSpPr>
        <p:spPr>
          <a:xfrm>
            <a:off x="0" y="0"/>
            <a:ext cx="9144000" cy="5367867"/>
          </a:xfrm>
          <a:prstGeom prst="rect">
            <a:avLst/>
          </a:prstGeom>
          <a:gradFill flip="none" rotWithShape="1">
            <a:gsLst>
              <a:gs pos="50000">
                <a:schemeClr val="bg1"/>
              </a:gs>
              <a:gs pos="100000">
                <a:schemeClr val="bg1">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4" name="Picture 33" descr="NandEagle Horiz OYS 3C.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70687" y="5747606"/>
            <a:ext cx="1913480" cy="748754"/>
          </a:xfrm>
          <a:prstGeom prst="rect">
            <a:avLst/>
          </a:prstGeom>
        </p:spPr>
      </p:pic>
      <p:sp>
        <p:nvSpPr>
          <p:cNvPr id="36" name="Title 1"/>
          <p:cNvSpPr>
            <a:spLocks noGrp="1"/>
          </p:cNvSpPr>
          <p:nvPr>
            <p:ph type="ctrTitle" hasCustomPrompt="1"/>
          </p:nvPr>
        </p:nvSpPr>
        <p:spPr>
          <a:xfrm>
            <a:off x="685800" y="1905000"/>
            <a:ext cx="7772400" cy="1295400"/>
          </a:xfrm>
          <a:prstGeom prst="rect">
            <a:avLst/>
          </a:prstGeom>
        </p:spPr>
        <p:txBody>
          <a:bodyPr anchor="t">
            <a:noAutofit/>
          </a:bodyPr>
          <a:lstStyle>
            <a:lvl1pPr algn="l">
              <a:defRPr sz="3600" b="0" i="0" baseline="0">
                <a:latin typeface="Arial"/>
                <a:cs typeface="Arial"/>
              </a:defRPr>
            </a:lvl1pPr>
          </a:lstStyle>
          <a:p>
            <a:pPr>
              <a:lnSpc>
                <a:spcPct val="90000"/>
              </a:lnSpc>
            </a:pPr>
            <a:r>
              <a:rPr lang="en-US" sz="4000" b="1" spc="150" dirty="0" smtClean="0">
                <a:solidFill>
                  <a:srgbClr val="416812"/>
                </a:solidFill>
              </a:rPr>
              <a:t>PRESENTATION TITLE</a:t>
            </a:r>
            <a:r>
              <a:rPr lang="en-US" sz="4000" b="1" spc="250" dirty="0" smtClean="0"/>
              <a:t/>
            </a:r>
            <a:br>
              <a:rPr lang="en-US" sz="4000" b="1" spc="250" dirty="0" smtClean="0"/>
            </a:br>
            <a:r>
              <a:rPr lang="en-US" sz="4000" spc="150" dirty="0" smtClean="0">
                <a:solidFill>
                  <a:srgbClr val="747678"/>
                </a:solidFill>
              </a:rPr>
              <a:t>CAN WRAP LINES</a:t>
            </a:r>
            <a:endParaRPr lang="en-US" sz="4000" spc="150" dirty="0">
              <a:solidFill>
                <a:srgbClr val="747678"/>
              </a:solidFill>
            </a:endParaRPr>
          </a:p>
        </p:txBody>
      </p:sp>
      <p:sp>
        <p:nvSpPr>
          <p:cNvPr id="37" name="Subtitle 2"/>
          <p:cNvSpPr>
            <a:spLocks noGrp="1"/>
          </p:cNvSpPr>
          <p:nvPr>
            <p:ph type="subTitle" idx="1" hasCustomPrompt="1"/>
          </p:nvPr>
        </p:nvSpPr>
        <p:spPr>
          <a:xfrm>
            <a:off x="685800" y="3200400"/>
            <a:ext cx="7772400" cy="609600"/>
          </a:xfrm>
          <a:prstGeom prst="rect">
            <a:avLst/>
          </a:prstGeom>
        </p:spPr>
        <p:txBody>
          <a:bodyPr>
            <a:normAutofit/>
          </a:bodyPr>
          <a:lstStyle>
            <a:lvl1pPr marL="0" indent="0">
              <a:buNone/>
              <a:defRPr sz="1400" baseline="0">
                <a:solidFill>
                  <a:srgbClr val="7AB800"/>
                </a:solidFill>
                <a:latin typeface="Arial"/>
                <a:cs typeface="Arial"/>
              </a:defRPr>
            </a:lvl1pPr>
          </a:lstStyle>
          <a:p>
            <a:r>
              <a:rPr lang="en-US" dirty="0" smtClean="0"/>
              <a:t> ADD SUBHEAD HERE</a:t>
            </a:r>
            <a:endParaRPr lang="en-US" dirty="0"/>
          </a:p>
        </p:txBody>
      </p:sp>
      <p:grpSp>
        <p:nvGrpSpPr>
          <p:cNvPr id="38" name="Group 123"/>
          <p:cNvGrpSpPr/>
          <p:nvPr userDrawn="1"/>
        </p:nvGrpSpPr>
        <p:grpSpPr>
          <a:xfrm>
            <a:off x="0" y="5235201"/>
            <a:ext cx="9168582" cy="132666"/>
            <a:chOff x="0" y="5235201"/>
            <a:chExt cx="9168582" cy="132666"/>
          </a:xfrm>
        </p:grpSpPr>
        <p:sp>
          <p:nvSpPr>
            <p:cNvPr id="39" name="Rectangle 38"/>
            <p:cNvSpPr/>
            <p:nvPr userDrawn="1"/>
          </p:nvSpPr>
          <p:spPr>
            <a:xfrm>
              <a:off x="0" y="5235201"/>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p:cNvSpPr/>
            <p:nvPr userDrawn="1"/>
          </p:nvSpPr>
          <p:spPr>
            <a:xfrm>
              <a:off x="1833966" y="5235201"/>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userDrawn="1"/>
          </p:nvSpPr>
          <p:spPr>
            <a:xfrm>
              <a:off x="3667932" y="5235201"/>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p:cNvSpPr/>
            <p:nvPr userDrawn="1"/>
          </p:nvSpPr>
          <p:spPr>
            <a:xfrm>
              <a:off x="5501898" y="5235201"/>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ectangle 42"/>
            <p:cNvSpPr/>
            <p:nvPr userDrawn="1"/>
          </p:nvSpPr>
          <p:spPr>
            <a:xfrm>
              <a:off x="7334616" y="5235201"/>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4" name="Picture 13" descr="DMA-Logo-color.png"/>
          <p:cNvPicPr>
            <a:picLocks noChangeAspect="1"/>
          </p:cNvPicPr>
          <p:nvPr userDrawn="1"/>
        </p:nvPicPr>
        <p:blipFill>
          <a:blip r:embed="rId3"/>
          <a:stretch>
            <a:fillRect/>
          </a:stretch>
        </p:blipFill>
        <p:spPr>
          <a:xfrm>
            <a:off x="419271" y="561673"/>
            <a:ext cx="1244919" cy="352727"/>
          </a:xfrm>
          <a:prstGeom prst="rect">
            <a:avLst/>
          </a:prstGeom>
        </p:spPr>
      </p:pic>
    </p:spTree>
    <p:extLst>
      <p:ext uri="{BB962C8B-B14F-4D97-AF65-F5344CB8AC3E}">
        <p14:creationId xmlns:p14="http://schemas.microsoft.com/office/powerpoint/2010/main" val="405671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2" name="Rectangle 21"/>
          <p:cNvSpPr/>
          <p:nvPr userDrawn="1"/>
        </p:nvSpPr>
        <p:spPr>
          <a:xfrm>
            <a:off x="0" y="-2"/>
            <a:ext cx="9168582" cy="5320633"/>
          </a:xfrm>
          <a:prstGeom prst="rect">
            <a:avLst/>
          </a:prstGeom>
          <a:gradFill flip="none" rotWithShape="1">
            <a:gsLst>
              <a:gs pos="100000">
                <a:srgbClr val="416812"/>
              </a:gs>
              <a:gs pos="0">
                <a:srgbClr val="7AB800"/>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3" name="Picture 22" descr="NandEagle Horiz OYS 3C.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70687" y="5747606"/>
            <a:ext cx="1913480" cy="748754"/>
          </a:xfrm>
          <a:prstGeom prst="rect">
            <a:avLst/>
          </a:prstGeom>
        </p:spPr>
      </p:pic>
      <p:sp>
        <p:nvSpPr>
          <p:cNvPr id="25" name="Subtitle 2"/>
          <p:cNvSpPr>
            <a:spLocks noGrp="1"/>
          </p:cNvSpPr>
          <p:nvPr>
            <p:ph type="subTitle" idx="1" hasCustomPrompt="1"/>
          </p:nvPr>
        </p:nvSpPr>
        <p:spPr>
          <a:xfrm>
            <a:off x="685800" y="3200400"/>
            <a:ext cx="7772400" cy="609600"/>
          </a:xfrm>
          <a:prstGeom prst="rect">
            <a:avLst/>
          </a:prstGeom>
        </p:spPr>
        <p:txBody>
          <a:bodyPr>
            <a:normAutofit/>
          </a:bodyPr>
          <a:lstStyle>
            <a:lvl1pPr marL="0" indent="0">
              <a:buNone/>
              <a:defRPr sz="1400" baseline="0">
                <a:solidFill>
                  <a:schemeClr val="bg1"/>
                </a:solidFill>
                <a:latin typeface="Arial"/>
                <a:cs typeface="Arial"/>
              </a:defRPr>
            </a:lvl1pPr>
          </a:lstStyle>
          <a:p>
            <a:r>
              <a:rPr lang="en-US" dirty="0" smtClean="0"/>
              <a:t>SUBHEAD HERE</a:t>
            </a:r>
            <a:endParaRPr lang="en-US" dirty="0"/>
          </a:p>
        </p:txBody>
      </p:sp>
      <p:grpSp>
        <p:nvGrpSpPr>
          <p:cNvPr id="26" name="Group 31"/>
          <p:cNvGrpSpPr/>
          <p:nvPr userDrawn="1"/>
        </p:nvGrpSpPr>
        <p:grpSpPr>
          <a:xfrm>
            <a:off x="0" y="5235201"/>
            <a:ext cx="9168582" cy="132666"/>
            <a:chOff x="0" y="5235201"/>
            <a:chExt cx="9168582" cy="132666"/>
          </a:xfrm>
        </p:grpSpPr>
        <p:sp>
          <p:nvSpPr>
            <p:cNvPr id="27" name="Rectangle 26"/>
            <p:cNvSpPr/>
            <p:nvPr userDrawn="1"/>
          </p:nvSpPr>
          <p:spPr>
            <a:xfrm>
              <a:off x="0" y="5235201"/>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1833966" y="5235201"/>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3667932" y="5235201"/>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5501898" y="5235201"/>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7334616" y="5235201"/>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2" name="Title 1"/>
          <p:cNvSpPr>
            <a:spLocks noGrp="1"/>
          </p:cNvSpPr>
          <p:nvPr>
            <p:ph type="ctrTitle" hasCustomPrompt="1"/>
          </p:nvPr>
        </p:nvSpPr>
        <p:spPr>
          <a:xfrm>
            <a:off x="685800" y="1905000"/>
            <a:ext cx="8224520" cy="1295400"/>
          </a:xfrm>
          <a:prstGeom prst="rect">
            <a:avLst/>
          </a:prstGeom>
        </p:spPr>
        <p:txBody>
          <a:bodyPr anchor="t">
            <a:noAutofit/>
          </a:bodyPr>
          <a:lstStyle>
            <a:lvl1pPr algn="l">
              <a:defRPr sz="3600" b="0" i="0" baseline="0">
                <a:latin typeface="Arial"/>
                <a:cs typeface="Arial"/>
              </a:defRPr>
            </a:lvl1pPr>
          </a:lstStyle>
          <a:p>
            <a:pPr>
              <a:lnSpc>
                <a:spcPct val="90000"/>
              </a:lnSpc>
            </a:pPr>
            <a:r>
              <a:rPr lang="en-US" sz="4000" b="1" spc="150" dirty="0" smtClean="0">
                <a:solidFill>
                  <a:schemeClr val="bg1"/>
                </a:solidFill>
              </a:rPr>
              <a:t>PRESENTATION TITLE</a:t>
            </a:r>
            <a:r>
              <a:rPr lang="en-US" sz="4000" b="1" spc="250" dirty="0" smtClean="0"/>
              <a:t/>
            </a:r>
            <a:br>
              <a:rPr lang="en-US" sz="4000" b="1" spc="250" dirty="0" smtClean="0"/>
            </a:br>
            <a:r>
              <a:rPr lang="en-US" sz="4000" b="0" spc="150" dirty="0" smtClean="0">
                <a:solidFill>
                  <a:srgbClr val="FFFFFF"/>
                </a:solidFill>
              </a:rPr>
              <a:t>CAN WRAP LINES</a:t>
            </a:r>
            <a:endParaRPr lang="en-US" sz="4000" spc="150" dirty="0">
              <a:solidFill>
                <a:srgbClr val="FFFFFF"/>
              </a:solidFill>
            </a:endParaRPr>
          </a:p>
        </p:txBody>
      </p:sp>
      <p:pic>
        <p:nvPicPr>
          <p:cNvPr id="14" name="Picture 13" descr="DMA-logo-white.png"/>
          <p:cNvPicPr>
            <a:picLocks noChangeAspect="1"/>
          </p:cNvPicPr>
          <p:nvPr userDrawn="1"/>
        </p:nvPicPr>
        <p:blipFill>
          <a:blip r:embed="rId3"/>
          <a:stretch>
            <a:fillRect/>
          </a:stretch>
        </p:blipFill>
        <p:spPr>
          <a:xfrm>
            <a:off x="309967" y="404960"/>
            <a:ext cx="1523999" cy="623019"/>
          </a:xfrm>
          <a:prstGeom prst="rect">
            <a:avLst/>
          </a:prstGeom>
        </p:spPr>
      </p:pic>
    </p:spTree>
    <p:extLst>
      <p:ext uri="{BB962C8B-B14F-4D97-AF65-F5344CB8AC3E}">
        <p14:creationId xmlns:p14="http://schemas.microsoft.com/office/powerpoint/2010/main" val="186573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7840" y="335935"/>
            <a:ext cx="8188960" cy="683239"/>
          </a:xfrm>
          <a:prstGeom prst="rect">
            <a:avLst/>
          </a:prstGeom>
        </p:spPr>
        <p:txBody>
          <a:bodyPr bIns="0" anchor="b" anchorCtr="0">
            <a:normAutofit/>
          </a:bodyPr>
          <a:lstStyle>
            <a:lvl1pPr algn="l">
              <a:lnSpc>
                <a:spcPts val="2680"/>
              </a:lnSpc>
              <a:defRPr sz="2400" b="0" spc="100" baseline="0">
                <a:solidFill>
                  <a:srgbClr val="416812"/>
                </a:solidFill>
                <a:latin typeface="Arial" pitchFamily="34" charset="0"/>
                <a:cs typeface="Arial" pitchFamily="34" charset="0"/>
              </a:defRPr>
            </a:lvl1pPr>
          </a:lstStyle>
          <a:p>
            <a:r>
              <a:rPr lang="en-US" dirty="0" smtClean="0"/>
              <a:t>PLACE HEADLINE HERE (24 PT ARIAL, </a:t>
            </a:r>
            <a:br>
              <a:rPr lang="en-US" dirty="0" smtClean="0"/>
            </a:br>
            <a:r>
              <a:rPr lang="en-US" dirty="0" smtClean="0"/>
              <a:t>REGULAR) CAN WRAP LINES</a:t>
            </a:r>
            <a:endParaRPr lang="en-US" dirty="0"/>
          </a:p>
        </p:txBody>
      </p:sp>
      <p:sp>
        <p:nvSpPr>
          <p:cNvPr id="10" name="Content Placeholder 2"/>
          <p:cNvSpPr>
            <a:spLocks noGrp="1"/>
          </p:cNvSpPr>
          <p:nvPr>
            <p:ph idx="1"/>
          </p:nvPr>
        </p:nvSpPr>
        <p:spPr>
          <a:xfrm>
            <a:off x="497840" y="1295400"/>
            <a:ext cx="8341360" cy="4343400"/>
          </a:xfrm>
          <a:prstGeom prst="rect">
            <a:avLst/>
          </a:prstGeom>
        </p:spPr>
        <p:txBody>
          <a:bodyPr>
            <a:normAutofit/>
          </a:bodyPr>
          <a:lstStyle>
            <a:lvl1pPr algn="l" defTabSz="457200" rtl="0" eaLnBrk="1" latinLnBrk="0" hangingPunct="1">
              <a:spcBef>
                <a:spcPct val="20000"/>
              </a:spcBef>
              <a:buClr>
                <a:schemeClr val="bg2">
                  <a:lumMod val="50000"/>
                </a:schemeClr>
              </a:buClr>
              <a:buFont typeface="Wingdings" pitchFamily="2" charset="2"/>
              <a:buChar char="§"/>
              <a:defRPr lang="en-US" sz="1600" kern="1200" baseline="0" dirty="0" smtClean="0">
                <a:solidFill>
                  <a:schemeClr val="tx1"/>
                </a:solidFill>
                <a:latin typeface="Arial" pitchFamily="34" charset="0"/>
                <a:ea typeface="+mn-ea"/>
                <a:cs typeface="Arial" pitchFamily="34" charset="0"/>
              </a:defRPr>
            </a:lvl1pPr>
            <a:lvl2pPr algn="l" defTabSz="457200" rtl="0" eaLnBrk="1" latinLnBrk="0" hangingPunct="1">
              <a:spcBef>
                <a:spcPct val="20000"/>
              </a:spcBef>
              <a:buClr>
                <a:schemeClr val="bg2">
                  <a:lumMod val="50000"/>
                </a:schemeClr>
              </a:buClr>
              <a:buFont typeface="Wingdings" pitchFamily="2" charset="2"/>
              <a:buChar char="§"/>
              <a:defRPr lang="en-US" sz="1600" kern="1200" baseline="0" dirty="0" smtClean="0">
                <a:solidFill>
                  <a:schemeClr val="tx1"/>
                </a:solidFill>
                <a:latin typeface="Arial" pitchFamily="34" charset="0"/>
                <a:ea typeface="+mn-ea"/>
                <a:cs typeface="Arial" pitchFamily="34" charset="0"/>
              </a:defRPr>
            </a:lvl2pPr>
            <a:lvl3pPr algn="l" defTabSz="457200" rtl="0" eaLnBrk="1" latinLnBrk="0" hangingPunct="1">
              <a:spcBef>
                <a:spcPct val="20000"/>
              </a:spcBef>
              <a:buClr>
                <a:schemeClr val="bg2">
                  <a:lumMod val="50000"/>
                </a:schemeClr>
              </a:buClr>
              <a:buFont typeface="Wingdings" pitchFamily="2" charset="2"/>
              <a:buChar char="§"/>
              <a:defRPr lang="en-US" sz="1600" kern="1200" baseline="0" dirty="0" smtClean="0">
                <a:solidFill>
                  <a:schemeClr val="tx1"/>
                </a:solidFill>
                <a:latin typeface="Arial" pitchFamily="34" charset="0"/>
                <a:ea typeface="+mn-ea"/>
                <a:cs typeface="Arial" pitchFamily="34" charset="0"/>
              </a:defRPr>
            </a:lvl3pPr>
            <a:lvl4pPr algn="l" defTabSz="457200" rtl="0" eaLnBrk="1" latinLnBrk="0" hangingPunct="1">
              <a:spcBef>
                <a:spcPct val="20000"/>
              </a:spcBef>
              <a:buClr>
                <a:schemeClr val="bg2">
                  <a:lumMod val="50000"/>
                </a:schemeClr>
              </a:buClr>
              <a:buFont typeface="Wingdings" pitchFamily="2" charset="2"/>
              <a:buChar char="§"/>
              <a:defRPr lang="en-US" sz="1600" kern="1200" baseline="0" dirty="0" smtClean="0">
                <a:solidFill>
                  <a:schemeClr val="tx1"/>
                </a:solidFill>
                <a:latin typeface="Arial" pitchFamily="34" charset="0"/>
                <a:ea typeface="+mn-ea"/>
                <a:cs typeface="Arial" pitchFamily="34" charset="0"/>
              </a:defRPr>
            </a:lvl4pPr>
            <a:lvl5pPr algn="l" defTabSz="457200" rtl="0" eaLnBrk="1" latinLnBrk="0" hangingPunct="1">
              <a:spcBef>
                <a:spcPct val="20000"/>
              </a:spcBef>
              <a:buClr>
                <a:schemeClr val="bg2">
                  <a:lumMod val="50000"/>
                </a:schemeClr>
              </a:buClr>
              <a:buFont typeface="Wingdings" pitchFamily="2" charset="2"/>
              <a:buChar char="§"/>
              <a:defRPr lang="en-US" sz="1600" kern="1200" baseline="0" dirty="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 name="Group 22"/>
          <p:cNvGrpSpPr/>
          <p:nvPr/>
        </p:nvGrpSpPr>
        <p:grpSpPr>
          <a:xfrm>
            <a:off x="0" y="6737712"/>
            <a:ext cx="9168582" cy="132666"/>
            <a:chOff x="0" y="6733528"/>
            <a:chExt cx="9168582" cy="132666"/>
          </a:xfrm>
        </p:grpSpPr>
        <p:sp>
          <p:nvSpPr>
            <p:cNvPr id="12" name="Rectangle 11"/>
            <p:cNvSpPr/>
            <p:nvPr userDrawn="1"/>
          </p:nvSpPr>
          <p:spPr>
            <a:xfrm>
              <a:off x="0"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33966"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3667932"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5501898"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334616"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0" y="6737712"/>
            <a:ext cx="9168582" cy="132666"/>
            <a:chOff x="0" y="6733528"/>
            <a:chExt cx="9168582" cy="132666"/>
          </a:xfrm>
        </p:grpSpPr>
        <p:sp>
          <p:nvSpPr>
            <p:cNvPr id="18" name="Rectangle 17"/>
            <p:cNvSpPr/>
            <p:nvPr userDrawn="1"/>
          </p:nvSpPr>
          <p:spPr>
            <a:xfrm>
              <a:off x="0"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833966"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3667932"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5501898"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7334616"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Slide Number Placeholder 5"/>
          <p:cNvSpPr>
            <a:spLocks noGrp="1"/>
          </p:cNvSpPr>
          <p:nvPr>
            <p:ph type="sldNum" sz="quarter" idx="4"/>
          </p:nvPr>
        </p:nvSpPr>
        <p:spPr>
          <a:xfrm>
            <a:off x="8520752" y="6477000"/>
            <a:ext cx="609600" cy="182880"/>
          </a:xfrm>
          <a:prstGeom prst="rect">
            <a:avLst/>
          </a:prstGeom>
        </p:spPr>
        <p:txBody>
          <a:bodyPr anchor="t" anchorCtr="0"/>
          <a:lstStyle>
            <a:lvl1pPr algn="r">
              <a:defRPr sz="900" b="0">
                <a:solidFill>
                  <a:schemeClr val="bg2">
                    <a:lumMod val="50000"/>
                  </a:schemeClr>
                </a:solidFill>
                <a:latin typeface="Arial" pitchFamily="34" charset="0"/>
                <a:cs typeface="Arial" pitchFamily="34" charset="0"/>
              </a:defRPr>
            </a:lvl1pPr>
          </a:lstStyle>
          <a:p>
            <a:fld id="{CACD57DD-E820-4B11-80C4-823179BCC2F4}" type="slidenum">
              <a:rPr lang="en-US" smtClean="0"/>
              <a:pPr/>
              <a:t>‹#›</a:t>
            </a:fld>
            <a:endParaRPr lang="en-US" dirty="0"/>
          </a:p>
        </p:txBody>
      </p:sp>
      <p:pic>
        <p:nvPicPr>
          <p:cNvPr id="26" name="Picture 25" descr="DMA-Logo-color.png"/>
          <p:cNvPicPr>
            <a:picLocks noChangeAspect="1"/>
          </p:cNvPicPr>
          <p:nvPr userDrawn="1"/>
        </p:nvPicPr>
        <p:blipFill>
          <a:blip r:embed="rId2"/>
          <a:stretch>
            <a:fillRect/>
          </a:stretch>
        </p:blipFill>
        <p:spPr>
          <a:xfrm>
            <a:off x="457200" y="6289004"/>
            <a:ext cx="1244919" cy="352727"/>
          </a:xfrm>
          <a:prstGeom prst="rect">
            <a:avLst/>
          </a:prstGeom>
        </p:spPr>
      </p:pic>
    </p:spTree>
    <p:extLst>
      <p:ext uri="{BB962C8B-B14F-4D97-AF65-F5344CB8AC3E}">
        <p14:creationId xmlns:p14="http://schemas.microsoft.com/office/powerpoint/2010/main" val="38660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2" name="Rectangle 31"/>
          <p:cNvSpPr/>
          <p:nvPr/>
        </p:nvSpPr>
        <p:spPr>
          <a:xfrm>
            <a:off x="0" y="5103272"/>
            <a:ext cx="9144000" cy="1766532"/>
          </a:xfrm>
          <a:prstGeom prst="rect">
            <a:avLst/>
          </a:prstGeom>
          <a:gradFill flip="none" rotWithShape="1">
            <a:gsLst>
              <a:gs pos="50000">
                <a:schemeClr val="bg1"/>
              </a:gs>
              <a:gs pos="100000">
                <a:schemeClr val="bg1">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0" y="1"/>
            <a:ext cx="9144000" cy="1766532"/>
          </a:xfrm>
          <a:prstGeom prst="rect">
            <a:avLst/>
          </a:prstGeom>
          <a:gradFill flip="none" rotWithShape="1">
            <a:gsLst>
              <a:gs pos="50000">
                <a:schemeClr val="bg1"/>
              </a:gs>
              <a:gs pos="100000">
                <a:schemeClr val="bg1">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ubtitle 5"/>
          <p:cNvSpPr>
            <a:spLocks noGrp="1"/>
          </p:cNvSpPr>
          <p:nvPr>
            <p:ph type="subTitle" idx="1" hasCustomPrompt="1"/>
          </p:nvPr>
        </p:nvSpPr>
        <p:spPr>
          <a:xfrm>
            <a:off x="685800" y="3683000"/>
            <a:ext cx="7772400" cy="609600"/>
          </a:xfrm>
          <a:prstGeom prst="rect">
            <a:avLst/>
          </a:prstGeom>
        </p:spPr>
        <p:txBody>
          <a:bodyPr tIns="0" rIns="0" bIns="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400" b="0">
                <a:solidFill>
                  <a:srgbClr val="7AB800"/>
                </a:solidFill>
                <a:latin typeface="Arial"/>
                <a:cs typeface="Arial"/>
              </a:defRPr>
            </a:lvl1pPr>
          </a:lstStyle>
          <a:p>
            <a:r>
              <a:rPr lang="en-US" dirty="0" smtClean="0"/>
              <a:t>ADD SUBHEAD HERE</a:t>
            </a:r>
          </a:p>
        </p:txBody>
      </p:sp>
      <p:grpSp>
        <p:nvGrpSpPr>
          <p:cNvPr id="2" name="Group 10"/>
          <p:cNvGrpSpPr/>
          <p:nvPr/>
        </p:nvGrpSpPr>
        <p:grpSpPr>
          <a:xfrm>
            <a:off x="0" y="1633866"/>
            <a:ext cx="9168582" cy="132666"/>
            <a:chOff x="0" y="6733528"/>
            <a:chExt cx="9168582" cy="132666"/>
          </a:xfrm>
        </p:grpSpPr>
        <p:sp>
          <p:nvSpPr>
            <p:cNvPr id="12" name="Rectangle 11"/>
            <p:cNvSpPr/>
            <p:nvPr userDrawn="1"/>
          </p:nvSpPr>
          <p:spPr>
            <a:xfrm>
              <a:off x="0"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33966"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3667932"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5501898"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334616"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16"/>
          <p:cNvGrpSpPr/>
          <p:nvPr/>
        </p:nvGrpSpPr>
        <p:grpSpPr>
          <a:xfrm>
            <a:off x="0" y="5089904"/>
            <a:ext cx="9168582" cy="132666"/>
            <a:chOff x="0" y="6733528"/>
            <a:chExt cx="9168582" cy="132666"/>
          </a:xfrm>
        </p:grpSpPr>
        <p:sp>
          <p:nvSpPr>
            <p:cNvPr id="18" name="Rectangle 17"/>
            <p:cNvSpPr/>
            <p:nvPr userDrawn="1"/>
          </p:nvSpPr>
          <p:spPr>
            <a:xfrm>
              <a:off x="0"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833966"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3667932"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5501898"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7334616"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Slide Number Placeholder 5"/>
          <p:cNvSpPr txBox="1">
            <a:spLocks/>
          </p:cNvSpPr>
          <p:nvPr/>
        </p:nvSpPr>
        <p:spPr>
          <a:xfrm>
            <a:off x="497840" y="6289004"/>
            <a:ext cx="3595255"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latin typeface="Arial"/>
                <a:cs typeface="Arial"/>
              </a:rPr>
              <a:t>DATA MANAGEMENT &amp; ANALYTICS</a:t>
            </a:r>
            <a:endParaRPr lang="en-US" dirty="0">
              <a:latin typeface="Arial"/>
              <a:cs typeface="Arial"/>
            </a:endParaRPr>
          </a:p>
        </p:txBody>
      </p:sp>
      <p:cxnSp>
        <p:nvCxnSpPr>
          <p:cNvPr id="30" name="Straight Connector 29"/>
          <p:cNvCxnSpPr/>
          <p:nvPr/>
        </p:nvCxnSpPr>
        <p:spPr>
          <a:xfrm>
            <a:off x="448676" y="6334073"/>
            <a:ext cx="0" cy="270672"/>
          </a:xfrm>
          <a:prstGeom prst="line">
            <a:avLst/>
          </a:prstGeom>
          <a:ln>
            <a:solidFill>
              <a:srgbClr val="7AB800"/>
            </a:solidFill>
          </a:ln>
          <a:effectLst/>
        </p:spPr>
        <p:style>
          <a:lnRef idx="2">
            <a:schemeClr val="accent1"/>
          </a:lnRef>
          <a:fillRef idx="0">
            <a:schemeClr val="accent1"/>
          </a:fillRef>
          <a:effectRef idx="1">
            <a:schemeClr val="accent1"/>
          </a:effectRef>
          <a:fontRef idx="minor">
            <a:schemeClr val="tx1"/>
          </a:fontRef>
        </p:style>
      </p:cxnSp>
      <p:sp>
        <p:nvSpPr>
          <p:cNvPr id="25" name="Slide Number Placeholder 5"/>
          <p:cNvSpPr>
            <a:spLocks noGrp="1"/>
          </p:cNvSpPr>
          <p:nvPr>
            <p:ph type="sldNum" sz="quarter" idx="12"/>
          </p:nvPr>
        </p:nvSpPr>
        <p:spPr>
          <a:xfrm>
            <a:off x="6868160" y="6289004"/>
            <a:ext cx="2133600" cy="365125"/>
          </a:xfrm>
          <a:prstGeom prst="rect">
            <a:avLst/>
          </a:prstGeom>
        </p:spPr>
        <p:txBody>
          <a:bodyPr/>
          <a:lstStyle>
            <a:lvl1pPr>
              <a:defRPr>
                <a:latin typeface="Arial"/>
                <a:cs typeface="Arial"/>
              </a:defRPr>
            </a:lvl1pPr>
          </a:lstStyle>
          <a:p>
            <a:fld id="{EB0C8598-2256-7E42-9AC1-EE8487CA5351}" type="slidenum">
              <a:rPr lang="en-US" smtClean="0"/>
              <a:pPr/>
              <a:t>‹#›</a:t>
            </a:fld>
            <a:endParaRPr lang="en-US" dirty="0"/>
          </a:p>
        </p:txBody>
      </p:sp>
      <p:sp>
        <p:nvSpPr>
          <p:cNvPr id="23" name="Title 1"/>
          <p:cNvSpPr>
            <a:spLocks noGrp="1"/>
          </p:cNvSpPr>
          <p:nvPr>
            <p:ph type="ctrTitle" hasCustomPrompt="1"/>
          </p:nvPr>
        </p:nvSpPr>
        <p:spPr>
          <a:xfrm>
            <a:off x="685800" y="2362200"/>
            <a:ext cx="7772400" cy="1295400"/>
          </a:xfrm>
          <a:prstGeom prst="rect">
            <a:avLst/>
          </a:prstGeom>
        </p:spPr>
        <p:txBody>
          <a:bodyPr anchor="t">
            <a:noAutofit/>
          </a:bodyPr>
          <a:lstStyle>
            <a:lvl1pPr algn="l">
              <a:defRPr sz="3600" b="0" i="0" spc="0" baseline="0">
                <a:latin typeface="Arial"/>
                <a:cs typeface="Arial"/>
              </a:defRPr>
            </a:lvl1pPr>
          </a:lstStyle>
          <a:p>
            <a:pPr>
              <a:lnSpc>
                <a:spcPct val="90000"/>
              </a:lnSpc>
            </a:pPr>
            <a:r>
              <a:rPr lang="en-US" sz="4000" b="1" spc="150" dirty="0" smtClean="0">
                <a:solidFill>
                  <a:srgbClr val="416812"/>
                </a:solidFill>
              </a:rPr>
              <a:t>SECTION TITLE</a:t>
            </a:r>
            <a:r>
              <a:rPr lang="en-US" sz="4000" b="1" spc="250" dirty="0" smtClean="0"/>
              <a:t/>
            </a:r>
            <a:br>
              <a:rPr lang="en-US" sz="4000" b="1" spc="250" dirty="0" smtClean="0"/>
            </a:br>
            <a:r>
              <a:rPr lang="en-US" sz="4000" spc="150" dirty="0" smtClean="0">
                <a:solidFill>
                  <a:srgbClr val="747678"/>
                </a:solidFill>
              </a:rPr>
              <a:t>CAN WRAP LINES</a:t>
            </a:r>
            <a:endParaRPr lang="en-US" sz="4000" spc="150" dirty="0">
              <a:solidFill>
                <a:srgbClr val="747678"/>
              </a:solidFill>
            </a:endParaRPr>
          </a:p>
        </p:txBody>
      </p:sp>
      <p:sp>
        <p:nvSpPr>
          <p:cNvPr id="24" name="Rectangle 23"/>
          <p:cNvSpPr/>
          <p:nvPr userDrawn="1"/>
        </p:nvSpPr>
        <p:spPr>
          <a:xfrm>
            <a:off x="0" y="5103272"/>
            <a:ext cx="9144000" cy="1766532"/>
          </a:xfrm>
          <a:prstGeom prst="rect">
            <a:avLst/>
          </a:prstGeom>
          <a:gradFill flip="none" rotWithShape="1">
            <a:gsLst>
              <a:gs pos="50000">
                <a:schemeClr val="bg1"/>
              </a:gs>
              <a:gs pos="100000">
                <a:schemeClr val="bg1">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0" y="1"/>
            <a:ext cx="9144000" cy="1766532"/>
          </a:xfrm>
          <a:prstGeom prst="rect">
            <a:avLst/>
          </a:prstGeom>
          <a:gradFill flip="none" rotWithShape="1">
            <a:gsLst>
              <a:gs pos="50000">
                <a:schemeClr val="bg1"/>
              </a:gs>
              <a:gs pos="100000">
                <a:schemeClr val="bg1">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Group 26"/>
          <p:cNvGrpSpPr/>
          <p:nvPr userDrawn="1"/>
        </p:nvGrpSpPr>
        <p:grpSpPr>
          <a:xfrm>
            <a:off x="0" y="1633866"/>
            <a:ext cx="9168582" cy="132666"/>
            <a:chOff x="0" y="6733528"/>
            <a:chExt cx="9168582" cy="132666"/>
          </a:xfrm>
        </p:grpSpPr>
        <p:sp>
          <p:nvSpPr>
            <p:cNvPr id="28" name="Rectangle 27"/>
            <p:cNvSpPr/>
            <p:nvPr userDrawn="1"/>
          </p:nvSpPr>
          <p:spPr>
            <a:xfrm>
              <a:off x="0"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833966"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3667932"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5501898"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334616"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 name="Group 36"/>
          <p:cNvGrpSpPr/>
          <p:nvPr userDrawn="1"/>
        </p:nvGrpSpPr>
        <p:grpSpPr>
          <a:xfrm>
            <a:off x="0" y="5089904"/>
            <a:ext cx="9168582" cy="132666"/>
            <a:chOff x="0" y="6733528"/>
            <a:chExt cx="9168582" cy="132666"/>
          </a:xfrm>
        </p:grpSpPr>
        <p:sp>
          <p:nvSpPr>
            <p:cNvPr id="38" name="Rectangle 37"/>
            <p:cNvSpPr/>
            <p:nvPr userDrawn="1"/>
          </p:nvSpPr>
          <p:spPr>
            <a:xfrm>
              <a:off x="0"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userDrawn="1"/>
          </p:nvSpPr>
          <p:spPr>
            <a:xfrm>
              <a:off x="1833966"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userDrawn="1"/>
          </p:nvSpPr>
          <p:spPr>
            <a:xfrm>
              <a:off x="3667932"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userDrawn="1"/>
          </p:nvSpPr>
          <p:spPr>
            <a:xfrm>
              <a:off x="5501898"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userDrawn="1"/>
          </p:nvSpPr>
          <p:spPr>
            <a:xfrm>
              <a:off x="7334616"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5" name="Picture 44" descr="DMA-Logo-color.png"/>
          <p:cNvPicPr>
            <a:picLocks noChangeAspect="1"/>
          </p:cNvPicPr>
          <p:nvPr userDrawn="1"/>
        </p:nvPicPr>
        <p:blipFill>
          <a:blip r:embed="rId2"/>
          <a:stretch>
            <a:fillRect/>
          </a:stretch>
        </p:blipFill>
        <p:spPr>
          <a:xfrm>
            <a:off x="457200" y="6248400"/>
            <a:ext cx="1244919" cy="352727"/>
          </a:xfrm>
          <a:prstGeom prst="rect">
            <a:avLst/>
          </a:prstGeom>
        </p:spPr>
      </p:pic>
    </p:spTree>
    <p:extLst>
      <p:ext uri="{BB962C8B-B14F-4D97-AF65-F5344CB8AC3E}">
        <p14:creationId xmlns:p14="http://schemas.microsoft.com/office/powerpoint/2010/main" val="367593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5" name="Rectangle 24"/>
          <p:cNvSpPr/>
          <p:nvPr/>
        </p:nvSpPr>
        <p:spPr>
          <a:xfrm>
            <a:off x="0" y="0"/>
            <a:ext cx="9168582" cy="1766532"/>
          </a:xfrm>
          <a:prstGeom prst="rect">
            <a:avLst/>
          </a:prstGeom>
          <a:gradFill flip="none" rotWithShape="1">
            <a:gsLst>
              <a:gs pos="100000">
                <a:srgbClr val="416812"/>
              </a:gs>
              <a:gs pos="0">
                <a:srgbClr val="7AB800"/>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0" y="5103273"/>
            <a:ext cx="9168582" cy="1768095"/>
          </a:xfrm>
          <a:prstGeom prst="rect">
            <a:avLst/>
          </a:prstGeom>
          <a:gradFill flip="none" rotWithShape="1">
            <a:gsLst>
              <a:gs pos="100000">
                <a:srgbClr val="416812"/>
              </a:gs>
              <a:gs pos="0">
                <a:srgbClr val="7AB800"/>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ubtitle 5"/>
          <p:cNvSpPr>
            <a:spLocks noGrp="1"/>
          </p:cNvSpPr>
          <p:nvPr>
            <p:ph type="subTitle" idx="1" hasCustomPrompt="1"/>
          </p:nvPr>
        </p:nvSpPr>
        <p:spPr>
          <a:xfrm>
            <a:off x="685800" y="3683000"/>
            <a:ext cx="7772400" cy="609600"/>
          </a:xfrm>
          <a:prstGeom prst="rect">
            <a:avLst/>
          </a:prstGeom>
        </p:spPr>
        <p:txBody>
          <a:bodyPr tIns="0" rIns="0" bIns="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400" b="0">
                <a:solidFill>
                  <a:srgbClr val="7AB800"/>
                </a:solidFill>
                <a:latin typeface="Arial"/>
                <a:cs typeface="Arial"/>
              </a:defRPr>
            </a:lvl1pPr>
          </a:lstStyle>
          <a:p>
            <a:r>
              <a:rPr lang="en-US" dirty="0" smtClean="0"/>
              <a:t>ADD SUBHEAD HERE</a:t>
            </a:r>
          </a:p>
        </p:txBody>
      </p:sp>
      <p:grpSp>
        <p:nvGrpSpPr>
          <p:cNvPr id="2" name="Group 8"/>
          <p:cNvGrpSpPr/>
          <p:nvPr/>
        </p:nvGrpSpPr>
        <p:grpSpPr>
          <a:xfrm>
            <a:off x="0" y="1633866"/>
            <a:ext cx="9168582" cy="132666"/>
            <a:chOff x="0" y="6733528"/>
            <a:chExt cx="9168582" cy="132666"/>
          </a:xfrm>
        </p:grpSpPr>
        <p:sp>
          <p:nvSpPr>
            <p:cNvPr id="10" name="Rectangle 9"/>
            <p:cNvSpPr/>
            <p:nvPr userDrawn="1"/>
          </p:nvSpPr>
          <p:spPr>
            <a:xfrm>
              <a:off x="0"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1833966"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3667932"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5501898"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7334616"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14"/>
          <p:cNvGrpSpPr/>
          <p:nvPr/>
        </p:nvGrpSpPr>
        <p:grpSpPr>
          <a:xfrm>
            <a:off x="0" y="5089904"/>
            <a:ext cx="9168582" cy="132666"/>
            <a:chOff x="0" y="6733528"/>
            <a:chExt cx="9168582" cy="132666"/>
          </a:xfrm>
        </p:grpSpPr>
        <p:sp>
          <p:nvSpPr>
            <p:cNvPr id="16" name="Rectangle 15"/>
            <p:cNvSpPr/>
            <p:nvPr userDrawn="1"/>
          </p:nvSpPr>
          <p:spPr>
            <a:xfrm>
              <a:off x="0"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1833966"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667932"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5501898"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7334616"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Slide Number Placeholder 5"/>
          <p:cNvSpPr txBox="1">
            <a:spLocks/>
          </p:cNvSpPr>
          <p:nvPr/>
        </p:nvSpPr>
        <p:spPr>
          <a:xfrm>
            <a:off x="497840" y="6289004"/>
            <a:ext cx="3595255"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rgbClr val="FFFFFF"/>
                </a:solidFill>
                <a:latin typeface="Arial"/>
                <a:cs typeface="Arial"/>
              </a:rPr>
              <a:t>DATA MANAGEMENT &amp; ANALYTICS</a:t>
            </a:r>
          </a:p>
        </p:txBody>
      </p:sp>
      <p:cxnSp>
        <p:nvCxnSpPr>
          <p:cNvPr id="22" name="Straight Connector 21"/>
          <p:cNvCxnSpPr/>
          <p:nvPr/>
        </p:nvCxnSpPr>
        <p:spPr>
          <a:xfrm>
            <a:off x="448676" y="6334073"/>
            <a:ext cx="0" cy="270672"/>
          </a:xfrm>
          <a:prstGeom prst="line">
            <a:avLst/>
          </a:prstGeom>
          <a:ln>
            <a:solidFill>
              <a:srgbClr val="7AB800"/>
            </a:solidFill>
          </a:ln>
          <a:effectLst/>
        </p:spPr>
        <p:style>
          <a:lnRef idx="2">
            <a:schemeClr val="accent1"/>
          </a:lnRef>
          <a:fillRef idx="0">
            <a:schemeClr val="accent1"/>
          </a:fillRef>
          <a:effectRef idx="1">
            <a:schemeClr val="accent1"/>
          </a:effectRef>
          <a:fontRef idx="minor">
            <a:schemeClr val="tx1"/>
          </a:fontRef>
        </p:style>
      </p:cxnSp>
      <p:sp>
        <p:nvSpPr>
          <p:cNvPr id="24" name="Title 1"/>
          <p:cNvSpPr>
            <a:spLocks noGrp="1"/>
          </p:cNvSpPr>
          <p:nvPr>
            <p:ph type="ctrTitle" hasCustomPrompt="1"/>
          </p:nvPr>
        </p:nvSpPr>
        <p:spPr>
          <a:xfrm>
            <a:off x="685800" y="2362200"/>
            <a:ext cx="7772400" cy="1295400"/>
          </a:xfrm>
          <a:prstGeom prst="rect">
            <a:avLst/>
          </a:prstGeom>
        </p:spPr>
        <p:txBody>
          <a:bodyPr anchor="t">
            <a:noAutofit/>
          </a:bodyPr>
          <a:lstStyle>
            <a:lvl1pPr algn="l">
              <a:defRPr sz="3600" b="0" i="0" spc="0" baseline="0">
                <a:latin typeface="Arial"/>
                <a:cs typeface="Arial"/>
              </a:defRPr>
            </a:lvl1pPr>
          </a:lstStyle>
          <a:p>
            <a:pPr>
              <a:lnSpc>
                <a:spcPct val="90000"/>
              </a:lnSpc>
            </a:pPr>
            <a:r>
              <a:rPr lang="en-US" sz="4000" b="1" spc="150" dirty="0" smtClean="0">
                <a:solidFill>
                  <a:srgbClr val="416812"/>
                </a:solidFill>
              </a:rPr>
              <a:t>SECTION TITLE</a:t>
            </a:r>
            <a:r>
              <a:rPr lang="en-US" sz="4000" b="1" spc="250" dirty="0" smtClean="0"/>
              <a:t/>
            </a:r>
            <a:br>
              <a:rPr lang="en-US" sz="4000" b="1" spc="250" dirty="0" smtClean="0"/>
            </a:br>
            <a:r>
              <a:rPr lang="en-US" sz="4000" spc="150" dirty="0" smtClean="0">
                <a:solidFill>
                  <a:srgbClr val="747678"/>
                </a:solidFill>
              </a:rPr>
              <a:t>CAN WRAP LINES</a:t>
            </a:r>
            <a:endParaRPr lang="en-US" sz="4000" spc="150" dirty="0">
              <a:solidFill>
                <a:srgbClr val="747678"/>
              </a:solidFill>
            </a:endParaRPr>
          </a:p>
        </p:txBody>
      </p:sp>
      <p:sp>
        <p:nvSpPr>
          <p:cNvPr id="23" name="Rectangle 22"/>
          <p:cNvSpPr/>
          <p:nvPr userDrawn="1"/>
        </p:nvSpPr>
        <p:spPr>
          <a:xfrm>
            <a:off x="0" y="0"/>
            <a:ext cx="9168582" cy="1766532"/>
          </a:xfrm>
          <a:prstGeom prst="rect">
            <a:avLst/>
          </a:prstGeom>
          <a:gradFill flip="none" rotWithShape="1">
            <a:gsLst>
              <a:gs pos="100000">
                <a:srgbClr val="416812"/>
              </a:gs>
              <a:gs pos="0">
                <a:srgbClr val="7AB800"/>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0" y="5103273"/>
            <a:ext cx="9168582" cy="1768095"/>
          </a:xfrm>
          <a:prstGeom prst="rect">
            <a:avLst/>
          </a:prstGeom>
          <a:gradFill flip="none" rotWithShape="1">
            <a:gsLst>
              <a:gs pos="100000">
                <a:srgbClr val="416812"/>
              </a:gs>
              <a:gs pos="0">
                <a:srgbClr val="7AB800"/>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27"/>
          <p:cNvGrpSpPr/>
          <p:nvPr userDrawn="1"/>
        </p:nvGrpSpPr>
        <p:grpSpPr>
          <a:xfrm>
            <a:off x="0" y="1633866"/>
            <a:ext cx="9168582" cy="132666"/>
            <a:chOff x="0" y="6733528"/>
            <a:chExt cx="9168582" cy="132666"/>
          </a:xfrm>
        </p:grpSpPr>
        <p:sp>
          <p:nvSpPr>
            <p:cNvPr id="29" name="Rectangle 28"/>
            <p:cNvSpPr/>
            <p:nvPr userDrawn="1"/>
          </p:nvSpPr>
          <p:spPr>
            <a:xfrm>
              <a:off x="0"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1833966"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3667932"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5501898"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7334616"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userDrawn="1"/>
        </p:nvGrpSpPr>
        <p:grpSpPr>
          <a:xfrm>
            <a:off x="0" y="5089904"/>
            <a:ext cx="9168582" cy="132666"/>
            <a:chOff x="0" y="6733528"/>
            <a:chExt cx="9168582" cy="132666"/>
          </a:xfrm>
        </p:grpSpPr>
        <p:sp>
          <p:nvSpPr>
            <p:cNvPr id="35" name="Rectangle 34"/>
            <p:cNvSpPr/>
            <p:nvPr userDrawn="1"/>
          </p:nvSpPr>
          <p:spPr>
            <a:xfrm>
              <a:off x="0"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1833966"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667932"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userDrawn="1"/>
          </p:nvSpPr>
          <p:spPr>
            <a:xfrm>
              <a:off x="5501898" y="6733528"/>
              <a:ext cx="1833966" cy="132666"/>
            </a:xfrm>
            <a:prstGeom prst="rect">
              <a:avLst/>
            </a:prstGeom>
            <a:solidFill>
              <a:srgbClr val="7AB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userDrawn="1"/>
          </p:nvSpPr>
          <p:spPr>
            <a:xfrm>
              <a:off x="7334616" y="6733528"/>
              <a:ext cx="1833966" cy="132666"/>
            </a:xfrm>
            <a:prstGeom prst="rect">
              <a:avLst/>
            </a:prstGeom>
            <a:solidFill>
              <a:srgbClr val="416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2" name="Picture 41" descr="DMA-logo-white.png"/>
          <p:cNvPicPr>
            <a:picLocks noChangeAspect="1"/>
          </p:cNvPicPr>
          <p:nvPr userDrawn="1"/>
        </p:nvPicPr>
        <p:blipFill>
          <a:blip r:embed="rId2"/>
          <a:stretch>
            <a:fillRect/>
          </a:stretch>
        </p:blipFill>
        <p:spPr>
          <a:xfrm>
            <a:off x="309967" y="6082581"/>
            <a:ext cx="1523999" cy="623019"/>
          </a:xfrm>
          <a:prstGeom prst="rect">
            <a:avLst/>
          </a:prstGeom>
        </p:spPr>
      </p:pic>
    </p:spTree>
    <p:extLst>
      <p:ext uri="{BB962C8B-B14F-4D97-AF65-F5344CB8AC3E}">
        <p14:creationId xmlns:p14="http://schemas.microsoft.com/office/powerpoint/2010/main" val="24651508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90739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60" r:id="rId4"/>
    <p:sldLayoutId id="2147483661"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pot.nwie.net/site/dma/EDG/SitePages/Home.aspx" TargetMode="Externa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533400" y="2209800"/>
            <a:ext cx="8224520" cy="1295400"/>
          </a:xfrm>
          <a:prstGeom prst="rect">
            <a:avLst/>
          </a:prstGeom>
        </p:spPr>
        <p:txBody>
          <a:bodyPr anchor="t">
            <a:noAutofit/>
          </a:bodyPr>
          <a:lstStyle>
            <a:lvl1pPr algn="l">
              <a:defRPr sz="3600" b="0" i="0" baseline="0">
                <a:latin typeface="Arial"/>
                <a:cs typeface="Arial"/>
              </a:defRPr>
            </a:lvl1pPr>
          </a:lstStyle>
          <a:p>
            <a:pPr>
              <a:lnSpc>
                <a:spcPct val="90000"/>
              </a:lnSpc>
            </a:pPr>
            <a:r>
              <a:rPr lang="en-US" b="1" dirty="0" smtClean="0">
                <a:solidFill>
                  <a:schemeClr val="bg1"/>
                </a:solidFill>
              </a:rPr>
              <a:t>ENTERPRISE DATA GOVERNANCE</a:t>
            </a:r>
            <a:r>
              <a:rPr lang="en-US" sz="4000" b="1" dirty="0" smtClean="0"/>
              <a:t/>
            </a:r>
            <a:br>
              <a:rPr lang="en-US" sz="4000" b="1" dirty="0" smtClean="0"/>
            </a:br>
            <a:r>
              <a:rPr lang="en-US" sz="3200" dirty="0" smtClean="0">
                <a:solidFill>
                  <a:srgbClr val="FFFFFF"/>
                </a:solidFill>
              </a:rPr>
              <a:t>How to </a:t>
            </a:r>
            <a:r>
              <a:rPr lang="en-US" sz="3200" dirty="0">
                <a:solidFill>
                  <a:srgbClr val="FFFFFF"/>
                </a:solidFill>
              </a:rPr>
              <a:t>Read Data </a:t>
            </a:r>
            <a:r>
              <a:rPr lang="en-US" sz="3200" dirty="0" smtClean="0">
                <a:solidFill>
                  <a:srgbClr val="FFFFFF"/>
                </a:solidFill>
              </a:rPr>
              <a:t>Model</a:t>
            </a:r>
            <a:endParaRPr lang="en-US" sz="3200" dirty="0">
              <a:solidFill>
                <a:srgbClr val="FFFFFF"/>
              </a:solidFill>
            </a:endParaRPr>
          </a:p>
        </p:txBody>
      </p:sp>
    </p:spTree>
    <p:extLst>
      <p:ext uri="{BB962C8B-B14F-4D97-AF65-F5344CB8AC3E}">
        <p14:creationId xmlns:p14="http://schemas.microsoft.com/office/powerpoint/2010/main" val="2770278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464115"/>
            <a:ext cx="9144000" cy="533400"/>
          </a:xfrm>
          <a:prstGeom prst="rect">
            <a:avLst/>
          </a:prstGeom>
          <a:solidFill>
            <a:schemeClr val="accent2">
              <a:lumMod val="40000"/>
              <a:lumOff val="60000"/>
            </a:schemeClr>
          </a:solidFill>
        </p:spPr>
        <p:txBody>
          <a:bodyPr wrap="square" rtlCol="0">
            <a:spAutoFit/>
          </a:bodyPr>
          <a:lstStyle/>
          <a:p>
            <a:endParaRPr lang="en-US" dirty="0"/>
          </a:p>
        </p:txBody>
      </p:sp>
      <p:sp>
        <p:nvSpPr>
          <p:cNvPr id="8" name="Title 1"/>
          <p:cNvSpPr txBox="1">
            <a:spLocks/>
          </p:cNvSpPr>
          <p:nvPr/>
        </p:nvSpPr>
        <p:spPr>
          <a:xfrm>
            <a:off x="685800" y="2057400"/>
            <a:ext cx="7772400" cy="31242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0" i="0" kern="1200" baseline="0">
                <a:solidFill>
                  <a:schemeClr val="tx1"/>
                </a:solidFill>
                <a:latin typeface="Arial"/>
                <a:ea typeface="+mj-ea"/>
                <a:cs typeface="Arial"/>
              </a:defRPr>
            </a:lvl1pPr>
          </a:lstStyle>
          <a:p>
            <a:pPr>
              <a:lnSpc>
                <a:spcPct val="150000"/>
              </a:lnSpc>
            </a:pPr>
            <a:r>
              <a:rPr lang="en-US" sz="2000" dirty="0">
                <a:solidFill>
                  <a:srgbClr val="416812"/>
                </a:solidFill>
              </a:rPr>
              <a:t>OVERVIEW OF DATA GOVERNANCE</a:t>
            </a:r>
          </a:p>
          <a:p>
            <a:pPr>
              <a:lnSpc>
                <a:spcPct val="150000"/>
              </a:lnSpc>
            </a:pPr>
            <a:r>
              <a:rPr lang="en-US" sz="2000" dirty="0">
                <a:solidFill>
                  <a:srgbClr val="416812"/>
                </a:solidFill>
              </a:rPr>
              <a:t>OBJECTIVES OF TRAINING COURSE</a:t>
            </a:r>
          </a:p>
          <a:p>
            <a:pPr>
              <a:lnSpc>
                <a:spcPct val="150000"/>
              </a:lnSpc>
            </a:pPr>
            <a:r>
              <a:rPr lang="en-US" sz="2000" dirty="0">
                <a:solidFill>
                  <a:srgbClr val="416812"/>
                </a:solidFill>
              </a:rPr>
              <a:t>IMPORTANCE OF DATA MODELS</a:t>
            </a:r>
          </a:p>
          <a:p>
            <a:pPr>
              <a:lnSpc>
                <a:spcPct val="150000"/>
              </a:lnSpc>
            </a:pPr>
            <a:r>
              <a:rPr lang="en-US" sz="2000" dirty="0">
                <a:solidFill>
                  <a:srgbClr val="416812"/>
                </a:solidFill>
              </a:rPr>
              <a:t>BENEFIT OF BEING ABLE TO READ A DATA MODEL</a:t>
            </a:r>
          </a:p>
          <a:p>
            <a:pPr>
              <a:lnSpc>
                <a:spcPct val="150000"/>
              </a:lnSpc>
            </a:pPr>
            <a:r>
              <a:rPr lang="en-US" sz="2000" dirty="0" smtClean="0">
                <a:solidFill>
                  <a:srgbClr val="416812"/>
                </a:solidFill>
              </a:rPr>
              <a:t>ASSESSMENT </a:t>
            </a:r>
            <a:r>
              <a:rPr lang="en-US" sz="2000" dirty="0">
                <a:solidFill>
                  <a:srgbClr val="416812"/>
                </a:solidFill>
              </a:rPr>
              <a:t>OF </a:t>
            </a:r>
            <a:r>
              <a:rPr lang="en-US" sz="2000" dirty="0" smtClean="0">
                <a:solidFill>
                  <a:srgbClr val="416812"/>
                </a:solidFill>
              </a:rPr>
              <a:t>MATERIAL</a:t>
            </a:r>
          </a:p>
          <a:p>
            <a:pPr>
              <a:lnSpc>
                <a:spcPct val="150000"/>
              </a:lnSpc>
            </a:pPr>
            <a:r>
              <a:rPr lang="en-US" sz="2000" dirty="0" smtClean="0">
                <a:solidFill>
                  <a:srgbClr val="416812"/>
                </a:solidFill>
              </a:rPr>
              <a:t>APPENDIX</a:t>
            </a:r>
          </a:p>
          <a:p>
            <a:pPr>
              <a:lnSpc>
                <a:spcPct val="150000"/>
              </a:lnSpc>
            </a:pPr>
            <a:r>
              <a:rPr lang="en-US" sz="3600" b="1" dirty="0" smtClean="0"/>
              <a:t/>
            </a:r>
            <a:br>
              <a:rPr lang="en-US" sz="3600" b="1" dirty="0" smtClean="0"/>
            </a:br>
            <a:endParaRPr lang="en-US" sz="3600" dirty="0">
              <a:solidFill>
                <a:srgbClr val="747678"/>
              </a:solidFill>
            </a:endParaRPr>
          </a:p>
        </p:txBody>
      </p:sp>
    </p:spTree>
    <p:extLst>
      <p:ext uri="{BB962C8B-B14F-4D97-AF65-F5344CB8AC3E}">
        <p14:creationId xmlns:p14="http://schemas.microsoft.com/office/powerpoint/2010/main" val="3466187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Purpose/Benefits of a Data Model</a:t>
            </a:r>
            <a:endParaRPr lang="en-US" dirty="0"/>
          </a:p>
        </p:txBody>
      </p:sp>
      <p:sp>
        <p:nvSpPr>
          <p:cNvPr id="3" name="Content Placeholder 2"/>
          <p:cNvSpPr>
            <a:spLocks noGrp="1"/>
          </p:cNvSpPr>
          <p:nvPr>
            <p:ph idx="1"/>
          </p:nvPr>
        </p:nvSpPr>
        <p:spPr>
          <a:xfrm>
            <a:off x="497840" y="1295400"/>
            <a:ext cx="8341360" cy="1219200"/>
          </a:xfrm>
        </p:spPr>
        <p:style>
          <a:lnRef idx="1">
            <a:schemeClr val="accent5"/>
          </a:lnRef>
          <a:fillRef idx="2">
            <a:schemeClr val="accent5"/>
          </a:fillRef>
          <a:effectRef idx="1">
            <a:schemeClr val="accent5"/>
          </a:effectRef>
          <a:fontRef idx="minor">
            <a:schemeClr val="dk1"/>
          </a:fontRef>
        </p:style>
        <p:txBody>
          <a:bodyPr>
            <a:normAutofit/>
          </a:bodyPr>
          <a:lstStyle/>
          <a:p>
            <a:pPr>
              <a:buFont typeface="Wingdings" panose="05000000000000000000" pitchFamily="2" charset="2"/>
              <a:buChar char="Ø"/>
            </a:pPr>
            <a:r>
              <a:rPr lang="en-US" dirty="0"/>
              <a:t>A data model can help generate confidence that your data is trusted, reliable, and secure. Why would you not use one</a:t>
            </a:r>
            <a:r>
              <a:rPr lang="en-US" dirty="0" smtClean="0"/>
              <a:t>?</a:t>
            </a:r>
          </a:p>
          <a:p>
            <a:pPr marL="457200" lvl="1" indent="0">
              <a:buNone/>
            </a:pPr>
            <a:r>
              <a:rPr lang="en-US" sz="1000" dirty="0" err="1" smtClean="0"/>
              <a:t>Mady</a:t>
            </a:r>
            <a:r>
              <a:rPr lang="en-US" sz="1000" dirty="0" smtClean="0"/>
              <a:t> </a:t>
            </a:r>
            <a:r>
              <a:rPr lang="en-US" sz="1000" dirty="0" err="1" smtClean="0"/>
              <a:t>Korada</a:t>
            </a:r>
            <a:r>
              <a:rPr lang="en-US" sz="1000" dirty="0" smtClean="0">
                <a:solidFill>
                  <a:schemeClr val="accent4">
                    <a:lumMod val="60000"/>
                    <a:lumOff val="40000"/>
                  </a:schemeClr>
                </a:solidFill>
              </a:rPr>
              <a:t>.  </a:t>
            </a:r>
            <a:r>
              <a:rPr lang="en-US" sz="1000" dirty="0" smtClean="0"/>
              <a:t>http</a:t>
            </a:r>
            <a:r>
              <a:rPr lang="en-US" sz="1000" dirty="0"/>
              <a:t>://</a:t>
            </a:r>
            <a:r>
              <a:rPr lang="en-US" sz="1000" dirty="0" smtClean="0"/>
              <a:t>www.ibmbigdatahub.com/blog/why-organizations-can-t-afford-not-have-data-model</a:t>
            </a:r>
          </a:p>
          <a:p>
            <a:pPr lvl="1">
              <a:buFont typeface="Wingdings" panose="05000000000000000000" pitchFamily="2" charset="2"/>
              <a:buChar char="Ø"/>
            </a:pP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11</a:t>
            </a:fld>
            <a:endParaRPr lang="en-US" dirty="0"/>
          </a:p>
        </p:txBody>
      </p:sp>
      <p:sp>
        <p:nvSpPr>
          <p:cNvPr id="5" name="TextBox 4"/>
          <p:cNvSpPr txBox="1"/>
          <p:nvPr/>
        </p:nvSpPr>
        <p:spPr>
          <a:xfrm>
            <a:off x="1259840" y="2790826"/>
            <a:ext cx="6664960" cy="276998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Wingdings" panose="05000000000000000000" pitchFamily="2" charset="2"/>
              <a:buChar char="v"/>
            </a:pPr>
            <a:r>
              <a:rPr lang="en-US" dirty="0"/>
              <a:t>Benefits</a:t>
            </a:r>
          </a:p>
          <a:p>
            <a:pPr marL="742950" lvl="1" indent="-285750">
              <a:buFont typeface="Wingdings" panose="05000000000000000000" pitchFamily="2" charset="2"/>
              <a:buChar char="v"/>
            </a:pPr>
            <a:r>
              <a:rPr lang="en-US" sz="1600" dirty="0"/>
              <a:t>Higher quality</a:t>
            </a:r>
          </a:p>
          <a:p>
            <a:pPr marL="742950" lvl="1" indent="-285750">
              <a:buFont typeface="Wingdings" panose="05000000000000000000" pitchFamily="2" charset="2"/>
              <a:buChar char="v"/>
            </a:pPr>
            <a:r>
              <a:rPr lang="en-US" sz="1600" dirty="0"/>
              <a:t>Reduce costs</a:t>
            </a:r>
          </a:p>
          <a:p>
            <a:pPr marL="742950" lvl="1" indent="-285750">
              <a:buFont typeface="Wingdings" panose="05000000000000000000" pitchFamily="2" charset="2"/>
              <a:buChar char="v"/>
            </a:pPr>
            <a:r>
              <a:rPr lang="en-US" sz="1600" dirty="0"/>
              <a:t>Quicker time to market</a:t>
            </a:r>
          </a:p>
          <a:p>
            <a:pPr marL="742950" lvl="1" indent="-285750">
              <a:buFont typeface="Wingdings" panose="05000000000000000000" pitchFamily="2" charset="2"/>
              <a:buChar char="v"/>
            </a:pPr>
            <a:r>
              <a:rPr lang="en-US" sz="1600" dirty="0"/>
              <a:t>Clear scope</a:t>
            </a:r>
          </a:p>
          <a:p>
            <a:pPr marL="742950" lvl="1" indent="-285750">
              <a:buFont typeface="Wingdings" panose="05000000000000000000" pitchFamily="2" charset="2"/>
              <a:buChar char="v"/>
            </a:pPr>
            <a:r>
              <a:rPr lang="en-US" sz="1600" dirty="0"/>
              <a:t>Faster performance</a:t>
            </a:r>
          </a:p>
          <a:p>
            <a:pPr marL="742950" lvl="1" indent="-285750">
              <a:buFont typeface="Wingdings" panose="05000000000000000000" pitchFamily="2" charset="2"/>
              <a:buChar char="v"/>
            </a:pPr>
            <a:r>
              <a:rPr lang="en-US" sz="1600" dirty="0"/>
              <a:t>Better Documentation</a:t>
            </a:r>
          </a:p>
          <a:p>
            <a:pPr marL="742950" lvl="1" indent="-285750">
              <a:buFont typeface="Wingdings" panose="05000000000000000000" pitchFamily="2" charset="2"/>
              <a:buChar char="v"/>
            </a:pPr>
            <a:r>
              <a:rPr lang="en-US" sz="1600" dirty="0"/>
              <a:t>Fewer application errors</a:t>
            </a:r>
          </a:p>
          <a:p>
            <a:pPr marL="742950" lvl="1" indent="-285750">
              <a:buFont typeface="Wingdings" panose="05000000000000000000" pitchFamily="2" charset="2"/>
              <a:buChar char="v"/>
            </a:pPr>
            <a:r>
              <a:rPr lang="en-US" sz="1600" dirty="0"/>
              <a:t>Fewer data errors</a:t>
            </a:r>
          </a:p>
          <a:p>
            <a:pPr marL="742950" lvl="1" indent="-285750">
              <a:buFont typeface="Wingdings" panose="05000000000000000000" pitchFamily="2" charset="2"/>
              <a:buChar char="v"/>
            </a:pPr>
            <a:r>
              <a:rPr lang="en-US" sz="1600" dirty="0"/>
              <a:t>Managed Risk</a:t>
            </a:r>
          </a:p>
          <a:p>
            <a:pPr marL="228600" indent="-171450">
              <a:buFont typeface="Wingdings" panose="05000000000000000000" pitchFamily="2" charset="2"/>
              <a:buChar char="v"/>
            </a:pPr>
            <a:r>
              <a:rPr lang="en-US" sz="1200" dirty="0"/>
              <a:t>	</a:t>
            </a:r>
            <a:r>
              <a:rPr lang="en-US" sz="1000" dirty="0"/>
              <a:t>Michael </a:t>
            </a:r>
            <a:r>
              <a:rPr lang="en-US" sz="1000" dirty="0" err="1"/>
              <a:t>Blaha</a:t>
            </a:r>
            <a:r>
              <a:rPr lang="en-US" sz="1000" dirty="0"/>
              <a:t> (</a:t>
            </a:r>
            <a:r>
              <a:rPr lang="en-US" sz="1000" dirty="0" err="1"/>
              <a:t>Dataversity</a:t>
            </a:r>
            <a:r>
              <a:rPr lang="en-US" sz="1000" dirty="0"/>
              <a:t>). http://www.dataversity.net/data-models-many-benefits-10</a:t>
            </a:r>
            <a:r>
              <a:rPr lang="en-US" sz="1000" dirty="0" smtClean="0"/>
              <a:t>/</a:t>
            </a:r>
            <a:endParaRPr lang="en-US" sz="1000" dirty="0"/>
          </a:p>
        </p:txBody>
      </p:sp>
    </p:spTree>
    <p:extLst>
      <p:ext uri="{BB962C8B-B14F-4D97-AF65-F5344CB8AC3E}">
        <p14:creationId xmlns:p14="http://schemas.microsoft.com/office/powerpoint/2010/main" val="1608835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 Terms</a:t>
            </a:r>
            <a:endParaRPr lang="en-US" dirty="0"/>
          </a:p>
        </p:txBody>
      </p:sp>
      <p:sp>
        <p:nvSpPr>
          <p:cNvPr id="3" name="Content Placeholder 2"/>
          <p:cNvSpPr>
            <a:spLocks noGrp="1"/>
          </p:cNvSpPr>
          <p:nvPr>
            <p:ph idx="1"/>
          </p:nvPr>
        </p:nvSpPr>
        <p:spPr>
          <a:xfrm>
            <a:off x="497840" y="1524000"/>
            <a:ext cx="8341360" cy="1219200"/>
          </a:xfrm>
        </p:spPr>
        <p:style>
          <a:lnRef idx="1">
            <a:schemeClr val="accent4"/>
          </a:lnRef>
          <a:fillRef idx="2">
            <a:schemeClr val="accent4"/>
          </a:fillRef>
          <a:effectRef idx="1">
            <a:schemeClr val="accent4"/>
          </a:effectRef>
          <a:fontRef idx="minor">
            <a:schemeClr val="dk1"/>
          </a:fontRef>
        </p:style>
        <p:txBody>
          <a:bodyPr/>
          <a:lstStyle/>
          <a:p>
            <a:r>
              <a:rPr lang="en-US" dirty="0" smtClean="0"/>
              <a:t>Entity – Table</a:t>
            </a:r>
          </a:p>
          <a:p>
            <a:r>
              <a:rPr lang="en-US" dirty="0" smtClean="0"/>
              <a:t>Attribute – Field</a:t>
            </a:r>
          </a:p>
          <a:p>
            <a:r>
              <a:rPr lang="en-US" dirty="0" smtClean="0"/>
              <a:t>Relationship – Sometimes labeled with such things as ‘has, owns, accessed by, bill to, billing address, part of, places, is placed by, etc.</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12</a:t>
            </a:fld>
            <a:endParaRPr lang="en-US" dirty="0"/>
          </a:p>
        </p:txBody>
      </p:sp>
      <p:pic>
        <p:nvPicPr>
          <p:cNvPr id="6" name="Picture 5"/>
          <p:cNvPicPr>
            <a:picLocks noChangeAspect="1"/>
          </p:cNvPicPr>
          <p:nvPr/>
        </p:nvPicPr>
        <p:blipFill>
          <a:blip r:embed="rId2"/>
          <a:stretch>
            <a:fillRect/>
          </a:stretch>
        </p:blipFill>
        <p:spPr>
          <a:xfrm>
            <a:off x="393699" y="3183119"/>
            <a:ext cx="8356601" cy="2912881"/>
          </a:xfrm>
          <a:prstGeom prst="rect">
            <a:avLst/>
          </a:prstGeom>
        </p:spPr>
      </p:pic>
    </p:spTree>
    <p:extLst>
      <p:ext uri="{BB962C8B-B14F-4D97-AF65-F5344CB8AC3E}">
        <p14:creationId xmlns:p14="http://schemas.microsoft.com/office/powerpoint/2010/main" val="4168903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 Notation for Crow’s Feet Relationships</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76200" y="1371600"/>
            <a:ext cx="5880952" cy="4469524"/>
          </a:xfrm>
          <a:prstGeom prst="rect">
            <a:avLst/>
          </a:prstGeom>
          <a:ln>
            <a:solidFill>
              <a:schemeClr val="tx1"/>
            </a:solidFill>
          </a:ln>
        </p:spPr>
      </p:pic>
      <p:sp>
        <p:nvSpPr>
          <p:cNvPr id="3" name="TextBox 2"/>
          <p:cNvSpPr txBox="1"/>
          <p:nvPr/>
        </p:nvSpPr>
        <p:spPr>
          <a:xfrm>
            <a:off x="6096000" y="2743200"/>
            <a:ext cx="2590800" cy="35394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b="1" dirty="0" smtClean="0"/>
              <a:t>Relationship Notation Facts:</a:t>
            </a:r>
          </a:p>
          <a:p>
            <a:pPr marL="285750" indent="-285750">
              <a:buFont typeface="Arial" panose="020B0604020202020204" pitchFamily="34" charset="0"/>
              <a:buChar char="•"/>
            </a:pPr>
            <a:r>
              <a:rPr lang="en-US" sz="1600" dirty="0" smtClean="0"/>
              <a:t>The most common is Information Engineering notation (IE) Crow’s Feet or sometimes just call Relational</a:t>
            </a:r>
          </a:p>
          <a:p>
            <a:pPr marL="742950" lvl="1" indent="-285750">
              <a:buFont typeface="Arial" panose="020B0604020202020204" pitchFamily="34" charset="0"/>
              <a:buChar char="•"/>
            </a:pPr>
            <a:r>
              <a:rPr lang="en-US" sz="1600" dirty="0" smtClean="0"/>
              <a:t>Other notions include IDEF1X and UML</a:t>
            </a:r>
          </a:p>
          <a:p>
            <a:pPr marL="285750" indent="-285750">
              <a:buFont typeface="Arial" panose="020B0604020202020204" pitchFamily="34" charset="0"/>
              <a:buChar char="•"/>
            </a:pPr>
            <a:r>
              <a:rPr lang="en-US" sz="1600" dirty="0" smtClean="0"/>
              <a:t>Relationships have  cardinality on both ends</a:t>
            </a:r>
          </a:p>
        </p:txBody>
      </p:sp>
      <p:sp>
        <p:nvSpPr>
          <p:cNvPr id="6" name="TextBox 5"/>
          <p:cNvSpPr txBox="1"/>
          <p:nvPr/>
        </p:nvSpPr>
        <p:spPr>
          <a:xfrm>
            <a:off x="6096000" y="1371600"/>
            <a:ext cx="2590800" cy="107721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b="1" dirty="0" smtClean="0"/>
              <a:t>Table to Table Relationships</a:t>
            </a:r>
          </a:p>
          <a:p>
            <a:endParaRPr lang="en-US" sz="1600" b="1" dirty="0"/>
          </a:p>
          <a:p>
            <a:r>
              <a:rPr lang="en-US" sz="1600" b="1" dirty="0" smtClean="0"/>
              <a:t>Cardinally rules</a:t>
            </a:r>
          </a:p>
        </p:txBody>
      </p:sp>
    </p:spTree>
    <p:extLst>
      <p:ext uri="{BB962C8B-B14F-4D97-AF65-F5344CB8AC3E}">
        <p14:creationId xmlns:p14="http://schemas.microsoft.com/office/powerpoint/2010/main" val="3540548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Data Base Keys</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14</a:t>
            </a:fld>
            <a:endParaRPr lang="en-US" dirty="0"/>
          </a:p>
        </p:txBody>
      </p:sp>
      <p:graphicFrame>
        <p:nvGraphicFramePr>
          <p:cNvPr id="5" name="Diagram 4"/>
          <p:cNvGraphicFramePr/>
          <p:nvPr>
            <p:extLst>
              <p:ext uri="{D42A27DB-BD31-4B8C-83A1-F6EECF244321}">
                <p14:modId xmlns:p14="http://schemas.microsoft.com/office/powerpoint/2010/main" val="4122753876"/>
              </p:ext>
            </p:extLst>
          </p:nvPr>
        </p:nvGraphicFramePr>
        <p:xfrm>
          <a:off x="1447800" y="1703387"/>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797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Normalization</a:t>
            </a:r>
            <a:endParaRPr lang="en-US" dirty="0"/>
          </a:p>
        </p:txBody>
      </p:sp>
      <p:sp>
        <p:nvSpPr>
          <p:cNvPr id="3" name="Content Placeholder 2"/>
          <p:cNvSpPr>
            <a:spLocks noGrp="1"/>
          </p:cNvSpPr>
          <p:nvPr>
            <p:ph idx="1"/>
          </p:nvPr>
        </p:nvSpPr>
        <p:spPr>
          <a:xfrm>
            <a:off x="497840" y="1295400"/>
            <a:ext cx="8341360" cy="3352800"/>
          </a:xfrm>
        </p:spPr>
        <p:txBody>
          <a:bodyPr/>
          <a:lstStyle/>
          <a:p>
            <a:r>
              <a:rPr lang="en-US" dirty="0" smtClean="0"/>
              <a:t>Definition: Data normalization is the process in which data attributes within a data model are organized to increase the cohesion of entity types.</a:t>
            </a:r>
          </a:p>
          <a:p>
            <a:r>
              <a:rPr lang="en-US" dirty="0" smtClean="0"/>
              <a:t>Goal : To reduce and even eliminate data redundancy  </a:t>
            </a:r>
          </a:p>
          <a:p>
            <a:r>
              <a:rPr lang="en-US" dirty="0" smtClean="0"/>
              <a:t>Advantage: Information is stored in one place and one place only, reducing the possibility of inconsistent data.</a:t>
            </a:r>
          </a:p>
          <a:p>
            <a:r>
              <a:rPr lang="en-US" dirty="0" smtClean="0"/>
              <a:t>Types</a:t>
            </a:r>
          </a:p>
          <a:p>
            <a:pPr lvl="1"/>
            <a:r>
              <a:rPr lang="en-US" dirty="0"/>
              <a:t>First Normal Form (1NF</a:t>
            </a:r>
            <a:r>
              <a:rPr lang="en-US" dirty="0" smtClean="0"/>
              <a:t>) - Eliminates repeating groups</a:t>
            </a:r>
          </a:p>
          <a:p>
            <a:pPr lvl="1"/>
            <a:r>
              <a:rPr lang="en-US" dirty="0"/>
              <a:t>Second Normal Form (2NF</a:t>
            </a:r>
            <a:r>
              <a:rPr lang="en-US" dirty="0" smtClean="0"/>
              <a:t>) - Eliminates redundant data + 1NF</a:t>
            </a:r>
          </a:p>
          <a:p>
            <a:pPr lvl="1"/>
            <a:r>
              <a:rPr lang="en-US" dirty="0"/>
              <a:t>Third Normal Form (3NF</a:t>
            </a:r>
            <a:r>
              <a:rPr lang="en-US" dirty="0" smtClean="0"/>
              <a:t>) - Eliminates attributes not dependent on key + 2NF</a:t>
            </a:r>
          </a:p>
          <a:p>
            <a:pPr lvl="1"/>
            <a:endParaRPr lang="en-US" dirty="0"/>
          </a:p>
          <a:p>
            <a:pPr marL="0" indent="0">
              <a:buNone/>
            </a:pPr>
            <a:r>
              <a:rPr lang="en-US" sz="1000" dirty="0" smtClean="0"/>
              <a:t>Introduction to Data Normalization:  A Database “Best” Practice @</a:t>
            </a:r>
            <a:r>
              <a:rPr lang="en-US" sz="1000" dirty="0" err="1" smtClean="0"/>
              <a:t>scottwambler</a:t>
            </a:r>
            <a:r>
              <a:rPr lang="en-US" sz="1000" dirty="0"/>
              <a:t>: http://agiledata.org/essays/dataNormalization.html</a:t>
            </a:r>
          </a:p>
        </p:txBody>
      </p:sp>
      <p:sp>
        <p:nvSpPr>
          <p:cNvPr id="4" name="Slide Number Placeholder 3"/>
          <p:cNvSpPr>
            <a:spLocks noGrp="1"/>
          </p:cNvSpPr>
          <p:nvPr>
            <p:ph type="sldNum" sz="quarter" idx="4"/>
          </p:nvPr>
        </p:nvSpPr>
        <p:spPr/>
        <p:txBody>
          <a:bodyPr/>
          <a:lstStyle/>
          <a:p>
            <a:fld id="{CACD57DD-E820-4B11-80C4-823179BCC2F4}" type="slidenum">
              <a:rPr lang="en-US" smtClean="0"/>
              <a:pPr/>
              <a:t>15</a:t>
            </a:fld>
            <a:endParaRPr lang="en-US" dirty="0"/>
          </a:p>
        </p:txBody>
      </p:sp>
      <p:sp>
        <p:nvSpPr>
          <p:cNvPr id="5" name="TextBox 4"/>
          <p:cNvSpPr txBox="1"/>
          <p:nvPr/>
        </p:nvSpPr>
        <p:spPr>
          <a:xfrm>
            <a:off x="381000" y="4724400"/>
            <a:ext cx="83820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Simply put – Normalization makes the data model the best it can be!</a:t>
            </a:r>
            <a:endParaRPr lang="en-US" dirty="0"/>
          </a:p>
        </p:txBody>
      </p:sp>
    </p:spTree>
    <p:extLst>
      <p:ext uri="{BB962C8B-B14F-4D97-AF65-F5344CB8AC3E}">
        <p14:creationId xmlns:p14="http://schemas.microsoft.com/office/powerpoint/2010/main" val="1853752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1NF Example – Eliminate Repeating Groups</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16</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796981346"/>
              </p:ext>
            </p:extLst>
          </p:nvPr>
        </p:nvGraphicFramePr>
        <p:xfrm>
          <a:off x="1676400" y="1524000"/>
          <a:ext cx="5791200" cy="771525"/>
        </p:xfrm>
        <a:graphic>
          <a:graphicData uri="http://schemas.openxmlformats.org/drawingml/2006/table">
            <a:tbl>
              <a:tblPr>
                <a:tableStyleId>{69C7853C-536D-4A76-A0AE-DD22124D55A5}</a:tableStyleId>
              </a:tblPr>
              <a:tblGrid>
                <a:gridCol w="1814576"/>
                <a:gridCol w="1428496"/>
                <a:gridCol w="823637"/>
                <a:gridCol w="1724491"/>
              </a:tblGrid>
              <a:tr h="190500">
                <a:tc gridSpan="4">
                  <a:txBody>
                    <a:bodyPr/>
                    <a:lstStyle/>
                    <a:p>
                      <a:pPr algn="ctr" fontAlgn="b"/>
                      <a:r>
                        <a:rPr lang="en-US" sz="1100" b="1" u="none" strike="noStrike" dirty="0">
                          <a:effectLst/>
                        </a:rPr>
                        <a:t>Member Information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b"/>
                      <a:r>
                        <a:rPr lang="en-US" sz="1100" b="1" u="none" strike="noStrike" dirty="0">
                          <a:effectLst/>
                        </a:rPr>
                        <a:t>Member Info ID</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smtClean="0">
                          <a:effectLst/>
                        </a:rPr>
                        <a:t>ECIN</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Policies</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Tom Smith</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1234</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AB123, CD234, EF345</a:t>
                      </a:r>
                      <a:endParaRPr lang="en-US" sz="1100" b="1"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Jane Smith</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2345</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AB123 </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27393716"/>
              </p:ext>
            </p:extLst>
          </p:nvPr>
        </p:nvGraphicFramePr>
        <p:xfrm>
          <a:off x="1257300" y="3810000"/>
          <a:ext cx="3009900" cy="762000"/>
        </p:xfrm>
        <a:graphic>
          <a:graphicData uri="http://schemas.openxmlformats.org/drawingml/2006/table">
            <a:tbl>
              <a:tblPr>
                <a:tableStyleId>{69C7853C-536D-4A76-A0AE-DD22124D55A5}</a:tableStyleId>
              </a:tblPr>
              <a:tblGrid>
                <a:gridCol w="1343025"/>
                <a:gridCol w="1057275"/>
                <a:gridCol w="609600"/>
              </a:tblGrid>
              <a:tr h="190500">
                <a:tc gridSpan="3">
                  <a:txBody>
                    <a:bodyPr/>
                    <a:lstStyle/>
                    <a:p>
                      <a:pPr algn="ctr" fontAlgn="b"/>
                      <a:r>
                        <a:rPr lang="en-US" sz="1100" b="1" u="none" strike="noStrike" dirty="0">
                          <a:effectLst/>
                        </a:rPr>
                        <a:t>Member Information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r>
              <a:tr h="190500">
                <a:tc>
                  <a:txBody>
                    <a:bodyPr/>
                    <a:lstStyle/>
                    <a:p>
                      <a:pPr algn="ctr" fontAlgn="b"/>
                      <a:r>
                        <a:rPr lang="en-US" sz="1100" b="1" u="none" strike="noStrike" dirty="0">
                          <a:effectLst/>
                        </a:rPr>
                        <a:t>Member Info ID</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smtClean="0">
                          <a:effectLst/>
                        </a:rPr>
                        <a:t>ECIN</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Tom Smith</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1234</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Jane Smith</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2345</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08095857"/>
              </p:ext>
            </p:extLst>
          </p:nvPr>
        </p:nvGraphicFramePr>
        <p:xfrm>
          <a:off x="4991100" y="3657600"/>
          <a:ext cx="3009900" cy="1143000"/>
        </p:xfrm>
        <a:graphic>
          <a:graphicData uri="http://schemas.openxmlformats.org/drawingml/2006/table">
            <a:tbl>
              <a:tblPr>
                <a:tableStyleId>{69C7853C-536D-4A76-A0AE-DD22124D55A5}</a:tableStyleId>
              </a:tblPr>
              <a:tblGrid>
                <a:gridCol w="1343025"/>
                <a:gridCol w="1057275"/>
                <a:gridCol w="609600"/>
              </a:tblGrid>
              <a:tr h="190500">
                <a:tc gridSpan="3">
                  <a:txBody>
                    <a:bodyPr/>
                    <a:lstStyle/>
                    <a:p>
                      <a:pPr algn="ctr" fontAlgn="b"/>
                      <a:r>
                        <a:rPr lang="en-US" sz="1100" b="1" u="none" strike="noStrike" dirty="0">
                          <a:effectLst/>
                        </a:rPr>
                        <a:t>Member Policy</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r>
              <a:tr h="190500">
                <a:tc>
                  <a:txBody>
                    <a:bodyPr/>
                    <a:lstStyle/>
                    <a:p>
                      <a:pPr algn="ctr" fontAlgn="b"/>
                      <a:r>
                        <a:rPr lang="en-US" sz="1100" b="1" u="none" strike="noStrike" dirty="0">
                          <a:effectLst/>
                        </a:rPr>
                        <a:t>Member Policy ID</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Member Info ID</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Policy</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AB123</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CD234</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3</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EF345</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dirty="0">
                          <a:effectLst/>
                        </a:rPr>
                        <a:t>4</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AB123</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15" name="TextBox 14"/>
          <p:cNvSpPr txBox="1"/>
          <p:nvPr/>
        </p:nvSpPr>
        <p:spPr>
          <a:xfrm>
            <a:off x="2057400" y="2770742"/>
            <a:ext cx="56388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Eliminate Repeating Policies by Changing To</a:t>
            </a:r>
            <a:endParaRPr lang="en-US" dirty="0"/>
          </a:p>
        </p:txBody>
      </p:sp>
      <p:grpSp>
        <p:nvGrpSpPr>
          <p:cNvPr id="39" name="Group 38"/>
          <p:cNvGrpSpPr/>
          <p:nvPr/>
        </p:nvGrpSpPr>
        <p:grpSpPr>
          <a:xfrm>
            <a:off x="4267201" y="4191000"/>
            <a:ext cx="685800" cy="152400"/>
            <a:chOff x="4267201" y="4191000"/>
            <a:chExt cx="685800" cy="152400"/>
          </a:xfrm>
        </p:grpSpPr>
        <p:grpSp>
          <p:nvGrpSpPr>
            <p:cNvPr id="36" name="Group 35"/>
            <p:cNvGrpSpPr/>
            <p:nvPr/>
          </p:nvGrpSpPr>
          <p:grpSpPr>
            <a:xfrm>
              <a:off x="4267201" y="4191000"/>
              <a:ext cx="685800" cy="152400"/>
              <a:chOff x="4267201" y="4191000"/>
              <a:chExt cx="685800" cy="152400"/>
            </a:xfrm>
          </p:grpSpPr>
          <p:grpSp>
            <p:nvGrpSpPr>
              <p:cNvPr id="32" name="Group 31"/>
              <p:cNvGrpSpPr/>
              <p:nvPr/>
            </p:nvGrpSpPr>
            <p:grpSpPr>
              <a:xfrm rot="10800000">
                <a:off x="4267201" y="4191000"/>
                <a:ext cx="685800" cy="152400"/>
                <a:chOff x="5791200" y="5105400"/>
                <a:chExt cx="685800" cy="152400"/>
              </a:xfrm>
            </p:grpSpPr>
            <p:cxnSp>
              <p:nvCxnSpPr>
                <p:cNvPr id="12" name="Straight Connector 11"/>
                <p:cNvCxnSpPr/>
                <p:nvPr/>
              </p:nvCxnSpPr>
              <p:spPr>
                <a:xfrm flipH="1" flipV="1">
                  <a:off x="5943600" y="5181600"/>
                  <a:ext cx="533400" cy="6351"/>
                </a:xfrm>
                <a:prstGeom prst="line">
                  <a:avLst/>
                </a:prstGeom>
              </p:spPr>
              <p:style>
                <a:lnRef idx="2">
                  <a:schemeClr val="accent1"/>
                </a:lnRef>
                <a:fillRef idx="0">
                  <a:schemeClr val="accent1"/>
                </a:fillRef>
                <a:effectRef idx="1">
                  <a:schemeClr val="accent1"/>
                </a:effectRef>
                <a:fontRef idx="minor">
                  <a:schemeClr val="tx1"/>
                </a:fontRef>
              </p:style>
            </p:cxnSp>
            <p:grpSp>
              <p:nvGrpSpPr>
                <p:cNvPr id="30" name="Group 29"/>
                <p:cNvGrpSpPr>
                  <a:grpSpLocks noChangeAspect="1"/>
                </p:cNvGrpSpPr>
                <p:nvPr/>
              </p:nvGrpSpPr>
              <p:grpSpPr>
                <a:xfrm>
                  <a:off x="5791200" y="5105400"/>
                  <a:ext cx="152400" cy="152400"/>
                  <a:chOff x="6248400" y="5535295"/>
                  <a:chExt cx="304800" cy="304800"/>
                </a:xfrm>
              </p:grpSpPr>
              <p:cxnSp>
                <p:nvCxnSpPr>
                  <p:cNvPr id="17" name="Straight Connector 16"/>
                  <p:cNvCxnSpPr/>
                  <p:nvPr/>
                </p:nvCxnSpPr>
                <p:spPr>
                  <a:xfrm>
                    <a:off x="6248400" y="5535295"/>
                    <a:ext cx="3048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6248400" y="5687695"/>
                    <a:ext cx="3048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248400" y="5687695"/>
                    <a:ext cx="304800"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33" name="Group 32"/>
              <p:cNvGrpSpPr/>
              <p:nvPr/>
            </p:nvGrpSpPr>
            <p:grpSpPr>
              <a:xfrm>
                <a:off x="4343400" y="4191000"/>
                <a:ext cx="76200" cy="152400"/>
                <a:chOff x="2514600" y="5105400"/>
                <a:chExt cx="76200" cy="152400"/>
              </a:xfrm>
            </p:grpSpPr>
            <p:cxnSp>
              <p:nvCxnSpPr>
                <p:cNvPr id="34" name="Straight Connector 33"/>
                <p:cNvCxnSpPr/>
                <p:nvPr/>
              </p:nvCxnSpPr>
              <p:spPr>
                <a:xfrm>
                  <a:off x="2514600" y="51054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590800" y="5105400"/>
                  <a:ext cx="0" cy="15240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8" name="Flowchart: Connector 37"/>
            <p:cNvSpPr>
              <a:spLocks noChangeAspect="1"/>
            </p:cNvSpPr>
            <p:nvPr/>
          </p:nvSpPr>
          <p:spPr>
            <a:xfrm>
              <a:off x="4648200" y="4191000"/>
              <a:ext cx="137160" cy="137160"/>
            </a:xfrm>
            <a:prstGeom prst="flowChartConnector">
              <a:avLst/>
            </a:prstGeom>
            <a:gradFill>
              <a:gsLst>
                <a:gs pos="0">
                  <a:schemeClr val="bg1"/>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Oval Callout 2"/>
          <p:cNvSpPr/>
          <p:nvPr/>
        </p:nvSpPr>
        <p:spPr>
          <a:xfrm>
            <a:off x="76200" y="3497580"/>
            <a:ext cx="1066800" cy="762000"/>
          </a:xfrm>
          <a:prstGeom prst="wedgeEllipseCallout">
            <a:avLst>
              <a:gd name="adj1" fmla="val 101565"/>
              <a:gd name="adj2" fmla="val 5313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t>Primary Key</a:t>
            </a:r>
            <a:endParaRPr lang="en-US" sz="1200" b="1" dirty="0"/>
          </a:p>
        </p:txBody>
      </p:sp>
      <p:sp>
        <p:nvSpPr>
          <p:cNvPr id="5" name="TextBox 4"/>
          <p:cNvSpPr txBox="1"/>
          <p:nvPr/>
        </p:nvSpPr>
        <p:spPr>
          <a:xfrm>
            <a:off x="1877060" y="5096470"/>
            <a:ext cx="567944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It will take fewer rows in the table to persist the data.  </a:t>
            </a:r>
          </a:p>
          <a:p>
            <a:pPr algn="ctr"/>
            <a:r>
              <a:rPr lang="en-US" dirty="0" smtClean="0"/>
              <a:t>Easier to aggregate your data.</a:t>
            </a:r>
          </a:p>
          <a:p>
            <a:pPr algn="ctr"/>
            <a:r>
              <a:rPr lang="en-US" dirty="0"/>
              <a:t>Eliminate potential errors when aggregating the data.</a:t>
            </a:r>
          </a:p>
        </p:txBody>
      </p:sp>
      <p:sp>
        <p:nvSpPr>
          <p:cNvPr id="22" name="Oval Callout 21"/>
          <p:cNvSpPr/>
          <p:nvPr/>
        </p:nvSpPr>
        <p:spPr>
          <a:xfrm>
            <a:off x="7848600" y="2770742"/>
            <a:ext cx="1066800" cy="762000"/>
          </a:xfrm>
          <a:prstGeom prst="wedgeEllipseCallout">
            <a:avLst>
              <a:gd name="adj1" fmla="val -110465"/>
              <a:gd name="adj2" fmla="val 8629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t>Foreign Key</a:t>
            </a:r>
            <a:endParaRPr lang="en-US" sz="1200" b="1" dirty="0"/>
          </a:p>
        </p:txBody>
      </p:sp>
    </p:spTree>
    <p:extLst>
      <p:ext uri="{BB962C8B-B14F-4D97-AF65-F5344CB8AC3E}">
        <p14:creationId xmlns:p14="http://schemas.microsoft.com/office/powerpoint/2010/main" val="1888340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 – Eliminate Redundant Data</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17</a:t>
            </a:fld>
            <a:endParaRPr lang="en-US" dirty="0"/>
          </a:p>
        </p:txBody>
      </p:sp>
      <p:sp>
        <p:nvSpPr>
          <p:cNvPr id="7" name="TextBox 6"/>
          <p:cNvSpPr txBox="1"/>
          <p:nvPr/>
        </p:nvSpPr>
        <p:spPr>
          <a:xfrm>
            <a:off x="1219200" y="3212068"/>
            <a:ext cx="64770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Eliminate Repeating Member/Policies by Changing To</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163365948"/>
              </p:ext>
            </p:extLst>
          </p:nvPr>
        </p:nvGraphicFramePr>
        <p:xfrm>
          <a:off x="2895600" y="1600200"/>
          <a:ext cx="3124200" cy="1143000"/>
        </p:xfrm>
        <a:graphic>
          <a:graphicData uri="http://schemas.openxmlformats.org/drawingml/2006/table">
            <a:tbl>
              <a:tblPr>
                <a:tableStyleId>{69C7853C-536D-4A76-A0AE-DD22124D55A5}</a:tableStyleId>
              </a:tblPr>
              <a:tblGrid>
                <a:gridCol w="1347132"/>
                <a:gridCol w="1165604"/>
                <a:gridCol w="611464"/>
              </a:tblGrid>
              <a:tr h="190500">
                <a:tc gridSpan="3">
                  <a:txBody>
                    <a:bodyPr/>
                    <a:lstStyle/>
                    <a:p>
                      <a:pPr algn="ctr" fontAlgn="b"/>
                      <a:r>
                        <a:rPr lang="en-US" sz="1100" b="1" u="none" strike="noStrike" dirty="0">
                          <a:effectLst/>
                        </a:rPr>
                        <a:t>Member Policy</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r>
              <a:tr h="190500">
                <a:tc>
                  <a:txBody>
                    <a:bodyPr/>
                    <a:lstStyle/>
                    <a:p>
                      <a:pPr algn="ctr" fontAlgn="b"/>
                      <a:r>
                        <a:rPr lang="en-US" sz="1100" b="1" u="none" strike="noStrike" dirty="0">
                          <a:effectLst/>
                        </a:rPr>
                        <a:t>Member Policy ID</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Member Info ID</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Policy</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AB123</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CD234</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3</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EF345</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dirty="0">
                          <a:effectLst/>
                        </a:rPr>
                        <a:t>4</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2</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AB123</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40050155"/>
              </p:ext>
            </p:extLst>
          </p:nvPr>
        </p:nvGraphicFramePr>
        <p:xfrm>
          <a:off x="76200" y="4038600"/>
          <a:ext cx="2895600" cy="762000"/>
        </p:xfrm>
        <a:graphic>
          <a:graphicData uri="http://schemas.openxmlformats.org/drawingml/2006/table">
            <a:tbl>
              <a:tblPr>
                <a:tableStyleId>{69C7853C-536D-4A76-A0AE-DD22124D55A5}</a:tableStyleId>
              </a:tblPr>
              <a:tblGrid>
                <a:gridCol w="1126229"/>
                <a:gridCol w="1093144"/>
                <a:gridCol w="676227"/>
              </a:tblGrid>
              <a:tr h="190500">
                <a:tc gridSpan="3">
                  <a:txBody>
                    <a:bodyPr/>
                    <a:lstStyle/>
                    <a:p>
                      <a:pPr algn="ctr" fontAlgn="b"/>
                      <a:r>
                        <a:rPr lang="en-US" sz="1100" b="1" u="none" strike="noStrike" dirty="0">
                          <a:effectLst/>
                        </a:rPr>
                        <a:t>Member Information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r>
              <a:tr h="190500">
                <a:tc>
                  <a:txBody>
                    <a:bodyPr/>
                    <a:lstStyle/>
                    <a:p>
                      <a:pPr algn="ctr" fontAlgn="b"/>
                      <a:r>
                        <a:rPr lang="en-US" sz="1100" b="1" u="none" strike="noStrike">
                          <a:effectLst/>
                        </a:rPr>
                        <a:t>Member Info ID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Name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ECIN</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Tom Smith</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1234</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dirty="0">
                          <a:effectLst/>
                        </a:rPr>
                        <a:t>2</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Jane Smith</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2345</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89890273"/>
              </p:ext>
            </p:extLst>
          </p:nvPr>
        </p:nvGraphicFramePr>
        <p:xfrm>
          <a:off x="3568700" y="3810000"/>
          <a:ext cx="2451100" cy="1143000"/>
        </p:xfrm>
        <a:graphic>
          <a:graphicData uri="http://schemas.openxmlformats.org/drawingml/2006/table">
            <a:tbl>
              <a:tblPr>
                <a:tableStyleId>{69C7853C-536D-4A76-A0AE-DD22124D55A5}</a:tableStyleId>
              </a:tblPr>
              <a:tblGrid>
                <a:gridCol w="1163557"/>
                <a:gridCol w="1287543"/>
              </a:tblGrid>
              <a:tr h="190500">
                <a:tc gridSpan="2">
                  <a:txBody>
                    <a:bodyPr/>
                    <a:lstStyle/>
                    <a:p>
                      <a:pPr algn="ctr" fontAlgn="b"/>
                      <a:r>
                        <a:rPr lang="en-US" sz="1100" b="1" u="none" strike="noStrike" dirty="0">
                          <a:effectLst/>
                        </a:rPr>
                        <a:t>Member Policy </a:t>
                      </a:r>
                      <a:r>
                        <a:rPr lang="en-US" sz="1100" b="1" u="none" strike="noStrike" dirty="0" err="1">
                          <a:effectLst/>
                        </a:rPr>
                        <a:t>Xref</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r>
              <a:tr h="190500">
                <a:tc>
                  <a:txBody>
                    <a:bodyPr/>
                    <a:lstStyle/>
                    <a:p>
                      <a:pPr algn="ctr" fontAlgn="b"/>
                      <a:r>
                        <a:rPr lang="en-US" sz="1100" b="1" u="none" strike="noStrike">
                          <a:effectLst/>
                        </a:rPr>
                        <a:t>Member Info ID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Member Policy ID</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3</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dirty="0">
                          <a:effectLst/>
                        </a:rPr>
                        <a:t>2</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49090488"/>
              </p:ext>
            </p:extLst>
          </p:nvPr>
        </p:nvGraphicFramePr>
        <p:xfrm>
          <a:off x="6629400" y="3886200"/>
          <a:ext cx="2330450" cy="952500"/>
        </p:xfrm>
        <a:graphic>
          <a:graphicData uri="http://schemas.openxmlformats.org/drawingml/2006/table">
            <a:tbl>
              <a:tblPr>
                <a:tableStyleId>{69C7853C-536D-4A76-A0AE-DD22124D55A5}</a:tableStyleId>
              </a:tblPr>
              <a:tblGrid>
                <a:gridCol w="1423907"/>
                <a:gridCol w="906543"/>
              </a:tblGrid>
              <a:tr h="190500">
                <a:tc gridSpan="2">
                  <a:txBody>
                    <a:bodyPr/>
                    <a:lstStyle/>
                    <a:p>
                      <a:pPr algn="ctr" fontAlgn="b"/>
                      <a:r>
                        <a:rPr lang="en-US" sz="1100" b="1" u="none" strike="noStrike" dirty="0">
                          <a:effectLst/>
                        </a:rPr>
                        <a:t>Member Policy</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r>
              <a:tr h="190500">
                <a:tc>
                  <a:txBody>
                    <a:bodyPr/>
                    <a:lstStyle/>
                    <a:p>
                      <a:pPr algn="ctr" fontAlgn="b"/>
                      <a:r>
                        <a:rPr lang="en-US" sz="1100" b="1" u="none" strike="noStrike">
                          <a:effectLst/>
                        </a:rPr>
                        <a:t>Member Policy ID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Policy</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AB123</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CD234</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3</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EF345</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pSp>
        <p:nvGrpSpPr>
          <p:cNvPr id="47" name="Group 46"/>
          <p:cNvGrpSpPr/>
          <p:nvPr/>
        </p:nvGrpSpPr>
        <p:grpSpPr>
          <a:xfrm>
            <a:off x="2971801" y="4343400"/>
            <a:ext cx="577850" cy="152400"/>
            <a:chOff x="2971801" y="4343400"/>
            <a:chExt cx="577850" cy="152400"/>
          </a:xfrm>
        </p:grpSpPr>
        <p:grpSp>
          <p:nvGrpSpPr>
            <p:cNvPr id="43" name="Group 42"/>
            <p:cNvGrpSpPr/>
            <p:nvPr/>
          </p:nvGrpSpPr>
          <p:grpSpPr>
            <a:xfrm>
              <a:off x="2971801" y="4343400"/>
              <a:ext cx="577850" cy="152400"/>
              <a:chOff x="2971801" y="4343400"/>
              <a:chExt cx="577850" cy="152400"/>
            </a:xfrm>
          </p:grpSpPr>
          <p:grpSp>
            <p:nvGrpSpPr>
              <p:cNvPr id="25" name="Group 24"/>
              <p:cNvGrpSpPr/>
              <p:nvPr/>
            </p:nvGrpSpPr>
            <p:grpSpPr>
              <a:xfrm rot="10800000">
                <a:off x="2971801" y="4343400"/>
                <a:ext cx="577850" cy="152400"/>
                <a:chOff x="7270750" y="5700713"/>
                <a:chExt cx="577850" cy="152400"/>
              </a:xfrm>
            </p:grpSpPr>
            <p:cxnSp>
              <p:nvCxnSpPr>
                <p:cNvPr id="26" name="Straight Connector 25"/>
                <p:cNvCxnSpPr/>
                <p:nvPr/>
              </p:nvCxnSpPr>
              <p:spPr>
                <a:xfrm flipH="1" flipV="1">
                  <a:off x="7410450" y="5769823"/>
                  <a:ext cx="438150" cy="7090"/>
                </a:xfrm>
                <a:prstGeom prst="line">
                  <a:avLst/>
                </a:prstGeom>
              </p:spPr>
              <p:style>
                <a:lnRef idx="2">
                  <a:schemeClr val="accent1"/>
                </a:lnRef>
                <a:fillRef idx="0">
                  <a:schemeClr val="accent1"/>
                </a:fillRef>
                <a:effectRef idx="1">
                  <a:schemeClr val="accent1"/>
                </a:effectRef>
                <a:fontRef idx="minor">
                  <a:schemeClr val="tx1"/>
                </a:fontRef>
              </p:style>
            </p:cxnSp>
            <p:grpSp>
              <p:nvGrpSpPr>
                <p:cNvPr id="27" name="Group 26"/>
                <p:cNvGrpSpPr>
                  <a:grpSpLocks noChangeAspect="1"/>
                </p:cNvGrpSpPr>
                <p:nvPr/>
              </p:nvGrpSpPr>
              <p:grpSpPr>
                <a:xfrm>
                  <a:off x="7270750" y="5700713"/>
                  <a:ext cx="152400" cy="152400"/>
                  <a:chOff x="6248400" y="5535295"/>
                  <a:chExt cx="304800" cy="304800"/>
                </a:xfrm>
              </p:grpSpPr>
              <p:cxnSp>
                <p:nvCxnSpPr>
                  <p:cNvPr id="28" name="Straight Connector 27"/>
                  <p:cNvCxnSpPr/>
                  <p:nvPr/>
                </p:nvCxnSpPr>
                <p:spPr>
                  <a:xfrm>
                    <a:off x="6248400" y="5535295"/>
                    <a:ext cx="3048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6248400" y="5687695"/>
                    <a:ext cx="3048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248400" y="5687695"/>
                    <a:ext cx="304800"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37" name="Group 36"/>
              <p:cNvGrpSpPr/>
              <p:nvPr/>
            </p:nvGrpSpPr>
            <p:grpSpPr>
              <a:xfrm>
                <a:off x="3048000" y="4343400"/>
                <a:ext cx="76200" cy="152400"/>
                <a:chOff x="2514600" y="5105400"/>
                <a:chExt cx="76200" cy="152400"/>
              </a:xfrm>
            </p:grpSpPr>
            <p:cxnSp>
              <p:nvCxnSpPr>
                <p:cNvPr id="38" name="Straight Connector 37"/>
                <p:cNvCxnSpPr/>
                <p:nvPr/>
              </p:nvCxnSpPr>
              <p:spPr>
                <a:xfrm>
                  <a:off x="2514600" y="51054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590800" y="5105400"/>
                  <a:ext cx="0" cy="15240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45" name="Flowchart: Connector 44"/>
            <p:cNvSpPr>
              <a:spLocks noChangeAspect="1"/>
            </p:cNvSpPr>
            <p:nvPr/>
          </p:nvSpPr>
          <p:spPr>
            <a:xfrm>
              <a:off x="3276600" y="4358640"/>
              <a:ext cx="137160" cy="137160"/>
            </a:xfrm>
            <a:prstGeom prst="flowChartConnector">
              <a:avLst/>
            </a:prstGeom>
            <a:gradFill>
              <a:gsLst>
                <a:gs pos="0">
                  <a:schemeClr val="bg1"/>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6019800" y="4343400"/>
            <a:ext cx="577850" cy="152400"/>
            <a:chOff x="6019800" y="4343400"/>
            <a:chExt cx="577850" cy="152400"/>
          </a:xfrm>
        </p:grpSpPr>
        <p:grpSp>
          <p:nvGrpSpPr>
            <p:cNvPr id="44" name="Group 43"/>
            <p:cNvGrpSpPr/>
            <p:nvPr/>
          </p:nvGrpSpPr>
          <p:grpSpPr>
            <a:xfrm>
              <a:off x="6019800" y="4343400"/>
              <a:ext cx="577850" cy="152400"/>
              <a:chOff x="6019800" y="4343400"/>
              <a:chExt cx="577850" cy="152400"/>
            </a:xfrm>
          </p:grpSpPr>
          <p:grpSp>
            <p:nvGrpSpPr>
              <p:cNvPr id="31" name="Group 30"/>
              <p:cNvGrpSpPr/>
              <p:nvPr/>
            </p:nvGrpSpPr>
            <p:grpSpPr>
              <a:xfrm>
                <a:off x="6019800" y="4343400"/>
                <a:ext cx="577850" cy="152400"/>
                <a:chOff x="7270750" y="5700713"/>
                <a:chExt cx="577850" cy="152400"/>
              </a:xfrm>
            </p:grpSpPr>
            <p:cxnSp>
              <p:nvCxnSpPr>
                <p:cNvPr id="32" name="Straight Connector 31"/>
                <p:cNvCxnSpPr/>
                <p:nvPr/>
              </p:nvCxnSpPr>
              <p:spPr>
                <a:xfrm flipH="1" flipV="1">
                  <a:off x="7410450" y="5769823"/>
                  <a:ext cx="438150" cy="7090"/>
                </a:xfrm>
                <a:prstGeom prst="line">
                  <a:avLst/>
                </a:prstGeom>
              </p:spPr>
              <p:style>
                <a:lnRef idx="2">
                  <a:schemeClr val="accent1"/>
                </a:lnRef>
                <a:fillRef idx="0">
                  <a:schemeClr val="accent1"/>
                </a:fillRef>
                <a:effectRef idx="1">
                  <a:schemeClr val="accent1"/>
                </a:effectRef>
                <a:fontRef idx="minor">
                  <a:schemeClr val="tx1"/>
                </a:fontRef>
              </p:style>
            </p:cxnSp>
            <p:grpSp>
              <p:nvGrpSpPr>
                <p:cNvPr id="33" name="Group 32"/>
                <p:cNvGrpSpPr>
                  <a:grpSpLocks noChangeAspect="1"/>
                </p:cNvGrpSpPr>
                <p:nvPr/>
              </p:nvGrpSpPr>
              <p:grpSpPr>
                <a:xfrm>
                  <a:off x="7270750" y="5700713"/>
                  <a:ext cx="152400" cy="152400"/>
                  <a:chOff x="6248400" y="5535295"/>
                  <a:chExt cx="304800" cy="304800"/>
                </a:xfrm>
              </p:grpSpPr>
              <p:cxnSp>
                <p:nvCxnSpPr>
                  <p:cNvPr id="34" name="Straight Connector 33"/>
                  <p:cNvCxnSpPr/>
                  <p:nvPr/>
                </p:nvCxnSpPr>
                <p:spPr>
                  <a:xfrm>
                    <a:off x="6248400" y="5535295"/>
                    <a:ext cx="3048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6248400" y="5687695"/>
                    <a:ext cx="3048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248400" y="5687695"/>
                    <a:ext cx="304800"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0" name="Group 39"/>
              <p:cNvGrpSpPr/>
              <p:nvPr/>
            </p:nvGrpSpPr>
            <p:grpSpPr>
              <a:xfrm>
                <a:off x="6477000" y="4343400"/>
                <a:ext cx="76200" cy="152400"/>
                <a:chOff x="2514600" y="5105400"/>
                <a:chExt cx="76200" cy="152400"/>
              </a:xfrm>
            </p:grpSpPr>
            <p:cxnSp>
              <p:nvCxnSpPr>
                <p:cNvPr id="41" name="Straight Connector 40"/>
                <p:cNvCxnSpPr/>
                <p:nvPr/>
              </p:nvCxnSpPr>
              <p:spPr>
                <a:xfrm>
                  <a:off x="2514600" y="51054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590800" y="5105400"/>
                  <a:ext cx="0" cy="15240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46" name="Flowchart: Connector 45"/>
            <p:cNvSpPr>
              <a:spLocks noChangeAspect="1"/>
            </p:cNvSpPr>
            <p:nvPr/>
          </p:nvSpPr>
          <p:spPr>
            <a:xfrm>
              <a:off x="6187440" y="4343400"/>
              <a:ext cx="137160" cy="137160"/>
            </a:xfrm>
            <a:prstGeom prst="flowChartConnector">
              <a:avLst/>
            </a:prstGeom>
            <a:gradFill>
              <a:gsLst>
                <a:gs pos="0">
                  <a:schemeClr val="bg1"/>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p:nvSpPr>
        <p:spPr>
          <a:xfrm>
            <a:off x="1678940" y="5221069"/>
            <a:ext cx="582676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Eliminate potential errors when aggregating the data.</a:t>
            </a:r>
          </a:p>
          <a:p>
            <a:pPr algn="ctr"/>
            <a:r>
              <a:rPr lang="en-US" dirty="0" smtClean="0"/>
              <a:t>Using primary keys makes retrieving the data faster.</a:t>
            </a:r>
            <a:endParaRPr lang="en-US" dirty="0"/>
          </a:p>
        </p:txBody>
      </p:sp>
    </p:spTree>
    <p:extLst>
      <p:ext uri="{BB962C8B-B14F-4D97-AF65-F5344CB8AC3E}">
        <p14:creationId xmlns:p14="http://schemas.microsoft.com/office/powerpoint/2010/main" val="832492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3NF – Eliminate Attributes not Dependent on Key </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18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1789217"/>
              </p:ext>
            </p:extLst>
          </p:nvPr>
        </p:nvGraphicFramePr>
        <p:xfrm>
          <a:off x="2057400" y="1219200"/>
          <a:ext cx="4572000" cy="952500"/>
        </p:xfrm>
        <a:graphic>
          <a:graphicData uri="http://schemas.openxmlformats.org/drawingml/2006/table">
            <a:tbl>
              <a:tblPr>
                <a:tableStyleId>{69C7853C-536D-4A76-A0AE-DD22124D55A5}</a:tableStyleId>
              </a:tblPr>
              <a:tblGrid>
                <a:gridCol w="1276350"/>
                <a:gridCol w="1219200"/>
                <a:gridCol w="981075"/>
                <a:gridCol w="1095375"/>
              </a:tblGrid>
              <a:tr h="190500">
                <a:tc gridSpan="4">
                  <a:txBody>
                    <a:bodyPr/>
                    <a:lstStyle/>
                    <a:p>
                      <a:pPr algn="ctr" fontAlgn="b"/>
                      <a:r>
                        <a:rPr lang="en-US" sz="1100" b="1" u="none" strike="noStrike" dirty="0">
                          <a:effectLst/>
                        </a:rPr>
                        <a:t>Member Policy</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b"/>
                      <a:r>
                        <a:rPr lang="en-US" sz="1100" b="1" u="none" strike="noStrike">
                          <a:effectLst/>
                        </a:rPr>
                        <a:t>Member Policy ID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Policy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Agent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Agent State</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AB123</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a:effectLst/>
                        </a:rPr>
                        <a:t>AgentMike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a:effectLst/>
                        </a:rPr>
                        <a:t>OH</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CD234</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a:effectLst/>
                        </a:rPr>
                        <a:t>AgentSally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a:effectLst/>
                        </a:rPr>
                        <a:t>PA</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3</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EF345</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a:effectLst/>
                        </a:rPr>
                        <a:t>AgentMike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OH</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8" name="TextBox 7"/>
          <p:cNvSpPr txBox="1"/>
          <p:nvPr/>
        </p:nvSpPr>
        <p:spPr>
          <a:xfrm>
            <a:off x="1104900" y="2831068"/>
            <a:ext cx="64770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Eliminate Attributes not Dependent on Key by Changing To</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459811571"/>
              </p:ext>
            </p:extLst>
          </p:nvPr>
        </p:nvGraphicFramePr>
        <p:xfrm>
          <a:off x="152400" y="3597788"/>
          <a:ext cx="2197100" cy="952500"/>
        </p:xfrm>
        <a:graphic>
          <a:graphicData uri="http://schemas.openxmlformats.org/drawingml/2006/table">
            <a:tbl>
              <a:tblPr>
                <a:tableStyleId>{69C7853C-536D-4A76-A0AE-DD22124D55A5}</a:tableStyleId>
              </a:tblPr>
              <a:tblGrid>
                <a:gridCol w="1217441"/>
                <a:gridCol w="979659"/>
              </a:tblGrid>
              <a:tr h="190500">
                <a:tc gridSpan="2">
                  <a:txBody>
                    <a:bodyPr/>
                    <a:lstStyle/>
                    <a:p>
                      <a:pPr algn="ctr" fontAlgn="b"/>
                      <a:r>
                        <a:rPr lang="en-US" sz="1100" b="1" u="none" strike="noStrike" dirty="0">
                          <a:effectLst/>
                        </a:rPr>
                        <a:t>Member Policy</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r>
              <a:tr h="190500">
                <a:tc>
                  <a:txBody>
                    <a:bodyPr/>
                    <a:lstStyle/>
                    <a:p>
                      <a:pPr algn="ctr" fontAlgn="b"/>
                      <a:r>
                        <a:rPr lang="en-US" sz="1100" b="1" u="none" strike="noStrike">
                          <a:effectLst/>
                        </a:rPr>
                        <a:t>Member Policy ID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Policy</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AB123</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CD234</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dirty="0">
                          <a:effectLst/>
                        </a:rPr>
                        <a:t>3</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EF345</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66280667"/>
              </p:ext>
            </p:extLst>
          </p:nvPr>
        </p:nvGraphicFramePr>
        <p:xfrm>
          <a:off x="2984500" y="3607313"/>
          <a:ext cx="2197100" cy="952500"/>
        </p:xfrm>
        <a:graphic>
          <a:graphicData uri="http://schemas.openxmlformats.org/drawingml/2006/table">
            <a:tbl>
              <a:tblPr>
                <a:tableStyleId>{69C7853C-536D-4A76-A0AE-DD22124D55A5}</a:tableStyleId>
              </a:tblPr>
              <a:tblGrid>
                <a:gridCol w="1217441"/>
                <a:gridCol w="979659"/>
              </a:tblGrid>
              <a:tr h="190500">
                <a:tc gridSpan="2">
                  <a:txBody>
                    <a:bodyPr/>
                    <a:lstStyle/>
                    <a:p>
                      <a:pPr algn="ctr" fontAlgn="b"/>
                      <a:r>
                        <a:rPr lang="en-US" sz="1100" b="1" u="none" strike="noStrike" dirty="0">
                          <a:effectLst/>
                        </a:rPr>
                        <a:t>Member Policy Agent </a:t>
                      </a:r>
                      <a:r>
                        <a:rPr lang="en-US" sz="1100" b="1" u="none" strike="noStrike" dirty="0" err="1">
                          <a:effectLst/>
                        </a:rPr>
                        <a:t>Xref</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r>
              <a:tr h="190500">
                <a:tc>
                  <a:txBody>
                    <a:bodyPr/>
                    <a:lstStyle/>
                    <a:p>
                      <a:pPr algn="ctr" fontAlgn="b"/>
                      <a:r>
                        <a:rPr lang="en-US" sz="1100" b="1" u="none" strike="noStrike">
                          <a:effectLst/>
                        </a:rPr>
                        <a:t>Member Policy ID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Agent ID</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3</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97359924"/>
              </p:ext>
            </p:extLst>
          </p:nvPr>
        </p:nvGraphicFramePr>
        <p:xfrm>
          <a:off x="5816600" y="3733800"/>
          <a:ext cx="3175000" cy="748665"/>
        </p:xfrm>
        <a:graphic>
          <a:graphicData uri="http://schemas.openxmlformats.org/drawingml/2006/table">
            <a:tbl>
              <a:tblPr>
                <a:tableStyleId>{69C7853C-536D-4A76-A0AE-DD22124D55A5}</a:tableStyleId>
              </a:tblPr>
              <a:tblGrid>
                <a:gridCol w="972716"/>
                <a:gridCol w="1220313"/>
                <a:gridCol w="981971"/>
              </a:tblGrid>
              <a:tr h="38100">
                <a:tc gridSpan="3">
                  <a:txBody>
                    <a:bodyPr/>
                    <a:lstStyle/>
                    <a:p>
                      <a:pPr algn="ctr" fontAlgn="b"/>
                      <a:r>
                        <a:rPr lang="en-US" sz="1100" b="1" u="none" strike="noStrike" dirty="0">
                          <a:effectLst/>
                        </a:rPr>
                        <a:t>Agent</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r>
              <a:tr h="190500">
                <a:tc>
                  <a:txBody>
                    <a:bodyPr/>
                    <a:lstStyle/>
                    <a:p>
                      <a:pPr algn="ctr" fontAlgn="b"/>
                      <a:r>
                        <a:rPr lang="en-US" sz="1100" b="1" u="none" strike="noStrike">
                          <a:effectLst/>
                        </a:rPr>
                        <a:t>Agent ID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Agent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Agent State</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err="1" smtClean="0">
                          <a:effectLst/>
                        </a:rPr>
                        <a:t>AgentMike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OH</a:t>
                      </a:r>
                      <a:endParaRPr lang="en-US" sz="11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1100" b="1"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err="1">
                          <a:effectLst/>
                        </a:rPr>
                        <a:t>AgentSally</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PA</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pSp>
        <p:nvGrpSpPr>
          <p:cNvPr id="50" name="Group 49"/>
          <p:cNvGrpSpPr/>
          <p:nvPr/>
        </p:nvGrpSpPr>
        <p:grpSpPr>
          <a:xfrm>
            <a:off x="2362201" y="4008120"/>
            <a:ext cx="577850" cy="182880"/>
            <a:chOff x="2362201" y="4008120"/>
            <a:chExt cx="577850" cy="182880"/>
          </a:xfrm>
        </p:grpSpPr>
        <p:grpSp>
          <p:nvGrpSpPr>
            <p:cNvPr id="45" name="Group 44"/>
            <p:cNvGrpSpPr/>
            <p:nvPr/>
          </p:nvGrpSpPr>
          <p:grpSpPr>
            <a:xfrm>
              <a:off x="2362201" y="4008120"/>
              <a:ext cx="577850" cy="182880"/>
              <a:chOff x="2362201" y="4008120"/>
              <a:chExt cx="577850" cy="182880"/>
            </a:xfrm>
          </p:grpSpPr>
          <p:grpSp>
            <p:nvGrpSpPr>
              <p:cNvPr id="31" name="Group 30"/>
              <p:cNvGrpSpPr/>
              <p:nvPr/>
            </p:nvGrpSpPr>
            <p:grpSpPr>
              <a:xfrm rot="10800000">
                <a:off x="2362201" y="4038600"/>
                <a:ext cx="577850" cy="152400"/>
                <a:chOff x="7270750" y="5700713"/>
                <a:chExt cx="577850" cy="152400"/>
              </a:xfrm>
            </p:grpSpPr>
            <p:cxnSp>
              <p:nvCxnSpPr>
                <p:cNvPr id="32" name="Straight Connector 31"/>
                <p:cNvCxnSpPr/>
                <p:nvPr/>
              </p:nvCxnSpPr>
              <p:spPr>
                <a:xfrm flipH="1" flipV="1">
                  <a:off x="7410450" y="5769823"/>
                  <a:ext cx="438150" cy="7090"/>
                </a:xfrm>
                <a:prstGeom prst="line">
                  <a:avLst/>
                </a:prstGeom>
              </p:spPr>
              <p:style>
                <a:lnRef idx="2">
                  <a:schemeClr val="accent1"/>
                </a:lnRef>
                <a:fillRef idx="0">
                  <a:schemeClr val="accent1"/>
                </a:fillRef>
                <a:effectRef idx="1">
                  <a:schemeClr val="accent1"/>
                </a:effectRef>
                <a:fontRef idx="minor">
                  <a:schemeClr val="tx1"/>
                </a:fontRef>
              </p:style>
            </p:cxnSp>
            <p:grpSp>
              <p:nvGrpSpPr>
                <p:cNvPr id="33" name="Group 32"/>
                <p:cNvGrpSpPr>
                  <a:grpSpLocks noChangeAspect="1"/>
                </p:cNvGrpSpPr>
                <p:nvPr/>
              </p:nvGrpSpPr>
              <p:grpSpPr>
                <a:xfrm>
                  <a:off x="7270750" y="5700713"/>
                  <a:ext cx="152400" cy="152400"/>
                  <a:chOff x="6248400" y="5535295"/>
                  <a:chExt cx="304800" cy="304800"/>
                </a:xfrm>
              </p:grpSpPr>
              <p:cxnSp>
                <p:nvCxnSpPr>
                  <p:cNvPr id="34" name="Straight Connector 33"/>
                  <p:cNvCxnSpPr/>
                  <p:nvPr/>
                </p:nvCxnSpPr>
                <p:spPr>
                  <a:xfrm>
                    <a:off x="6248400" y="5535295"/>
                    <a:ext cx="3048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6248400" y="5687695"/>
                    <a:ext cx="3048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248400" y="5687695"/>
                    <a:ext cx="304800"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1" name="Group 40"/>
              <p:cNvGrpSpPr/>
              <p:nvPr/>
            </p:nvGrpSpPr>
            <p:grpSpPr>
              <a:xfrm>
                <a:off x="2438400" y="4008120"/>
                <a:ext cx="76200" cy="182880"/>
                <a:chOff x="2514600" y="5105400"/>
                <a:chExt cx="76200" cy="152400"/>
              </a:xfrm>
            </p:grpSpPr>
            <p:cxnSp>
              <p:nvCxnSpPr>
                <p:cNvPr id="39" name="Straight Connector 38"/>
                <p:cNvCxnSpPr/>
                <p:nvPr/>
              </p:nvCxnSpPr>
              <p:spPr>
                <a:xfrm>
                  <a:off x="2514600" y="51054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590800" y="5105400"/>
                  <a:ext cx="0" cy="15240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47" name="Flowchart: Connector 46"/>
            <p:cNvSpPr>
              <a:spLocks noChangeAspect="1"/>
            </p:cNvSpPr>
            <p:nvPr/>
          </p:nvSpPr>
          <p:spPr>
            <a:xfrm>
              <a:off x="2667000" y="4038600"/>
              <a:ext cx="137160" cy="137160"/>
            </a:xfrm>
            <a:prstGeom prst="flowChartConnector">
              <a:avLst/>
            </a:prstGeom>
            <a:gradFill>
              <a:gsLst>
                <a:gs pos="0">
                  <a:schemeClr val="bg1"/>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5213350" y="4008120"/>
            <a:ext cx="577850" cy="182880"/>
            <a:chOff x="5213350" y="3962400"/>
            <a:chExt cx="577850" cy="182880"/>
          </a:xfrm>
        </p:grpSpPr>
        <p:grpSp>
          <p:nvGrpSpPr>
            <p:cNvPr id="46" name="Group 45"/>
            <p:cNvGrpSpPr/>
            <p:nvPr/>
          </p:nvGrpSpPr>
          <p:grpSpPr>
            <a:xfrm>
              <a:off x="5213350" y="3962400"/>
              <a:ext cx="577850" cy="182880"/>
              <a:chOff x="5213350" y="4008120"/>
              <a:chExt cx="577850" cy="182880"/>
            </a:xfrm>
          </p:grpSpPr>
          <p:grpSp>
            <p:nvGrpSpPr>
              <p:cNvPr id="30" name="Group 29"/>
              <p:cNvGrpSpPr/>
              <p:nvPr/>
            </p:nvGrpSpPr>
            <p:grpSpPr>
              <a:xfrm>
                <a:off x="5213350" y="4018476"/>
                <a:ext cx="577850" cy="152400"/>
                <a:chOff x="7270750" y="5700713"/>
                <a:chExt cx="577850" cy="152400"/>
              </a:xfrm>
            </p:grpSpPr>
            <p:cxnSp>
              <p:nvCxnSpPr>
                <p:cNvPr id="15" name="Straight Connector 14"/>
                <p:cNvCxnSpPr/>
                <p:nvPr/>
              </p:nvCxnSpPr>
              <p:spPr>
                <a:xfrm flipH="1" flipV="1">
                  <a:off x="7410450" y="5769823"/>
                  <a:ext cx="438150" cy="7090"/>
                </a:xfrm>
                <a:prstGeom prst="line">
                  <a:avLst/>
                </a:prstGeom>
              </p:spPr>
              <p:style>
                <a:lnRef idx="2">
                  <a:schemeClr val="accent1"/>
                </a:lnRef>
                <a:fillRef idx="0">
                  <a:schemeClr val="accent1"/>
                </a:fillRef>
                <a:effectRef idx="1">
                  <a:schemeClr val="accent1"/>
                </a:effectRef>
                <a:fontRef idx="minor">
                  <a:schemeClr val="tx1"/>
                </a:fontRef>
              </p:style>
            </p:cxnSp>
            <p:grpSp>
              <p:nvGrpSpPr>
                <p:cNvPr id="16" name="Group 15"/>
                <p:cNvGrpSpPr>
                  <a:grpSpLocks noChangeAspect="1"/>
                </p:cNvGrpSpPr>
                <p:nvPr/>
              </p:nvGrpSpPr>
              <p:grpSpPr>
                <a:xfrm>
                  <a:off x="7270750" y="5700713"/>
                  <a:ext cx="152400" cy="152400"/>
                  <a:chOff x="6248400" y="5535295"/>
                  <a:chExt cx="304800" cy="304800"/>
                </a:xfrm>
              </p:grpSpPr>
              <p:cxnSp>
                <p:nvCxnSpPr>
                  <p:cNvPr id="19" name="Straight Connector 18"/>
                  <p:cNvCxnSpPr/>
                  <p:nvPr/>
                </p:nvCxnSpPr>
                <p:spPr>
                  <a:xfrm>
                    <a:off x="6248400" y="5535295"/>
                    <a:ext cx="3048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6248400" y="5687695"/>
                    <a:ext cx="3048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248400" y="5687695"/>
                    <a:ext cx="304800"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2" name="Group 41"/>
              <p:cNvGrpSpPr/>
              <p:nvPr/>
            </p:nvGrpSpPr>
            <p:grpSpPr>
              <a:xfrm>
                <a:off x="5638800" y="4008120"/>
                <a:ext cx="76200" cy="182880"/>
                <a:chOff x="2514600" y="5105400"/>
                <a:chExt cx="76200" cy="152400"/>
              </a:xfrm>
            </p:grpSpPr>
            <p:cxnSp>
              <p:nvCxnSpPr>
                <p:cNvPr id="43" name="Straight Connector 42"/>
                <p:cNvCxnSpPr/>
                <p:nvPr/>
              </p:nvCxnSpPr>
              <p:spPr>
                <a:xfrm>
                  <a:off x="2514600" y="51054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590800" y="5105400"/>
                  <a:ext cx="0" cy="15240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48" name="Flowchart: Connector 47"/>
            <p:cNvSpPr>
              <a:spLocks noChangeAspect="1"/>
            </p:cNvSpPr>
            <p:nvPr/>
          </p:nvSpPr>
          <p:spPr>
            <a:xfrm>
              <a:off x="5349240" y="3962400"/>
              <a:ext cx="137160" cy="137160"/>
            </a:xfrm>
            <a:prstGeom prst="flowChartConnector">
              <a:avLst/>
            </a:prstGeom>
            <a:gradFill>
              <a:gsLst>
                <a:gs pos="0">
                  <a:schemeClr val="bg1"/>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TextBox 36"/>
          <p:cNvSpPr txBox="1"/>
          <p:nvPr/>
        </p:nvSpPr>
        <p:spPr>
          <a:xfrm>
            <a:off x="789144" y="4999823"/>
            <a:ext cx="7108512"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Eliminate potential errors when aggregating data.</a:t>
            </a:r>
          </a:p>
          <a:p>
            <a:pPr algn="ctr"/>
            <a:r>
              <a:rPr lang="en-US" dirty="0" smtClean="0"/>
              <a:t>You will not slow down a query by bringing back unnecessary data.</a:t>
            </a:r>
          </a:p>
          <a:p>
            <a:pPr algn="ctr"/>
            <a:r>
              <a:rPr lang="en-US" dirty="0"/>
              <a:t>Using primary keys makes retrieving the data </a:t>
            </a:r>
            <a:r>
              <a:rPr lang="en-US" dirty="0" smtClean="0"/>
              <a:t>faster.</a:t>
            </a:r>
            <a:endParaRPr lang="en-US" dirty="0"/>
          </a:p>
        </p:txBody>
      </p:sp>
    </p:spTree>
    <p:extLst>
      <p:ext uri="{BB962C8B-B14F-4D97-AF65-F5344CB8AC3E}">
        <p14:creationId xmlns:p14="http://schemas.microsoft.com/office/powerpoint/2010/main" val="30931323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Denormalization</a:t>
            </a:r>
            <a:endParaRPr lang="en-US" dirty="0"/>
          </a:p>
        </p:txBody>
      </p:sp>
      <p:sp>
        <p:nvSpPr>
          <p:cNvPr id="3" name="Content Placeholder 2"/>
          <p:cNvSpPr>
            <a:spLocks noGrp="1"/>
          </p:cNvSpPr>
          <p:nvPr>
            <p:ph idx="1"/>
          </p:nvPr>
        </p:nvSpPr>
        <p:spPr>
          <a:xfrm>
            <a:off x="1259840" y="1251534"/>
            <a:ext cx="6664960" cy="1567866"/>
          </a:xfrm>
        </p:spPr>
        <p:style>
          <a:lnRef idx="2">
            <a:schemeClr val="accent4">
              <a:shade val="50000"/>
            </a:schemeClr>
          </a:lnRef>
          <a:fillRef idx="1">
            <a:schemeClr val="accent4"/>
          </a:fillRef>
          <a:effectRef idx="0">
            <a:schemeClr val="accent4"/>
          </a:effectRef>
          <a:fontRef idx="minor">
            <a:schemeClr val="lt1"/>
          </a:fontRef>
        </p:style>
        <p:txBody>
          <a:bodyPr>
            <a:normAutofit fontScale="85000" lnSpcReduction="10000"/>
          </a:bodyPr>
          <a:lstStyle/>
          <a:p>
            <a:pPr marL="0" indent="0">
              <a:buNone/>
            </a:pPr>
            <a:r>
              <a:rPr lang="en-US" b="1" dirty="0" smtClean="0">
                <a:solidFill>
                  <a:schemeClr val="bg1"/>
                </a:solidFill>
              </a:rPr>
              <a:t>What is </a:t>
            </a:r>
            <a:r>
              <a:rPr lang="en-US" b="1" dirty="0" err="1" smtClean="0">
                <a:solidFill>
                  <a:schemeClr val="bg1"/>
                </a:solidFill>
              </a:rPr>
              <a:t>Denormalization</a:t>
            </a:r>
            <a:r>
              <a:rPr lang="en-US" b="1" dirty="0">
                <a:solidFill>
                  <a:schemeClr val="bg1"/>
                </a:solidFill>
              </a:rPr>
              <a:t>:  </a:t>
            </a:r>
            <a:endParaRPr lang="en-US" b="1" dirty="0" smtClean="0">
              <a:solidFill>
                <a:schemeClr val="bg1"/>
              </a:solidFill>
            </a:endParaRPr>
          </a:p>
          <a:p>
            <a:pPr>
              <a:buFont typeface="Wingdings" panose="05000000000000000000" pitchFamily="2" charset="2"/>
              <a:buChar char="v"/>
            </a:pPr>
            <a:r>
              <a:rPr lang="en-US" b="1" dirty="0">
                <a:solidFill>
                  <a:schemeClr val="bg1"/>
                </a:solidFill>
              </a:rPr>
              <a:t>	</a:t>
            </a:r>
            <a:r>
              <a:rPr lang="en-US" b="1" dirty="0" smtClean="0">
                <a:solidFill>
                  <a:schemeClr val="bg1"/>
                </a:solidFill>
              </a:rPr>
              <a:t>Backing </a:t>
            </a:r>
            <a:r>
              <a:rPr lang="en-US" b="1" dirty="0">
                <a:solidFill>
                  <a:schemeClr val="bg1"/>
                </a:solidFill>
              </a:rPr>
              <a:t>out some of the </a:t>
            </a:r>
            <a:r>
              <a:rPr lang="en-US" b="1" dirty="0" smtClean="0">
                <a:solidFill>
                  <a:schemeClr val="bg1"/>
                </a:solidFill>
              </a:rPr>
              <a:t>normalization allowing for duplication of data.</a:t>
            </a:r>
          </a:p>
          <a:p>
            <a:pPr marL="0" indent="0">
              <a:buNone/>
            </a:pPr>
            <a:r>
              <a:rPr lang="en-US" b="1" dirty="0" smtClean="0">
                <a:solidFill>
                  <a:schemeClr val="bg1"/>
                </a:solidFill>
              </a:rPr>
              <a:t>Why </a:t>
            </a:r>
            <a:r>
              <a:rPr lang="en-US" b="1" dirty="0" err="1" smtClean="0">
                <a:solidFill>
                  <a:schemeClr val="bg1"/>
                </a:solidFill>
              </a:rPr>
              <a:t>Denormalize</a:t>
            </a:r>
            <a:endParaRPr lang="en-US" b="1" dirty="0">
              <a:solidFill>
                <a:schemeClr val="bg1"/>
              </a:solidFill>
            </a:endParaRPr>
          </a:p>
          <a:p>
            <a:pPr>
              <a:buFont typeface="Wingdings" panose="05000000000000000000" pitchFamily="2" charset="2"/>
              <a:buChar char="v"/>
            </a:pPr>
            <a:r>
              <a:rPr lang="en-US" b="1" dirty="0" smtClean="0">
                <a:solidFill>
                  <a:schemeClr val="bg1"/>
                </a:solidFill>
              </a:rPr>
              <a:t>Performance</a:t>
            </a:r>
            <a:r>
              <a:rPr lang="en-US" b="1" dirty="0">
                <a:solidFill>
                  <a:schemeClr val="bg1"/>
                </a:solidFill>
              </a:rPr>
              <a:t>.  </a:t>
            </a:r>
            <a:r>
              <a:rPr lang="en-US" b="1" dirty="0" smtClean="0">
                <a:solidFill>
                  <a:schemeClr val="bg1"/>
                </a:solidFill>
              </a:rPr>
              <a:t>Retrieving the data is faster</a:t>
            </a:r>
          </a:p>
          <a:p>
            <a:pPr marL="57150" indent="0">
              <a:buNone/>
            </a:pPr>
            <a:r>
              <a:rPr lang="en-US" b="1" dirty="0" smtClean="0">
                <a:solidFill>
                  <a:schemeClr val="bg1"/>
                </a:solidFill>
              </a:rPr>
              <a:t>Where is </a:t>
            </a:r>
            <a:r>
              <a:rPr lang="en-US" b="1" dirty="0" err="1" smtClean="0">
                <a:solidFill>
                  <a:schemeClr val="bg1"/>
                </a:solidFill>
              </a:rPr>
              <a:t>Denormalization</a:t>
            </a:r>
            <a:r>
              <a:rPr lang="en-US" b="1" dirty="0" smtClean="0">
                <a:solidFill>
                  <a:schemeClr val="bg1"/>
                </a:solidFill>
              </a:rPr>
              <a:t> common:</a:t>
            </a:r>
            <a:endParaRPr lang="en-US" b="1" dirty="0">
              <a:solidFill>
                <a:schemeClr val="bg1"/>
              </a:solidFill>
            </a:endParaRPr>
          </a:p>
          <a:p>
            <a:pPr>
              <a:buFont typeface="Wingdings" panose="05000000000000000000" pitchFamily="2" charset="2"/>
              <a:buChar char="v"/>
            </a:pPr>
            <a:r>
              <a:rPr lang="en-US" b="1" dirty="0" smtClean="0">
                <a:solidFill>
                  <a:schemeClr val="bg1"/>
                </a:solidFill>
              </a:rPr>
              <a:t>It is common </a:t>
            </a:r>
            <a:r>
              <a:rPr lang="en-US" b="1" dirty="0">
                <a:solidFill>
                  <a:schemeClr val="bg1"/>
                </a:solidFill>
              </a:rPr>
              <a:t>to </a:t>
            </a:r>
            <a:r>
              <a:rPr lang="en-US" b="1" dirty="0" err="1" smtClean="0">
                <a:solidFill>
                  <a:schemeClr val="bg1"/>
                </a:solidFill>
              </a:rPr>
              <a:t>denormalize</a:t>
            </a:r>
            <a:r>
              <a:rPr lang="en-US" b="1" dirty="0" smtClean="0">
                <a:solidFill>
                  <a:schemeClr val="bg1"/>
                </a:solidFill>
              </a:rPr>
              <a:t> data in data </a:t>
            </a:r>
            <a:r>
              <a:rPr lang="en-US" b="1" dirty="0">
                <a:solidFill>
                  <a:schemeClr val="bg1"/>
                </a:solidFill>
              </a:rPr>
              <a:t>warehouse databases</a:t>
            </a:r>
          </a:p>
          <a:p>
            <a:endParaRPr lang="en-US" b="1" dirty="0" smtClean="0">
              <a:solidFill>
                <a:schemeClr val="bg1"/>
              </a:solidFill>
            </a:endParaRPr>
          </a:p>
          <a:p>
            <a:pPr marL="0" indent="0">
              <a:buNone/>
            </a:pPr>
            <a:endParaRPr lang="en-US" b="1" dirty="0">
              <a:solidFill>
                <a:schemeClr val="bg1"/>
              </a:solidFill>
            </a:endParaRPr>
          </a:p>
        </p:txBody>
      </p:sp>
      <p:sp>
        <p:nvSpPr>
          <p:cNvPr id="4" name="Slide Number Placeholder 3"/>
          <p:cNvSpPr>
            <a:spLocks noGrp="1"/>
          </p:cNvSpPr>
          <p:nvPr>
            <p:ph type="sldNum" sz="quarter" idx="4"/>
          </p:nvPr>
        </p:nvSpPr>
        <p:spPr/>
        <p:txBody>
          <a:bodyPr/>
          <a:lstStyle/>
          <a:p>
            <a:fld id="{CACD57DD-E820-4B11-80C4-823179BCC2F4}" type="slidenum">
              <a:rPr lang="en-US" smtClean="0"/>
              <a:pPr/>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820" y="3205480"/>
            <a:ext cx="2413000" cy="2509520"/>
          </a:xfrm>
          <a:prstGeom prst="rect">
            <a:avLst/>
          </a:prstGeom>
        </p:spPr>
      </p:pic>
    </p:spTree>
    <p:extLst>
      <p:ext uri="{BB962C8B-B14F-4D97-AF65-F5344CB8AC3E}">
        <p14:creationId xmlns:p14="http://schemas.microsoft.com/office/powerpoint/2010/main" val="3408315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057400"/>
            <a:ext cx="9144000" cy="533400"/>
          </a:xfrm>
          <a:prstGeom prst="rect">
            <a:avLst/>
          </a:prstGeom>
          <a:solidFill>
            <a:schemeClr val="accent2">
              <a:lumMod val="40000"/>
              <a:lumOff val="60000"/>
            </a:schemeClr>
          </a:solidFill>
        </p:spPr>
        <p:txBody>
          <a:bodyPr wrap="square" rtlCol="0">
            <a:spAutoFit/>
          </a:bodyPr>
          <a:lstStyle/>
          <a:p>
            <a:endParaRPr lang="en-US" dirty="0"/>
          </a:p>
        </p:txBody>
      </p:sp>
      <p:sp>
        <p:nvSpPr>
          <p:cNvPr id="8" name="Title 1"/>
          <p:cNvSpPr txBox="1">
            <a:spLocks/>
          </p:cNvSpPr>
          <p:nvPr/>
        </p:nvSpPr>
        <p:spPr>
          <a:xfrm>
            <a:off x="685800" y="2057400"/>
            <a:ext cx="7772400" cy="31242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0" i="0" kern="1200" baseline="0">
                <a:solidFill>
                  <a:schemeClr val="tx1"/>
                </a:solidFill>
                <a:latin typeface="Arial"/>
                <a:ea typeface="+mj-ea"/>
                <a:cs typeface="Arial"/>
              </a:defRPr>
            </a:lvl1pPr>
          </a:lstStyle>
          <a:p>
            <a:pPr>
              <a:lnSpc>
                <a:spcPct val="150000"/>
              </a:lnSpc>
            </a:pPr>
            <a:r>
              <a:rPr lang="en-US" sz="2000" dirty="0">
                <a:solidFill>
                  <a:srgbClr val="416812"/>
                </a:solidFill>
              </a:rPr>
              <a:t>OVERVIEW OF DATA GOVERNANCE</a:t>
            </a:r>
          </a:p>
          <a:p>
            <a:pPr>
              <a:lnSpc>
                <a:spcPct val="150000"/>
              </a:lnSpc>
            </a:pPr>
            <a:r>
              <a:rPr lang="en-US" sz="2000" dirty="0">
                <a:solidFill>
                  <a:srgbClr val="416812"/>
                </a:solidFill>
              </a:rPr>
              <a:t>OBJECTIVES OF TRAINING COURSE</a:t>
            </a:r>
          </a:p>
          <a:p>
            <a:pPr>
              <a:lnSpc>
                <a:spcPct val="150000"/>
              </a:lnSpc>
            </a:pPr>
            <a:r>
              <a:rPr lang="en-US" sz="2000" dirty="0">
                <a:solidFill>
                  <a:srgbClr val="416812"/>
                </a:solidFill>
              </a:rPr>
              <a:t>IMPORTANCE OF BEING ABLE TO READ A DATA MODEL </a:t>
            </a:r>
          </a:p>
          <a:p>
            <a:pPr>
              <a:lnSpc>
                <a:spcPct val="150000"/>
              </a:lnSpc>
            </a:pPr>
            <a:r>
              <a:rPr lang="en-US" sz="2000" dirty="0">
                <a:solidFill>
                  <a:srgbClr val="416812"/>
                </a:solidFill>
              </a:rPr>
              <a:t>BENEFIT OF BEING ABLE TO READ A DATA MODEL ASSESSMENT OF </a:t>
            </a:r>
            <a:r>
              <a:rPr lang="en-US" sz="2000" dirty="0" smtClean="0">
                <a:solidFill>
                  <a:srgbClr val="416812"/>
                </a:solidFill>
              </a:rPr>
              <a:t>MATERIAL</a:t>
            </a:r>
          </a:p>
          <a:p>
            <a:pPr>
              <a:lnSpc>
                <a:spcPct val="150000"/>
              </a:lnSpc>
            </a:pPr>
            <a:r>
              <a:rPr lang="en-US" sz="2000" dirty="0" smtClean="0">
                <a:solidFill>
                  <a:srgbClr val="416812"/>
                </a:solidFill>
              </a:rPr>
              <a:t>APPENDIX</a:t>
            </a:r>
          </a:p>
          <a:p>
            <a:pPr>
              <a:lnSpc>
                <a:spcPct val="150000"/>
              </a:lnSpc>
            </a:pPr>
            <a:r>
              <a:rPr lang="en-US" sz="3600" b="1" dirty="0" smtClean="0"/>
              <a:t/>
            </a:r>
            <a:br>
              <a:rPr lang="en-US" sz="3600" b="1" dirty="0" smtClean="0"/>
            </a:br>
            <a:endParaRPr lang="en-US" sz="3600" dirty="0">
              <a:solidFill>
                <a:srgbClr val="747678"/>
              </a:solidFill>
            </a:endParaRPr>
          </a:p>
        </p:txBody>
      </p:sp>
    </p:spTree>
    <p:extLst>
      <p:ext uri="{BB962C8B-B14F-4D97-AF65-F5344CB8AC3E}">
        <p14:creationId xmlns:p14="http://schemas.microsoft.com/office/powerpoint/2010/main" val="3492601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Types of Data Models</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20</a:t>
            </a:fld>
            <a:endParaRPr lang="en-US" dirty="0"/>
          </a:p>
        </p:txBody>
      </p:sp>
      <p:grpSp>
        <p:nvGrpSpPr>
          <p:cNvPr id="3" name="Group 2"/>
          <p:cNvGrpSpPr/>
          <p:nvPr/>
        </p:nvGrpSpPr>
        <p:grpSpPr>
          <a:xfrm>
            <a:off x="1230659" y="1744404"/>
            <a:ext cx="6770341" cy="2446596"/>
            <a:chOff x="1230659" y="1744404"/>
            <a:chExt cx="6770341" cy="2446596"/>
          </a:xfrm>
        </p:grpSpPr>
        <p:sp>
          <p:nvSpPr>
            <p:cNvPr id="6" name="Rectangle 5"/>
            <p:cNvSpPr/>
            <p:nvPr/>
          </p:nvSpPr>
          <p:spPr>
            <a:xfrm>
              <a:off x="3693289" y="2674356"/>
              <a:ext cx="1845081" cy="1203566"/>
            </a:xfrm>
            <a:prstGeom prst="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Logical Data Model</a:t>
              </a:r>
              <a:endParaRPr lang="en-US" sz="1400" dirty="0"/>
            </a:p>
          </p:txBody>
        </p:sp>
        <p:sp>
          <p:nvSpPr>
            <p:cNvPr id="7" name="Rectangle 6"/>
            <p:cNvSpPr/>
            <p:nvPr/>
          </p:nvSpPr>
          <p:spPr>
            <a:xfrm>
              <a:off x="1230659" y="2249247"/>
              <a:ext cx="1828800" cy="1203566"/>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Conceptual Data Model</a:t>
              </a:r>
              <a:endParaRPr lang="en-US" sz="1400" dirty="0"/>
            </a:p>
          </p:txBody>
        </p:sp>
        <p:sp>
          <p:nvSpPr>
            <p:cNvPr id="8" name="Rectangle 7"/>
            <p:cNvSpPr/>
            <p:nvPr/>
          </p:nvSpPr>
          <p:spPr>
            <a:xfrm>
              <a:off x="6172200" y="2987434"/>
              <a:ext cx="1828800" cy="1203566"/>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Physical Data Model</a:t>
              </a:r>
            </a:p>
          </p:txBody>
        </p:sp>
        <p:sp>
          <p:nvSpPr>
            <p:cNvPr id="9" name="Curved Down Arrow 8"/>
            <p:cNvSpPr/>
            <p:nvPr/>
          </p:nvSpPr>
          <p:spPr>
            <a:xfrm rot="747510">
              <a:off x="2639671" y="1744404"/>
              <a:ext cx="2112117" cy="683625"/>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rot="436259">
              <a:off x="4915271" y="2073545"/>
              <a:ext cx="2334702" cy="683625"/>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11" name="Rectangle 10"/>
          <p:cNvSpPr/>
          <p:nvPr/>
        </p:nvSpPr>
        <p:spPr>
          <a:xfrm>
            <a:off x="0" y="4356340"/>
            <a:ext cx="9144000" cy="1613139"/>
          </a:xfrm>
          <a:prstGeom prst="rect">
            <a:avLst/>
          </a:prstGeom>
          <a:solidFill>
            <a:schemeClr val="accent3">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
          </p:nvPr>
        </p:nvSpPr>
        <p:spPr>
          <a:xfrm>
            <a:off x="2057400" y="4565624"/>
            <a:ext cx="6096000" cy="1301776"/>
          </a:xfrm>
        </p:spPr>
        <p:txBody>
          <a:bodyPr>
            <a:normAutofit fontScale="85000" lnSpcReduction="10000"/>
          </a:bodyPr>
          <a:lstStyle/>
          <a:p>
            <a:pPr marL="0" indent="0">
              <a:buNone/>
            </a:pPr>
            <a:r>
              <a:rPr lang="en-US" sz="1400" dirty="0" smtClean="0">
                <a:solidFill>
                  <a:schemeClr val="tx1">
                    <a:lumMod val="65000"/>
                    <a:lumOff val="35000"/>
                  </a:schemeClr>
                </a:solidFill>
              </a:rPr>
              <a:t>Three data models with three different purpose.</a:t>
            </a:r>
          </a:p>
          <a:p>
            <a:r>
              <a:rPr lang="en-US" sz="1400" dirty="0" smtClean="0">
                <a:solidFill>
                  <a:schemeClr val="tx1">
                    <a:lumMod val="65000"/>
                    <a:lumOff val="35000"/>
                  </a:schemeClr>
                </a:solidFill>
              </a:rPr>
              <a:t>Conceptual Data Model used to define concepts to the business stakeholders.</a:t>
            </a:r>
          </a:p>
          <a:p>
            <a:r>
              <a:rPr lang="en-US" sz="1400" dirty="0" smtClean="0">
                <a:solidFill>
                  <a:schemeClr val="tx1">
                    <a:lumMod val="65000"/>
                    <a:lumOff val="35000"/>
                  </a:schemeClr>
                </a:solidFill>
              </a:rPr>
              <a:t>Logical Data Model used to show business attributes and normalization but is database independent.</a:t>
            </a:r>
          </a:p>
          <a:p>
            <a:r>
              <a:rPr lang="en-US" sz="1400" dirty="0" smtClean="0">
                <a:solidFill>
                  <a:schemeClr val="tx1">
                    <a:lumMod val="65000"/>
                    <a:lumOff val="35000"/>
                  </a:schemeClr>
                </a:solidFill>
              </a:rPr>
              <a:t>Physical Data Model used to generate database specific data structure to be implemented.</a:t>
            </a:r>
          </a:p>
          <a:p>
            <a:endParaRPr lang="en-US" sz="1400" dirty="0">
              <a:solidFill>
                <a:schemeClr val="tx1">
                  <a:lumMod val="65000"/>
                  <a:lumOff val="35000"/>
                </a:schemeClr>
              </a:solidFill>
            </a:endParaRPr>
          </a:p>
        </p:txBody>
      </p:sp>
      <p:pic>
        <p:nvPicPr>
          <p:cNvPr id="13" name="Picture 2" descr="C:\Users\luciuc1\Desktop\images\govern_03.png"/>
          <p:cNvPicPr>
            <a:picLocks noChangeAspect="1" noChangeArrowheads="1"/>
          </p:cNvPicPr>
          <p:nvPr/>
        </p:nvPicPr>
        <p:blipFill>
          <a:blip r:embed="rId2"/>
          <a:srcRect/>
          <a:stretch>
            <a:fillRect/>
          </a:stretch>
        </p:blipFill>
        <p:spPr bwMode="auto">
          <a:xfrm>
            <a:off x="674907" y="4495800"/>
            <a:ext cx="1230093" cy="1265238"/>
          </a:xfrm>
          <a:prstGeom prst="rect">
            <a:avLst/>
          </a:prstGeom>
          <a:noFill/>
        </p:spPr>
      </p:pic>
    </p:spTree>
    <p:extLst>
      <p:ext uri="{BB962C8B-B14F-4D97-AF65-F5344CB8AC3E}">
        <p14:creationId xmlns:p14="http://schemas.microsoft.com/office/powerpoint/2010/main" val="2477042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Data Model</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21</a:t>
            </a:fld>
            <a:endParaRPr lang="en-US" dirty="0"/>
          </a:p>
        </p:txBody>
      </p:sp>
      <p:pic>
        <p:nvPicPr>
          <p:cNvPr id="5" name="Picture 4"/>
          <p:cNvPicPr>
            <a:picLocks noChangeAspect="1" noChangeArrowheads="1"/>
          </p:cNvPicPr>
          <p:nvPr/>
        </p:nvPicPr>
        <p:blipFill>
          <a:blip r:embed="rId2" cstate="print"/>
          <a:srcRect/>
          <a:stretch>
            <a:fillRect/>
          </a:stretch>
        </p:blipFill>
        <p:spPr>
          <a:xfrm>
            <a:off x="4565980" y="1143000"/>
            <a:ext cx="4273220" cy="5329123"/>
          </a:xfrm>
          <a:prstGeom prst="rect">
            <a:avLst/>
          </a:prstGeom>
          <a:noFill/>
          <a:ln/>
        </p:spPr>
      </p:pic>
      <p:sp>
        <p:nvSpPr>
          <p:cNvPr id="6" name="TextBox 5"/>
          <p:cNvSpPr txBox="1"/>
          <p:nvPr/>
        </p:nvSpPr>
        <p:spPr>
          <a:xfrm>
            <a:off x="304800" y="1447800"/>
            <a:ext cx="4032580" cy="408111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nSpc>
                <a:spcPct val="90000"/>
              </a:lnSpc>
            </a:pPr>
            <a:r>
              <a:rPr lang="en-US" sz="2000" b="1" dirty="0"/>
              <a:t>A conceptual data model:</a:t>
            </a:r>
            <a:r>
              <a:rPr lang="en-US" sz="1600" b="1" dirty="0"/>
              <a:t> </a:t>
            </a:r>
          </a:p>
          <a:p>
            <a:pPr>
              <a:lnSpc>
                <a:spcPct val="90000"/>
              </a:lnSpc>
            </a:pPr>
            <a:r>
              <a:rPr lang="en-US" sz="1600" dirty="0"/>
              <a:t>Defines the primary </a:t>
            </a:r>
            <a:r>
              <a:rPr lang="en-US" sz="1600" dirty="0" smtClean="0"/>
              <a:t>business concepts in 	the </a:t>
            </a:r>
            <a:r>
              <a:rPr lang="en-US" sz="1600" dirty="0"/>
              <a:t>data model.</a:t>
            </a:r>
          </a:p>
          <a:p>
            <a:pPr>
              <a:lnSpc>
                <a:spcPct val="90000"/>
              </a:lnSpc>
            </a:pPr>
            <a:r>
              <a:rPr lang="en-US" sz="1600" dirty="0"/>
              <a:t>Defines the categories and </a:t>
            </a:r>
            <a:r>
              <a:rPr lang="en-US" sz="1600" dirty="0" smtClean="0"/>
              <a:t>taxonomies 	within </a:t>
            </a:r>
            <a:r>
              <a:rPr lang="en-US" sz="1600" dirty="0"/>
              <a:t>those primary </a:t>
            </a:r>
            <a:r>
              <a:rPr lang="en-US" sz="1600" dirty="0" smtClean="0"/>
              <a:t>concepts</a:t>
            </a:r>
            <a:r>
              <a:rPr lang="en-US" sz="1600" dirty="0"/>
              <a:t>.</a:t>
            </a:r>
          </a:p>
          <a:p>
            <a:pPr>
              <a:lnSpc>
                <a:spcPct val="90000"/>
              </a:lnSpc>
            </a:pPr>
            <a:r>
              <a:rPr lang="en-US" sz="1600" dirty="0"/>
              <a:t>Defines all relevant relationships </a:t>
            </a:r>
            <a:r>
              <a:rPr lang="en-US" sz="1600" dirty="0" smtClean="0"/>
              <a:t>between 	model </a:t>
            </a:r>
            <a:r>
              <a:rPr lang="en-US" sz="1600" dirty="0"/>
              <a:t>objects</a:t>
            </a:r>
            <a:r>
              <a:rPr lang="en-US" sz="1600" dirty="0" smtClean="0"/>
              <a:t>.</a:t>
            </a:r>
          </a:p>
          <a:p>
            <a:pPr>
              <a:lnSpc>
                <a:spcPct val="90000"/>
              </a:lnSpc>
            </a:pPr>
            <a:r>
              <a:rPr lang="en-US" sz="1600" dirty="0" smtClean="0"/>
              <a:t>Built using Reference Model like IAA, 	ACORD, Enterprise Information 	Model</a:t>
            </a:r>
            <a:endParaRPr lang="en-US" sz="1600" dirty="0"/>
          </a:p>
          <a:p>
            <a:pPr>
              <a:lnSpc>
                <a:spcPct val="90000"/>
              </a:lnSpc>
            </a:pPr>
            <a:endParaRPr lang="en-US" sz="2400" b="1" dirty="0" smtClean="0"/>
          </a:p>
          <a:p>
            <a:pPr>
              <a:lnSpc>
                <a:spcPct val="90000"/>
              </a:lnSpc>
            </a:pPr>
            <a:r>
              <a:rPr lang="en-US" sz="2000" b="1" dirty="0" smtClean="0"/>
              <a:t>Purpose</a:t>
            </a:r>
            <a:r>
              <a:rPr lang="en-US" sz="2000" b="1" dirty="0"/>
              <a:t>:  </a:t>
            </a:r>
          </a:p>
          <a:p>
            <a:pPr>
              <a:lnSpc>
                <a:spcPct val="90000"/>
              </a:lnSpc>
            </a:pPr>
            <a:r>
              <a:rPr lang="en-US" sz="1600" dirty="0"/>
              <a:t>To explore domain concepts </a:t>
            </a:r>
            <a:r>
              <a:rPr lang="en-US" sz="1600" dirty="0" smtClean="0"/>
              <a:t>with 	business stakeholders.</a:t>
            </a:r>
            <a:endParaRPr lang="en-US" sz="1600" dirty="0"/>
          </a:p>
          <a:p>
            <a:pPr>
              <a:lnSpc>
                <a:spcPct val="90000"/>
              </a:lnSpc>
            </a:pPr>
            <a:r>
              <a:rPr lang="en-US" sz="1600" dirty="0">
                <a:cs typeface="Times New Roman" pitchFamily="18" charset="0"/>
              </a:rPr>
              <a:t>Serve as a common reference</a:t>
            </a:r>
          </a:p>
          <a:p>
            <a:pPr>
              <a:lnSpc>
                <a:spcPct val="90000"/>
              </a:lnSpc>
            </a:pPr>
            <a:r>
              <a:rPr lang="en-US" sz="1600" dirty="0">
                <a:cs typeface="Times New Roman" pitchFamily="18" charset="0"/>
              </a:rPr>
              <a:t>  </a:t>
            </a:r>
            <a:r>
              <a:rPr lang="en-US" sz="1600" dirty="0" smtClean="0">
                <a:cs typeface="Times New Roman" pitchFamily="18" charset="0"/>
              </a:rPr>
              <a:t>	point </a:t>
            </a:r>
            <a:r>
              <a:rPr lang="en-US" sz="1600" dirty="0">
                <a:cs typeface="Times New Roman" pitchFamily="18" charset="0"/>
              </a:rPr>
              <a:t>for all additional data </a:t>
            </a:r>
            <a:r>
              <a:rPr lang="en-US" sz="1600" dirty="0" smtClean="0">
                <a:cs typeface="Times New Roman" pitchFamily="18" charset="0"/>
              </a:rPr>
              <a:t>	models.</a:t>
            </a:r>
            <a:endParaRPr lang="en-US" sz="1600" dirty="0"/>
          </a:p>
        </p:txBody>
      </p:sp>
    </p:spTree>
    <p:extLst>
      <p:ext uri="{BB962C8B-B14F-4D97-AF65-F5344CB8AC3E}">
        <p14:creationId xmlns:p14="http://schemas.microsoft.com/office/powerpoint/2010/main" val="1484978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Data Model</a:t>
            </a:r>
            <a:endParaRPr lang="en-US" dirty="0"/>
          </a:p>
        </p:txBody>
      </p:sp>
      <p:sp>
        <p:nvSpPr>
          <p:cNvPr id="3" name="Content Placeholder 2"/>
          <p:cNvSpPr>
            <a:spLocks noGrp="1"/>
          </p:cNvSpPr>
          <p:nvPr>
            <p:ph idx="1"/>
          </p:nvPr>
        </p:nvSpPr>
        <p:spPr>
          <a:xfrm>
            <a:off x="497840" y="1676400"/>
            <a:ext cx="3007360" cy="3581400"/>
          </a:xfrm>
        </p:spPr>
        <p:style>
          <a:lnRef idx="1">
            <a:schemeClr val="dk1"/>
          </a:lnRef>
          <a:fillRef idx="2">
            <a:schemeClr val="dk1"/>
          </a:fillRef>
          <a:effectRef idx="1">
            <a:schemeClr val="dk1"/>
          </a:effectRef>
          <a:fontRef idx="minor">
            <a:schemeClr val="dk1"/>
          </a:fontRef>
        </p:style>
        <p:txBody>
          <a:bodyPr>
            <a:normAutofit/>
          </a:bodyPr>
          <a:lstStyle/>
          <a:p>
            <a:pPr marL="0" indent="0" eaLnBrk="0" hangingPunct="0">
              <a:buNone/>
            </a:pPr>
            <a:r>
              <a:rPr lang="en-US" b="1" dirty="0">
                <a:cs typeface="Times New Roman" pitchFamily="18" charset="0"/>
              </a:rPr>
              <a:t>A logical data model is a specialization of the conceptual data model for a particular purpose.</a:t>
            </a:r>
          </a:p>
          <a:p>
            <a:pPr indent="-228600" eaLnBrk="0" hangingPunct="0">
              <a:buFontTx/>
              <a:buChar char="•"/>
            </a:pPr>
            <a:r>
              <a:rPr lang="en-US" dirty="0">
                <a:cs typeface="Times New Roman" pitchFamily="18" charset="0"/>
              </a:rPr>
              <a:t>Inherits the primary concepts in the conceptual data model.</a:t>
            </a:r>
          </a:p>
          <a:p>
            <a:pPr indent="-228600" eaLnBrk="0" hangingPunct="0">
              <a:buFontTx/>
              <a:buChar char="•"/>
            </a:pPr>
            <a:r>
              <a:rPr lang="en-US" dirty="0">
                <a:cs typeface="Times New Roman" pitchFamily="18" charset="0"/>
              </a:rPr>
              <a:t>Fully attributed for business functionality</a:t>
            </a:r>
          </a:p>
          <a:p>
            <a:pPr indent="-228600" eaLnBrk="0" hangingPunct="0">
              <a:buFontTx/>
              <a:buChar char="•"/>
            </a:pPr>
            <a:r>
              <a:rPr lang="en-US" dirty="0">
                <a:cs typeface="Times New Roman" pitchFamily="18" charset="0"/>
              </a:rPr>
              <a:t>Fully normalized view of the business</a:t>
            </a:r>
          </a:p>
          <a:p>
            <a:pPr indent="-228600" eaLnBrk="0" hangingPunct="0">
              <a:buFontTx/>
              <a:buChar char="•"/>
            </a:pPr>
            <a:r>
              <a:rPr lang="en-US" dirty="0">
                <a:cs typeface="Times New Roman" pitchFamily="18" charset="0"/>
              </a:rPr>
              <a:t>Not specific to a particular implementation technology.</a:t>
            </a:r>
          </a:p>
          <a:p>
            <a:pPr marL="0" indent="0">
              <a:buNone/>
            </a:pP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22</a:t>
            </a:fld>
            <a:endParaRPr lang="en-US" dirty="0"/>
          </a:p>
        </p:txBody>
      </p:sp>
      <p:pic>
        <p:nvPicPr>
          <p:cNvPr id="5" name="Picture 10"/>
          <p:cNvPicPr>
            <a:picLocks noChangeAspect="1" noChangeArrowheads="1"/>
          </p:cNvPicPr>
          <p:nvPr/>
        </p:nvPicPr>
        <p:blipFill>
          <a:blip r:embed="rId2" cstate="print"/>
          <a:srcRect/>
          <a:stretch>
            <a:fillRect/>
          </a:stretch>
        </p:blipFill>
        <p:spPr bwMode="auto">
          <a:xfrm>
            <a:off x="3657600" y="304800"/>
            <a:ext cx="5181600" cy="6172200"/>
          </a:xfrm>
          <a:prstGeom prst="rect">
            <a:avLst/>
          </a:prstGeom>
          <a:noFill/>
          <a:ln w="9525" algn="ctr">
            <a:noFill/>
            <a:miter lim="800000"/>
            <a:headEnd/>
            <a:tailEnd/>
          </a:ln>
          <a:effectLst/>
        </p:spPr>
      </p:pic>
    </p:spTree>
    <p:extLst>
      <p:ext uri="{BB962C8B-B14F-4D97-AF65-F5344CB8AC3E}">
        <p14:creationId xmlns:p14="http://schemas.microsoft.com/office/powerpoint/2010/main" val="698306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Dimensional Data Model</a:t>
            </a:r>
            <a:endParaRPr lang="en-US" dirty="0"/>
          </a:p>
        </p:txBody>
      </p:sp>
      <p:sp>
        <p:nvSpPr>
          <p:cNvPr id="3" name="Content Placeholder 2"/>
          <p:cNvSpPr>
            <a:spLocks noGrp="1"/>
          </p:cNvSpPr>
          <p:nvPr>
            <p:ph idx="1"/>
          </p:nvPr>
        </p:nvSpPr>
        <p:spPr>
          <a:xfrm>
            <a:off x="1028701" y="1524000"/>
            <a:ext cx="7086600" cy="2209800"/>
          </a:xfrm>
        </p:spPr>
        <p:style>
          <a:lnRef idx="1">
            <a:schemeClr val="dk1"/>
          </a:lnRef>
          <a:fillRef idx="2">
            <a:schemeClr val="dk1"/>
          </a:fillRef>
          <a:effectRef idx="1">
            <a:schemeClr val="dk1"/>
          </a:effectRef>
          <a:fontRef idx="minor">
            <a:schemeClr val="dk1"/>
          </a:fontRef>
        </p:style>
        <p:txBody>
          <a:bodyPr>
            <a:noAutofit/>
          </a:bodyPr>
          <a:lstStyle/>
          <a:p>
            <a:pPr>
              <a:buFont typeface="Arial" panose="020B0604020202020204" pitchFamily="34" charset="0"/>
              <a:buChar char="•"/>
            </a:pPr>
            <a:r>
              <a:rPr lang="en-US" sz="1800" dirty="0" smtClean="0"/>
              <a:t>Dimensional models are used in warehouses.  </a:t>
            </a:r>
          </a:p>
          <a:p>
            <a:pPr>
              <a:buFont typeface="Arial" panose="020B0604020202020204" pitchFamily="34" charset="0"/>
              <a:buChar char="•"/>
            </a:pPr>
            <a:r>
              <a:rPr lang="en-US" sz="1800" dirty="0" smtClean="0"/>
              <a:t>The consists of dimensions and facts.  </a:t>
            </a:r>
          </a:p>
          <a:p>
            <a:pPr>
              <a:buFont typeface="Arial" panose="020B0604020202020204" pitchFamily="34" charset="0"/>
              <a:buChar char="•"/>
            </a:pPr>
            <a:r>
              <a:rPr lang="en-US" sz="1800" dirty="0" smtClean="0"/>
              <a:t>The are designed for quick retrieval and the ability to drill down. </a:t>
            </a:r>
          </a:p>
          <a:p>
            <a:pPr>
              <a:buFont typeface="Arial" panose="020B0604020202020204" pitchFamily="34" charset="0"/>
              <a:buChar char="•"/>
            </a:pPr>
            <a:r>
              <a:rPr lang="en-US" sz="1800" dirty="0" smtClean="0"/>
              <a:t>Relationships </a:t>
            </a:r>
            <a:r>
              <a:rPr lang="en-US" sz="1800" dirty="0"/>
              <a:t>represent navigation paths instead of business </a:t>
            </a:r>
            <a:r>
              <a:rPr lang="en-US" sz="1800" dirty="0" smtClean="0"/>
              <a:t>rules. </a:t>
            </a:r>
          </a:p>
          <a:p>
            <a:pPr>
              <a:buFont typeface="Arial" panose="020B0604020202020204" pitchFamily="34" charset="0"/>
              <a:buChar char="•"/>
            </a:pPr>
            <a:r>
              <a:rPr lang="en-US" sz="1800" dirty="0" smtClean="0"/>
              <a:t>Redundant data is not unusual.</a:t>
            </a:r>
            <a:endParaRPr lang="en-US" sz="1800"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23</a:t>
            </a:fld>
            <a:endParaRPr lang="en-US" dirty="0"/>
          </a:p>
        </p:txBody>
      </p:sp>
      <p:sp>
        <p:nvSpPr>
          <p:cNvPr id="10" name="Rectangle 9"/>
          <p:cNvSpPr/>
          <p:nvPr/>
        </p:nvSpPr>
        <p:spPr>
          <a:xfrm>
            <a:off x="2697930" y="4105870"/>
            <a:ext cx="374814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Example </a:t>
            </a:r>
            <a:r>
              <a:rPr lang="en-US" sz="5400" b="0" cap="none" spc="0" dirty="0" smtClean="0">
                <a:ln w="0"/>
                <a:solidFill>
                  <a:schemeClr val="tx1"/>
                </a:solidFill>
                <a:effectLst>
                  <a:outerShdw blurRad="38100" dist="19050" dir="2700000" algn="tl" rotWithShape="0">
                    <a:schemeClr val="dk1">
                      <a:alpha val="40000"/>
                    </a:schemeClr>
                  </a:outerShdw>
                </a:effectLst>
                <a:sym typeface="Wingdings" panose="05000000000000000000" pitchFamily="2" charset="2"/>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51895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ACD57DD-E820-4B11-80C4-823179BCC2F4}"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126999" y="685800"/>
            <a:ext cx="8890001" cy="5304241"/>
          </a:xfrm>
          <a:prstGeom prst="rect">
            <a:avLst/>
          </a:prstGeom>
        </p:spPr>
      </p:pic>
    </p:spTree>
    <p:extLst>
      <p:ext uri="{BB962C8B-B14F-4D97-AF65-F5344CB8AC3E}">
        <p14:creationId xmlns:p14="http://schemas.microsoft.com/office/powerpoint/2010/main" val="2791342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cstate="print"/>
          <a:srcRect/>
          <a:stretch>
            <a:fillRect/>
          </a:stretch>
        </p:blipFill>
        <p:spPr>
          <a:xfrm>
            <a:off x="3390287" y="533400"/>
            <a:ext cx="5727365" cy="5828053"/>
          </a:xfrm>
          <a:prstGeom prst="rect">
            <a:avLst/>
          </a:prstGeom>
          <a:noFill/>
          <a:ln/>
        </p:spPr>
      </p:pic>
      <p:sp>
        <p:nvSpPr>
          <p:cNvPr id="2" name="Title 1"/>
          <p:cNvSpPr>
            <a:spLocks noGrp="1"/>
          </p:cNvSpPr>
          <p:nvPr>
            <p:ph type="title"/>
          </p:nvPr>
        </p:nvSpPr>
        <p:spPr/>
        <p:txBody>
          <a:bodyPr/>
          <a:lstStyle/>
          <a:p>
            <a:r>
              <a:rPr lang="en-US" dirty="0" smtClean="0"/>
              <a:t>Physical Data Model</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25</a:t>
            </a:fld>
            <a:endParaRPr lang="en-US" dirty="0"/>
          </a:p>
        </p:txBody>
      </p:sp>
      <p:sp>
        <p:nvSpPr>
          <p:cNvPr id="6" name="TextBox 5"/>
          <p:cNvSpPr txBox="1"/>
          <p:nvPr/>
        </p:nvSpPr>
        <p:spPr>
          <a:xfrm>
            <a:off x="304800" y="1503771"/>
            <a:ext cx="2971800" cy="39826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eaLnBrk="0" hangingPunct="0">
              <a:spcBef>
                <a:spcPct val="20000"/>
              </a:spcBef>
            </a:pPr>
            <a:r>
              <a:rPr lang="en-US" sz="1600" b="1" dirty="0">
                <a:cs typeface="Times New Roman" pitchFamily="18" charset="0"/>
              </a:rPr>
              <a:t>Purpose</a:t>
            </a:r>
          </a:p>
          <a:p>
            <a:pPr indent="-182880" eaLnBrk="0" hangingPunct="0">
              <a:buFontTx/>
              <a:buChar char="•"/>
            </a:pPr>
            <a:r>
              <a:rPr lang="en-US" sz="1600" dirty="0">
                <a:cs typeface="Times New Roman" pitchFamily="18" charset="0"/>
              </a:rPr>
              <a:t>Creation of effective and  </a:t>
            </a:r>
            <a:r>
              <a:rPr lang="en-US" sz="1600" dirty="0" smtClean="0">
                <a:cs typeface="Times New Roman" pitchFamily="18" charset="0"/>
              </a:rPr>
              <a:t> 	efficient </a:t>
            </a:r>
            <a:r>
              <a:rPr lang="en-US" sz="1600" dirty="0">
                <a:cs typeface="Times New Roman" pitchFamily="18" charset="0"/>
              </a:rPr>
              <a:t>data structures at </a:t>
            </a:r>
            <a:r>
              <a:rPr lang="en-US" sz="1600" dirty="0" smtClean="0">
                <a:cs typeface="Times New Roman" pitchFamily="18" charset="0"/>
              </a:rPr>
              <a:t>	execution</a:t>
            </a:r>
            <a:r>
              <a:rPr lang="en-US" sz="1600" dirty="0">
                <a:cs typeface="Times New Roman" pitchFamily="18" charset="0"/>
              </a:rPr>
              <a:t>.</a:t>
            </a:r>
          </a:p>
          <a:p>
            <a:pPr indent="-182880" eaLnBrk="0" hangingPunct="0">
              <a:buFontTx/>
              <a:buChar char="•"/>
            </a:pPr>
            <a:r>
              <a:rPr lang="en-US" sz="1600" dirty="0">
                <a:cs typeface="Times New Roman" pitchFamily="18" charset="0"/>
              </a:rPr>
              <a:t>Generation of physical data </a:t>
            </a:r>
            <a:r>
              <a:rPr lang="en-US" sz="1600" dirty="0" smtClean="0">
                <a:cs typeface="Times New Roman" pitchFamily="18" charset="0"/>
              </a:rPr>
              <a:t>	structure </a:t>
            </a:r>
            <a:r>
              <a:rPr lang="en-US" sz="1600" dirty="0">
                <a:cs typeface="Times New Roman" pitchFamily="18" charset="0"/>
              </a:rPr>
              <a:t>definition (DDL).</a:t>
            </a:r>
          </a:p>
          <a:p>
            <a:r>
              <a:rPr lang="en-US" sz="1600" b="1" dirty="0" smtClean="0"/>
              <a:t>Consideration</a:t>
            </a:r>
          </a:p>
          <a:p>
            <a:pPr indent="-182880">
              <a:lnSpc>
                <a:spcPct val="80000"/>
              </a:lnSpc>
              <a:buFontTx/>
              <a:buChar char="•"/>
            </a:pPr>
            <a:r>
              <a:rPr lang="en-US" sz="1600" dirty="0">
                <a:cs typeface="Times New Roman" pitchFamily="18" charset="0"/>
              </a:rPr>
              <a:t>Non-functional requirements </a:t>
            </a:r>
            <a:r>
              <a:rPr lang="en-US" sz="1600" dirty="0" smtClean="0">
                <a:cs typeface="Times New Roman" pitchFamily="18" charset="0"/>
              </a:rPr>
              <a:t>	(</a:t>
            </a:r>
            <a:r>
              <a:rPr lang="en-US" sz="1600" dirty="0">
                <a:cs typeface="Times New Roman" pitchFamily="18" charset="0"/>
              </a:rPr>
              <a:t>performance, scalability, </a:t>
            </a:r>
            <a:r>
              <a:rPr lang="en-US" sz="1600" dirty="0" smtClean="0">
                <a:cs typeface="Times New Roman" pitchFamily="18" charset="0"/>
              </a:rPr>
              <a:t>	availability</a:t>
            </a:r>
            <a:r>
              <a:rPr lang="en-US" sz="1600" dirty="0">
                <a:cs typeface="Times New Roman" pitchFamily="18" charset="0"/>
              </a:rPr>
              <a:t>, etc.)</a:t>
            </a:r>
          </a:p>
          <a:p>
            <a:pPr marL="457200" lvl="2" indent="-182880">
              <a:lnSpc>
                <a:spcPct val="80000"/>
              </a:lnSpc>
              <a:buFont typeface="Arial" panose="020B0604020202020204" pitchFamily="34" charset="0"/>
              <a:buChar char="•"/>
            </a:pPr>
            <a:r>
              <a:rPr lang="en-US" sz="1600" dirty="0" smtClean="0">
                <a:cs typeface="Times New Roman" pitchFamily="18" charset="0"/>
              </a:rPr>
              <a:t>Includes </a:t>
            </a:r>
            <a:r>
              <a:rPr lang="en-US" sz="1600" dirty="0" err="1">
                <a:cs typeface="Times New Roman" pitchFamily="18" charset="0"/>
              </a:rPr>
              <a:t>denormalization</a:t>
            </a:r>
            <a:r>
              <a:rPr lang="en-US" sz="1600" dirty="0">
                <a:cs typeface="Times New Roman" pitchFamily="18" charset="0"/>
              </a:rPr>
              <a:t> if necessary.</a:t>
            </a:r>
          </a:p>
          <a:p>
            <a:pPr indent="-182880">
              <a:lnSpc>
                <a:spcPct val="80000"/>
              </a:lnSpc>
              <a:buFontTx/>
              <a:buChar char="•"/>
            </a:pPr>
            <a:r>
              <a:rPr lang="en-US" sz="1600" dirty="0">
                <a:cs typeface="Times New Roman" pitchFamily="18" charset="0"/>
              </a:rPr>
              <a:t>Data access </a:t>
            </a:r>
            <a:r>
              <a:rPr lang="en-US" sz="1600" dirty="0" smtClean="0">
                <a:cs typeface="Times New Roman" pitchFamily="18" charset="0"/>
              </a:rPr>
              <a:t> </a:t>
            </a:r>
            <a:endParaRPr lang="en-US" sz="1600" dirty="0">
              <a:cs typeface="Times New Roman" pitchFamily="18" charset="0"/>
            </a:endParaRPr>
          </a:p>
          <a:p>
            <a:pPr indent="-182880">
              <a:lnSpc>
                <a:spcPct val="80000"/>
              </a:lnSpc>
              <a:buFontTx/>
              <a:buChar char="•"/>
            </a:pPr>
            <a:r>
              <a:rPr lang="en-US" sz="1600" dirty="0">
                <a:cs typeface="Times New Roman" pitchFamily="18" charset="0"/>
              </a:rPr>
              <a:t>Physical only data elements, </a:t>
            </a:r>
            <a:r>
              <a:rPr lang="en-US" sz="1600" dirty="0" smtClean="0">
                <a:cs typeface="Times New Roman" pitchFamily="18" charset="0"/>
              </a:rPr>
              <a:t>	components</a:t>
            </a:r>
            <a:r>
              <a:rPr lang="en-US" sz="1600" dirty="0">
                <a:cs typeface="Times New Roman" pitchFamily="18" charset="0"/>
              </a:rPr>
              <a:t>.</a:t>
            </a:r>
          </a:p>
          <a:p>
            <a:pPr indent="-182880">
              <a:lnSpc>
                <a:spcPct val="80000"/>
              </a:lnSpc>
              <a:buFontTx/>
              <a:buChar char="•"/>
            </a:pPr>
            <a:r>
              <a:rPr lang="en-US" sz="1600" dirty="0">
                <a:cs typeface="Times New Roman" pitchFamily="18" charset="0"/>
              </a:rPr>
              <a:t>Implementation technology </a:t>
            </a:r>
            <a:r>
              <a:rPr lang="en-US" sz="1600" dirty="0" smtClean="0">
                <a:cs typeface="Times New Roman" pitchFamily="18" charset="0"/>
              </a:rPr>
              <a:t>	limitations – Database 	specific</a:t>
            </a:r>
            <a:endParaRPr lang="en-US" sz="1600" dirty="0">
              <a:cs typeface="Times New Roman" pitchFamily="18" charset="0"/>
            </a:endParaRPr>
          </a:p>
        </p:txBody>
      </p:sp>
    </p:spTree>
    <p:extLst>
      <p:ext uri="{BB962C8B-B14F-4D97-AF65-F5344CB8AC3E}">
        <p14:creationId xmlns:p14="http://schemas.microsoft.com/office/powerpoint/2010/main" val="1602329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a Large Data Model</a:t>
            </a:r>
            <a:endParaRPr lang="en-US" dirty="0"/>
          </a:p>
        </p:txBody>
      </p:sp>
      <p:sp>
        <p:nvSpPr>
          <p:cNvPr id="3" name="Content Placeholder 2"/>
          <p:cNvSpPr>
            <a:spLocks noGrp="1"/>
          </p:cNvSpPr>
          <p:nvPr>
            <p:ph idx="1"/>
          </p:nvPr>
        </p:nvSpPr>
        <p:spPr>
          <a:xfrm>
            <a:off x="554296" y="942588"/>
            <a:ext cx="8341360" cy="337086"/>
          </a:xfrm>
        </p:spPr>
        <p:txBody>
          <a:bodyPr>
            <a:normAutofit/>
          </a:bodyPr>
          <a:lstStyle/>
          <a:p>
            <a:r>
              <a:rPr lang="en-US" dirty="0" smtClean="0"/>
              <a:t>Helpful Hints or Questions to ask yourself…</a:t>
            </a:r>
          </a:p>
          <a:p>
            <a:pPr lvl="1"/>
            <a:endParaRPr lang="en-US" dirty="0" smtClean="0"/>
          </a:p>
        </p:txBody>
      </p:sp>
      <p:sp>
        <p:nvSpPr>
          <p:cNvPr id="4" name="Slide Number Placeholder 3"/>
          <p:cNvSpPr>
            <a:spLocks noGrp="1"/>
          </p:cNvSpPr>
          <p:nvPr>
            <p:ph type="sldNum" sz="quarter" idx="4"/>
          </p:nvPr>
        </p:nvSpPr>
        <p:spPr/>
        <p:txBody>
          <a:bodyPr/>
          <a:lstStyle/>
          <a:p>
            <a:fld id="{CACD57DD-E820-4B11-80C4-823179BCC2F4}" type="slidenum">
              <a:rPr lang="en-US" smtClean="0"/>
              <a:pPr/>
              <a:t>26</a:t>
            </a:fld>
            <a:endParaRPr lang="en-US" dirty="0"/>
          </a:p>
        </p:txBody>
      </p:sp>
      <p:sp>
        <p:nvSpPr>
          <p:cNvPr id="5" name="TextBox 4"/>
          <p:cNvSpPr txBox="1"/>
          <p:nvPr/>
        </p:nvSpPr>
        <p:spPr>
          <a:xfrm>
            <a:off x="523816" y="1279674"/>
            <a:ext cx="8022912"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742950" lvl="1" indent="-285750">
              <a:buFont typeface="Wingdings" panose="05000000000000000000" pitchFamily="2" charset="2"/>
              <a:buChar char="v"/>
            </a:pPr>
            <a:r>
              <a:rPr lang="en-US" sz="1500" b="1" dirty="0"/>
              <a:t>Conceptual Data Model</a:t>
            </a:r>
          </a:p>
          <a:p>
            <a:pPr marL="1200150" lvl="2" indent="-285750">
              <a:buFont typeface="Wingdings" panose="05000000000000000000" pitchFamily="2" charset="2"/>
              <a:buChar char="v"/>
            </a:pPr>
            <a:r>
              <a:rPr lang="en-US" sz="1500" b="1" dirty="0"/>
              <a:t>Do the business groupings and relationships make good business sense</a:t>
            </a:r>
          </a:p>
        </p:txBody>
      </p:sp>
      <p:sp>
        <p:nvSpPr>
          <p:cNvPr id="7" name="TextBox 6"/>
          <p:cNvSpPr txBox="1"/>
          <p:nvPr/>
        </p:nvSpPr>
        <p:spPr>
          <a:xfrm>
            <a:off x="533400" y="1828800"/>
            <a:ext cx="8013328" cy="17081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742950" lvl="1" indent="-285750">
              <a:buFont typeface="Wingdings" panose="05000000000000000000" pitchFamily="2" charset="2"/>
              <a:buChar char="v"/>
            </a:pPr>
            <a:r>
              <a:rPr lang="en-US" sz="1500" b="1" dirty="0"/>
              <a:t>Logical Data Model</a:t>
            </a:r>
          </a:p>
          <a:p>
            <a:pPr marL="1200150" lvl="2" indent="-285750">
              <a:buFont typeface="Wingdings" panose="05000000000000000000" pitchFamily="2" charset="2"/>
              <a:buChar char="v"/>
            </a:pPr>
            <a:r>
              <a:rPr lang="en-US" sz="1500" b="1" dirty="0"/>
              <a:t>Do the business groupings and relationships make good business sense</a:t>
            </a:r>
          </a:p>
          <a:p>
            <a:pPr marL="1200150" lvl="2" indent="-285750">
              <a:buFont typeface="Wingdings" panose="05000000000000000000" pitchFamily="2" charset="2"/>
              <a:buChar char="v"/>
            </a:pPr>
            <a:r>
              <a:rPr lang="en-US" sz="1500" b="1" dirty="0"/>
              <a:t>Look for redundant </a:t>
            </a:r>
            <a:r>
              <a:rPr lang="en-US" sz="1500" b="1" dirty="0" smtClean="0"/>
              <a:t>data</a:t>
            </a:r>
          </a:p>
          <a:p>
            <a:pPr marL="1200150" lvl="2" indent="-285750">
              <a:buFont typeface="Wingdings" panose="05000000000000000000" pitchFamily="2" charset="2"/>
              <a:buChar char="v"/>
            </a:pPr>
            <a:r>
              <a:rPr lang="en-US" sz="1500" b="1" dirty="0"/>
              <a:t>Personally Identifiable Information (PII) Data – Is it required?  Do they really need to persist the data</a:t>
            </a:r>
            <a:r>
              <a:rPr lang="en-US" sz="1500" b="1" dirty="0" smtClean="0"/>
              <a:t>?</a:t>
            </a:r>
          </a:p>
          <a:p>
            <a:pPr marL="1200150" lvl="2" indent="-285750">
              <a:buFont typeface="Wingdings" panose="05000000000000000000" pitchFamily="2" charset="2"/>
              <a:buChar char="v"/>
            </a:pPr>
            <a:r>
              <a:rPr lang="en-US" sz="1500" b="1" dirty="0"/>
              <a:t>Do tables have like data in </a:t>
            </a:r>
            <a:r>
              <a:rPr lang="en-US" sz="1500" b="1" dirty="0" smtClean="0"/>
              <a:t>them</a:t>
            </a:r>
            <a:endParaRPr lang="en-US" sz="1500" b="1" dirty="0"/>
          </a:p>
          <a:p>
            <a:pPr marL="1200150" lvl="2" indent="-285750">
              <a:buFont typeface="Wingdings" panose="05000000000000000000" pitchFamily="2" charset="2"/>
              <a:buChar char="v"/>
            </a:pPr>
            <a:r>
              <a:rPr lang="en-US" sz="1500" b="1" dirty="0"/>
              <a:t>Mentally divide into small chunks (by subject area or common data)</a:t>
            </a:r>
          </a:p>
        </p:txBody>
      </p:sp>
      <p:sp>
        <p:nvSpPr>
          <p:cNvPr id="9" name="TextBox 8"/>
          <p:cNvSpPr txBox="1"/>
          <p:nvPr/>
        </p:nvSpPr>
        <p:spPr>
          <a:xfrm>
            <a:off x="533400" y="3505200"/>
            <a:ext cx="8013328" cy="24006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742950" lvl="1" indent="-285750">
              <a:buFont typeface="Wingdings" panose="05000000000000000000" pitchFamily="2" charset="2"/>
              <a:buChar char="v"/>
            </a:pPr>
            <a:r>
              <a:rPr lang="en-US" sz="1500" b="1" dirty="0"/>
              <a:t>Physical Data Model</a:t>
            </a:r>
          </a:p>
          <a:p>
            <a:pPr marL="1200150" lvl="2" indent="-285750">
              <a:buFont typeface="Wingdings" panose="05000000000000000000" pitchFamily="2" charset="2"/>
              <a:buChar char="v"/>
            </a:pPr>
            <a:r>
              <a:rPr lang="en-US" sz="1500" b="1" dirty="0"/>
              <a:t>Do the business groupings and relationships make good business sense</a:t>
            </a:r>
          </a:p>
          <a:p>
            <a:pPr marL="1200150" lvl="2" indent="-285750">
              <a:buFont typeface="Wingdings" panose="05000000000000000000" pitchFamily="2" charset="2"/>
              <a:buChar char="v"/>
            </a:pPr>
            <a:r>
              <a:rPr lang="en-US" sz="1500" b="1" dirty="0"/>
              <a:t>Look for redundant data</a:t>
            </a:r>
          </a:p>
          <a:p>
            <a:pPr marL="1200150" lvl="2" indent="-285750">
              <a:buFont typeface="Wingdings" panose="05000000000000000000" pitchFamily="2" charset="2"/>
              <a:buChar char="v"/>
            </a:pPr>
            <a:r>
              <a:rPr lang="en-US" sz="1500" b="1" dirty="0" smtClean="0"/>
              <a:t>Personally </a:t>
            </a:r>
            <a:r>
              <a:rPr lang="en-US" sz="1500" b="1" dirty="0"/>
              <a:t>Identifiable Information (PII) Data – Is it required?  Do they really need to persist the data</a:t>
            </a:r>
            <a:r>
              <a:rPr lang="en-US" sz="1500" b="1" dirty="0" smtClean="0"/>
              <a:t>?</a:t>
            </a:r>
          </a:p>
          <a:p>
            <a:pPr marL="1200150" lvl="2" indent="-285750">
              <a:buFont typeface="Wingdings" panose="05000000000000000000" pitchFamily="2" charset="2"/>
              <a:buChar char="v"/>
            </a:pPr>
            <a:r>
              <a:rPr lang="en-US" sz="1500" b="1" dirty="0"/>
              <a:t>Do tables have like data in </a:t>
            </a:r>
            <a:r>
              <a:rPr lang="en-US" sz="1500" b="1" dirty="0" smtClean="0"/>
              <a:t>them</a:t>
            </a:r>
            <a:endParaRPr lang="en-US" sz="1500" b="1" dirty="0"/>
          </a:p>
          <a:p>
            <a:pPr marL="1200150" lvl="2" indent="-285750">
              <a:buFont typeface="Wingdings" panose="05000000000000000000" pitchFamily="2" charset="2"/>
              <a:buChar char="v"/>
            </a:pPr>
            <a:r>
              <a:rPr lang="en-US" sz="1500" b="1" dirty="0"/>
              <a:t>Mentally divide into small chunks (by subject area or common data)</a:t>
            </a:r>
          </a:p>
          <a:p>
            <a:pPr marL="1200150" lvl="2" indent="-285750">
              <a:buFont typeface="Wingdings" panose="05000000000000000000" pitchFamily="2" charset="2"/>
              <a:buChar char="v"/>
            </a:pPr>
            <a:r>
              <a:rPr lang="en-US" sz="1500" b="1" dirty="0" smtClean="0"/>
              <a:t>Often </a:t>
            </a:r>
            <a:r>
              <a:rPr lang="en-US" sz="1500" b="1" dirty="0"/>
              <a:t>keys are color coded for ease of reading</a:t>
            </a:r>
          </a:p>
          <a:p>
            <a:pPr marL="1200150" lvl="2" indent="-285750">
              <a:buFont typeface="Wingdings" panose="05000000000000000000" pitchFamily="2" charset="2"/>
              <a:buChar char="v"/>
            </a:pPr>
            <a:r>
              <a:rPr lang="en-US" sz="1500" b="1" dirty="0"/>
              <a:t>New attributes (fields) are often in Red.  New tables are a new color.  Fact tables are in yellow</a:t>
            </a:r>
          </a:p>
        </p:txBody>
      </p:sp>
    </p:spTree>
    <p:extLst>
      <p:ext uri="{BB962C8B-B14F-4D97-AF65-F5344CB8AC3E}">
        <p14:creationId xmlns:p14="http://schemas.microsoft.com/office/powerpoint/2010/main" val="32624904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27</a:t>
            </a:fld>
            <a:endParaRPr lang="en-US" dirty="0"/>
          </a:p>
        </p:txBody>
      </p:sp>
      <p:sp>
        <p:nvSpPr>
          <p:cNvPr id="6" name="Content Placeholder 5"/>
          <p:cNvSpPr>
            <a:spLocks noGrp="1"/>
          </p:cNvSpPr>
          <p:nvPr>
            <p:ph idx="1"/>
          </p:nvPr>
        </p:nvSpPr>
        <p:spPr>
          <a:xfrm>
            <a:off x="497840" y="1295400"/>
            <a:ext cx="8341360" cy="1600200"/>
          </a:xfrm>
        </p:spPr>
        <p:txBody>
          <a:bodyPr>
            <a:normAutofit/>
          </a:bodyPr>
          <a:lstStyle/>
          <a:p>
            <a:r>
              <a:rPr lang="en-US" dirty="0" smtClean="0"/>
              <a:t>Using the chart below – create/answer the following:</a:t>
            </a:r>
            <a:endParaRPr lang="en-US" dirty="0"/>
          </a:p>
          <a:p>
            <a:pPr lvl="1"/>
            <a:r>
              <a:rPr lang="en-US" dirty="0" smtClean="0"/>
              <a:t>Create a Conceptual Data Model</a:t>
            </a:r>
          </a:p>
          <a:p>
            <a:pPr lvl="1"/>
            <a:r>
              <a:rPr lang="en-US" dirty="0" smtClean="0"/>
              <a:t>Create a Logical Data Model</a:t>
            </a:r>
          </a:p>
          <a:p>
            <a:pPr lvl="1"/>
            <a:r>
              <a:rPr lang="en-US" dirty="0" smtClean="0"/>
              <a:t>Is the Logical Data Model in 3NF?</a:t>
            </a:r>
          </a:p>
        </p:txBody>
      </p:sp>
      <p:pic>
        <p:nvPicPr>
          <p:cNvPr id="7" name="Picture 6"/>
          <p:cNvPicPr>
            <a:picLocks noChangeAspect="1"/>
          </p:cNvPicPr>
          <p:nvPr/>
        </p:nvPicPr>
        <p:blipFill>
          <a:blip r:embed="rId2"/>
          <a:stretch>
            <a:fillRect/>
          </a:stretch>
        </p:blipFill>
        <p:spPr>
          <a:xfrm>
            <a:off x="376257" y="3048000"/>
            <a:ext cx="8539143" cy="1906666"/>
          </a:xfrm>
          <a:prstGeom prst="rect">
            <a:avLst/>
          </a:prstGeom>
          <a:ln>
            <a:solidFill>
              <a:schemeClr val="tx1"/>
            </a:solidFill>
          </a:ln>
        </p:spPr>
      </p:pic>
    </p:spTree>
    <p:extLst>
      <p:ext uri="{BB962C8B-B14F-4D97-AF65-F5344CB8AC3E}">
        <p14:creationId xmlns:p14="http://schemas.microsoft.com/office/powerpoint/2010/main" val="26045741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88960" cy="683239"/>
          </a:xfrm>
        </p:spPr>
        <p:txBody>
          <a:bodyPr/>
          <a:lstStyle/>
          <a:p>
            <a:r>
              <a:rPr lang="en-US" spc="0" dirty="0" smtClean="0"/>
              <a:t>Reading a Data Model!		</a:t>
            </a:r>
            <a:endParaRPr lang="en-US" spc="0"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28</a:t>
            </a:fld>
            <a:endParaRPr lang="en-US" dirty="0"/>
          </a:p>
        </p:txBody>
      </p:sp>
      <p:grpSp>
        <p:nvGrpSpPr>
          <p:cNvPr id="5" name="Group 4"/>
          <p:cNvGrpSpPr/>
          <p:nvPr/>
        </p:nvGrpSpPr>
        <p:grpSpPr>
          <a:xfrm>
            <a:off x="497840" y="1611676"/>
            <a:ext cx="8035152" cy="2807924"/>
            <a:chOff x="497840" y="1611676"/>
            <a:chExt cx="8035152" cy="2807924"/>
          </a:xfrm>
        </p:grpSpPr>
        <p:sp>
          <p:nvSpPr>
            <p:cNvPr id="26" name="Rectangle 25"/>
            <p:cNvSpPr/>
            <p:nvPr/>
          </p:nvSpPr>
          <p:spPr>
            <a:xfrm>
              <a:off x="2517170" y="2515079"/>
              <a:ext cx="1845081" cy="1203566"/>
            </a:xfrm>
            <a:prstGeom prst="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You can read data models</a:t>
              </a:r>
              <a:endParaRPr lang="en-US" sz="1400" dirty="0"/>
            </a:p>
          </p:txBody>
        </p:sp>
        <p:sp>
          <p:nvSpPr>
            <p:cNvPr id="31" name="Rectangle 30"/>
            <p:cNvSpPr/>
            <p:nvPr/>
          </p:nvSpPr>
          <p:spPr>
            <a:xfrm>
              <a:off x="497840" y="2190780"/>
              <a:ext cx="1828800" cy="1203566"/>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Reading Data Model does not have to be overwhelming</a:t>
              </a:r>
              <a:endParaRPr lang="en-US" sz="1400" dirty="0"/>
            </a:p>
          </p:txBody>
        </p:sp>
        <p:sp>
          <p:nvSpPr>
            <p:cNvPr id="32" name="Rectangle 31"/>
            <p:cNvSpPr/>
            <p:nvPr/>
          </p:nvSpPr>
          <p:spPr>
            <a:xfrm>
              <a:off x="6704192" y="3216034"/>
              <a:ext cx="1828800" cy="1203566"/>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Work with project teams to review data models whenever possible</a:t>
              </a:r>
              <a:endParaRPr lang="en-US" sz="1400" dirty="0"/>
            </a:p>
          </p:txBody>
        </p:sp>
        <p:sp>
          <p:nvSpPr>
            <p:cNvPr id="33" name="Curved Down Arrow 32"/>
            <p:cNvSpPr/>
            <p:nvPr/>
          </p:nvSpPr>
          <p:spPr>
            <a:xfrm rot="747510">
              <a:off x="1461112" y="1611676"/>
              <a:ext cx="2112117" cy="683625"/>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4" name="Rectangle 33"/>
            <p:cNvSpPr/>
            <p:nvPr/>
          </p:nvSpPr>
          <p:spPr>
            <a:xfrm>
              <a:off x="4610681" y="2865196"/>
              <a:ext cx="1845081" cy="1203566"/>
            </a:xfrm>
            <a:prstGeom prst="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By reading data models you can help govern data at rest</a:t>
              </a:r>
              <a:endParaRPr lang="en-US" sz="1400" dirty="0"/>
            </a:p>
          </p:txBody>
        </p:sp>
        <p:sp>
          <p:nvSpPr>
            <p:cNvPr id="35" name="Curved Down Arrow 34"/>
            <p:cNvSpPr/>
            <p:nvPr/>
          </p:nvSpPr>
          <p:spPr>
            <a:xfrm rot="747510">
              <a:off x="3554622" y="1961793"/>
              <a:ext cx="2112117" cy="683625"/>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6" name="Curved Down Arrow 35"/>
            <p:cNvSpPr/>
            <p:nvPr/>
          </p:nvSpPr>
          <p:spPr>
            <a:xfrm rot="747510">
              <a:off x="5768891" y="2312631"/>
              <a:ext cx="2112117" cy="683625"/>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3957320"/>
            <a:ext cx="2519680" cy="2519680"/>
          </a:xfrm>
          <a:prstGeom prst="rect">
            <a:avLst/>
          </a:prstGeom>
        </p:spPr>
      </p:pic>
    </p:spTree>
    <p:extLst>
      <p:ext uri="{BB962C8B-B14F-4D97-AF65-F5344CB8AC3E}">
        <p14:creationId xmlns:p14="http://schemas.microsoft.com/office/powerpoint/2010/main" val="1413675098"/>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88960" cy="683239"/>
          </a:xfrm>
        </p:spPr>
        <p:txBody>
          <a:bodyPr/>
          <a:lstStyle/>
          <a:p>
            <a:r>
              <a:rPr lang="en-US" spc="0" dirty="0" smtClean="0"/>
              <a:t>Recap! </a:t>
            </a:r>
            <a:endParaRPr lang="en-US" spc="0"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29</a:t>
            </a:fld>
            <a:endParaRPr lang="en-US" dirty="0"/>
          </a:p>
        </p:txBody>
      </p:sp>
      <p:sp>
        <p:nvSpPr>
          <p:cNvPr id="31" name="Rectangle 30"/>
          <p:cNvSpPr/>
          <p:nvPr/>
        </p:nvSpPr>
        <p:spPr>
          <a:xfrm>
            <a:off x="609600" y="1066800"/>
            <a:ext cx="2971800" cy="1203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Crows feet defines the cardinality of the relationships on a data model</a:t>
            </a:r>
            <a:endParaRPr lang="en-US" sz="1400" b="1" dirty="0"/>
          </a:p>
        </p:txBody>
      </p:sp>
      <p:sp>
        <p:nvSpPr>
          <p:cNvPr id="7" name="Rectangle 6"/>
          <p:cNvSpPr/>
          <p:nvPr/>
        </p:nvSpPr>
        <p:spPr>
          <a:xfrm>
            <a:off x="3997960" y="1098564"/>
            <a:ext cx="4648200" cy="3549636"/>
          </a:xfrm>
          <a:prstGeom prst="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t>Conceptual Data Model</a:t>
            </a:r>
          </a:p>
          <a:p>
            <a:pPr marL="285750" indent="-285750">
              <a:buFont typeface="Arial" panose="020B0604020202020204" pitchFamily="34" charset="0"/>
              <a:buChar char="•"/>
            </a:pPr>
            <a:r>
              <a:rPr lang="en-US" sz="1400" dirty="0"/>
              <a:t>Primary business concepts</a:t>
            </a:r>
          </a:p>
          <a:p>
            <a:pPr marL="285750" indent="-285750">
              <a:buFont typeface="Arial" panose="020B0604020202020204" pitchFamily="34" charset="0"/>
              <a:buChar char="•"/>
            </a:pPr>
            <a:r>
              <a:rPr lang="en-US" sz="1400" dirty="0"/>
              <a:t>Relevant </a:t>
            </a:r>
            <a:r>
              <a:rPr lang="en-US" sz="1400" dirty="0" smtClean="0"/>
              <a:t>relationships</a:t>
            </a:r>
          </a:p>
          <a:p>
            <a:r>
              <a:rPr lang="en-US" sz="1400" dirty="0" smtClean="0"/>
              <a:t>Logical Data Model</a:t>
            </a:r>
          </a:p>
          <a:p>
            <a:pPr marL="285750" indent="-285750">
              <a:buFont typeface="Arial" panose="020B0604020202020204" pitchFamily="34" charset="0"/>
              <a:buChar char="•"/>
            </a:pPr>
            <a:r>
              <a:rPr lang="en-US" sz="1400" dirty="0"/>
              <a:t>Full attributes of a model in business terms.</a:t>
            </a:r>
          </a:p>
          <a:p>
            <a:pPr marL="285750" indent="-285750">
              <a:buFont typeface="Arial" panose="020B0604020202020204" pitchFamily="34" charset="0"/>
              <a:buChar char="•"/>
            </a:pPr>
            <a:r>
              <a:rPr lang="en-US" sz="1400" dirty="0"/>
              <a:t>Normalized</a:t>
            </a:r>
          </a:p>
          <a:p>
            <a:pPr marL="285750" indent="-285750">
              <a:buFont typeface="Arial" panose="020B0604020202020204" pitchFamily="34" charset="0"/>
              <a:buChar char="•"/>
            </a:pPr>
            <a:r>
              <a:rPr lang="en-US" sz="1400" dirty="0"/>
              <a:t>Database </a:t>
            </a:r>
            <a:r>
              <a:rPr lang="en-US" sz="1400" dirty="0" smtClean="0"/>
              <a:t>Independent</a:t>
            </a:r>
          </a:p>
          <a:p>
            <a:r>
              <a:rPr lang="en-US" sz="1400" dirty="0" smtClean="0"/>
              <a:t>Logical Dimensional Model</a:t>
            </a:r>
          </a:p>
          <a:p>
            <a:pPr marL="285750" indent="-285750">
              <a:buFont typeface="Arial" panose="020B0604020202020204" pitchFamily="34" charset="0"/>
              <a:buChar char="•"/>
            </a:pPr>
            <a:r>
              <a:rPr lang="en-US" sz="1400" dirty="0"/>
              <a:t>Used in Warehouses</a:t>
            </a:r>
          </a:p>
          <a:p>
            <a:pPr marL="285750" indent="-285750">
              <a:buFont typeface="Arial" panose="020B0604020202020204" pitchFamily="34" charset="0"/>
              <a:buChar char="•"/>
            </a:pPr>
            <a:r>
              <a:rPr lang="en-US" sz="1400" dirty="0"/>
              <a:t>Has dimensions and facts</a:t>
            </a:r>
          </a:p>
          <a:p>
            <a:pPr marL="285750" indent="-285750">
              <a:buFont typeface="Arial" panose="020B0604020202020204" pitchFamily="34" charset="0"/>
              <a:buChar char="•"/>
            </a:pPr>
            <a:r>
              <a:rPr lang="en-US" sz="1400" dirty="0"/>
              <a:t>Organized for fast retrieval and drill down</a:t>
            </a:r>
          </a:p>
          <a:p>
            <a:pPr marL="285750" indent="-285750">
              <a:buFont typeface="Arial" panose="020B0604020202020204" pitchFamily="34" charset="0"/>
              <a:buChar char="•"/>
            </a:pPr>
            <a:r>
              <a:rPr lang="en-US" sz="1400" dirty="0"/>
              <a:t>Relationships are navigation paths no business rules</a:t>
            </a:r>
          </a:p>
          <a:p>
            <a:pPr marL="285750" indent="-285750">
              <a:buFont typeface="Arial" panose="020B0604020202020204" pitchFamily="34" charset="0"/>
              <a:buChar char="•"/>
            </a:pPr>
            <a:r>
              <a:rPr lang="en-US" sz="1400" dirty="0" smtClean="0"/>
              <a:t>Redundant </a:t>
            </a:r>
            <a:r>
              <a:rPr lang="en-US" sz="1400" dirty="0"/>
              <a:t>data is not unusual</a:t>
            </a:r>
          </a:p>
          <a:p>
            <a:r>
              <a:rPr lang="en-US" sz="1400" dirty="0" smtClean="0"/>
              <a:t>Physical Data Model</a:t>
            </a:r>
          </a:p>
          <a:p>
            <a:pPr marL="285750" indent="-285750">
              <a:buFont typeface="Arial" panose="020B0604020202020204" pitchFamily="34" charset="0"/>
              <a:buChar char="•"/>
            </a:pPr>
            <a:r>
              <a:rPr lang="en-US" sz="1400" dirty="0"/>
              <a:t>Used to created the physical database</a:t>
            </a:r>
          </a:p>
          <a:p>
            <a:pPr marL="285750" indent="-285750">
              <a:buFont typeface="Arial" panose="020B0604020202020204" pitchFamily="34" charset="0"/>
              <a:buChar char="•"/>
            </a:pPr>
            <a:r>
              <a:rPr lang="en-US" sz="1400" dirty="0"/>
              <a:t>Database dependent</a:t>
            </a:r>
          </a:p>
        </p:txBody>
      </p:sp>
      <p:sp>
        <p:nvSpPr>
          <p:cNvPr id="8" name="Rectangle 7"/>
          <p:cNvSpPr/>
          <p:nvPr/>
        </p:nvSpPr>
        <p:spPr>
          <a:xfrm>
            <a:off x="609600" y="2589037"/>
            <a:ext cx="2971800" cy="131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1NF - Eliminate repeating groups</a:t>
            </a:r>
          </a:p>
          <a:p>
            <a:r>
              <a:rPr lang="en-US" sz="1400" b="1" dirty="0"/>
              <a:t>2NF - Eliminates redundant data</a:t>
            </a:r>
          </a:p>
          <a:p>
            <a:r>
              <a:rPr lang="en-US" sz="1400" b="1" dirty="0"/>
              <a:t>3NF - Eliminates attributes not </a:t>
            </a:r>
            <a:r>
              <a:rPr lang="en-US" sz="1400" b="1" dirty="0" smtClean="0"/>
              <a:t>dependent </a:t>
            </a:r>
            <a:r>
              <a:rPr lang="en-US" sz="1400" b="1" dirty="0"/>
              <a:t>on the key</a:t>
            </a:r>
          </a:p>
        </p:txBody>
      </p:sp>
      <p:sp>
        <p:nvSpPr>
          <p:cNvPr id="9" name="Rectangle 8"/>
          <p:cNvSpPr/>
          <p:nvPr/>
        </p:nvSpPr>
        <p:spPr>
          <a:xfrm>
            <a:off x="3997960" y="4821936"/>
            <a:ext cx="4648200" cy="1524000"/>
          </a:xfrm>
          <a:prstGeom prst="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t>Read a large </a:t>
            </a:r>
            <a:r>
              <a:rPr lang="en-US" sz="1400" dirty="0" smtClean="0"/>
              <a:t>data model</a:t>
            </a:r>
            <a:endParaRPr lang="en-US" sz="1400" dirty="0"/>
          </a:p>
          <a:p>
            <a:pPr marL="285750" indent="-285750">
              <a:buFont typeface="Arial" panose="020B0604020202020204" pitchFamily="34" charset="0"/>
              <a:buChar char="•"/>
            </a:pPr>
            <a:r>
              <a:rPr lang="en-US" sz="1400" dirty="0"/>
              <a:t>Divide into small chunks - color coding help</a:t>
            </a:r>
          </a:p>
          <a:p>
            <a:pPr marL="285750" indent="-285750">
              <a:buFont typeface="Arial" panose="020B0604020202020204" pitchFamily="34" charset="0"/>
              <a:buChar char="•"/>
            </a:pPr>
            <a:r>
              <a:rPr lang="en-US" sz="1400" dirty="0"/>
              <a:t>Color code keys, new data</a:t>
            </a:r>
          </a:p>
          <a:p>
            <a:pPr marL="285750" indent="-285750">
              <a:buFont typeface="Arial" panose="020B0604020202020204" pitchFamily="34" charset="0"/>
              <a:buChar char="•"/>
            </a:pPr>
            <a:r>
              <a:rPr lang="en-US" sz="1400" dirty="0"/>
              <a:t>Ask if PII is required to persist</a:t>
            </a:r>
          </a:p>
          <a:p>
            <a:pPr marL="285750" indent="-285750">
              <a:buFont typeface="Arial" panose="020B0604020202020204" pitchFamily="34" charset="0"/>
              <a:buChar char="•"/>
            </a:pPr>
            <a:r>
              <a:rPr lang="en-US" sz="1400" dirty="0"/>
              <a:t>D</a:t>
            </a:r>
            <a:r>
              <a:rPr lang="en-US" sz="1400" dirty="0" smtClean="0"/>
              <a:t>o </a:t>
            </a:r>
            <a:r>
              <a:rPr lang="en-US" sz="1400" dirty="0"/>
              <a:t>business grouping make </a:t>
            </a:r>
            <a:r>
              <a:rPr lang="en-US" sz="1400" dirty="0" smtClean="0"/>
              <a:t>sense</a:t>
            </a:r>
            <a:endParaRPr lang="en-US" sz="1400" dirty="0"/>
          </a:p>
          <a:p>
            <a:pPr marL="285750" indent="-285750">
              <a:buFont typeface="Arial" panose="020B0604020202020204" pitchFamily="34" charset="0"/>
              <a:buChar char="•"/>
            </a:pPr>
            <a:r>
              <a:rPr lang="en-US" sz="1400" dirty="0"/>
              <a:t>I</a:t>
            </a:r>
            <a:r>
              <a:rPr lang="en-US" sz="1400" dirty="0" smtClean="0"/>
              <a:t>s </a:t>
            </a:r>
            <a:r>
              <a:rPr lang="en-US" sz="1400" dirty="0"/>
              <a:t>there redundant data</a:t>
            </a:r>
          </a:p>
          <a:p>
            <a:pPr marL="285750" indent="-285750">
              <a:buFont typeface="Arial" panose="020B0604020202020204" pitchFamily="34" charset="0"/>
              <a:buChar char="•"/>
            </a:pPr>
            <a:r>
              <a:rPr lang="en-US" sz="1400" dirty="0"/>
              <a:t>D</a:t>
            </a:r>
            <a:r>
              <a:rPr lang="en-US" sz="1400" dirty="0" smtClean="0"/>
              <a:t>o </a:t>
            </a:r>
            <a:r>
              <a:rPr lang="en-US" sz="1400" dirty="0"/>
              <a:t>tables have like data in them</a:t>
            </a:r>
            <a:endParaRPr lang="en-US" sz="14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22" y="4219230"/>
            <a:ext cx="3555556" cy="1777778"/>
          </a:xfrm>
          <a:prstGeom prst="rect">
            <a:avLst/>
          </a:prstGeom>
        </p:spPr>
      </p:pic>
    </p:spTree>
    <p:extLst>
      <p:ext uri="{BB962C8B-B14F-4D97-AF65-F5344CB8AC3E}">
        <p14:creationId xmlns:p14="http://schemas.microsoft.com/office/powerpoint/2010/main" val="94680196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4267200"/>
            <a:ext cx="9144000" cy="1676400"/>
          </a:xfrm>
          <a:prstGeom prst="rect">
            <a:avLst/>
          </a:prstGeom>
          <a:solidFill>
            <a:schemeClr val="accent3">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497840" y="152400"/>
            <a:ext cx="8188960" cy="683239"/>
          </a:xfrm>
        </p:spPr>
        <p:txBody>
          <a:bodyPr bIns="0" anchor="b" anchorCtr="0">
            <a:normAutofit/>
          </a:bodyPr>
          <a:lstStyle>
            <a:lvl1pPr algn="l">
              <a:lnSpc>
                <a:spcPts val="2680"/>
              </a:lnSpc>
              <a:defRPr sz="2400" b="0" spc="100" baseline="0">
                <a:solidFill>
                  <a:srgbClr val="416812"/>
                </a:solidFill>
                <a:latin typeface="Arial" pitchFamily="34" charset="0"/>
                <a:cs typeface="Arial" pitchFamily="34" charset="0"/>
              </a:defRPr>
            </a:lvl1pPr>
          </a:lstStyle>
          <a:p>
            <a:r>
              <a:rPr lang="en-US" spc="0" dirty="0" smtClean="0"/>
              <a:t>What is Enterprise Data Governance?</a:t>
            </a:r>
            <a:endParaRPr lang="en-US" spc="0" dirty="0"/>
          </a:p>
        </p:txBody>
      </p:sp>
      <p:sp>
        <p:nvSpPr>
          <p:cNvPr id="6" name="Slide Number Placeholder 5"/>
          <p:cNvSpPr>
            <a:spLocks noGrp="1"/>
          </p:cNvSpPr>
          <p:nvPr>
            <p:ph type="sldNum" sz="quarter" idx="4"/>
          </p:nvPr>
        </p:nvSpPr>
        <p:spPr/>
        <p:txBody>
          <a:bodyPr/>
          <a:lstStyle/>
          <a:p>
            <a:fld id="{CACD57DD-E820-4B11-80C4-823179BCC2F4}" type="slidenum">
              <a:rPr lang="en-US" smtClean="0"/>
              <a:pPr/>
              <a:t>3</a:t>
            </a:fld>
            <a:endParaRPr lang="en-US" dirty="0"/>
          </a:p>
        </p:txBody>
      </p:sp>
      <p:sp>
        <p:nvSpPr>
          <p:cNvPr id="14" name="TextBox 13"/>
          <p:cNvSpPr txBox="1"/>
          <p:nvPr/>
        </p:nvSpPr>
        <p:spPr>
          <a:xfrm>
            <a:off x="5029200" y="1340119"/>
            <a:ext cx="32766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13" name="TextBox 12"/>
          <p:cNvSpPr txBox="1"/>
          <p:nvPr/>
        </p:nvSpPr>
        <p:spPr>
          <a:xfrm>
            <a:off x="2950711" y="4357860"/>
            <a:ext cx="5355089" cy="1169551"/>
          </a:xfrm>
          <a:prstGeom prst="rect">
            <a:avLst/>
          </a:prstGeom>
          <a:noFill/>
        </p:spPr>
        <p:txBody>
          <a:bodyPr wrap="square" rtlCol="0">
            <a:spAutoFit/>
          </a:bodyPr>
          <a:lstStyle/>
          <a:p>
            <a:r>
              <a:rPr lang="en-US" sz="1400" b="1" dirty="0" smtClean="0">
                <a:solidFill>
                  <a:schemeClr val="bg2">
                    <a:lumMod val="95000"/>
                  </a:schemeClr>
                </a:solidFill>
              </a:rPr>
              <a:t>Under the leadership of the Chief Data Officer, Enterprise Data Governance encompasses the people, process, and information technology required to create consistent and proper management of data as well as an understanding of information across the organization</a:t>
            </a:r>
            <a:endParaRPr lang="en-US" sz="1400" b="1" dirty="0">
              <a:solidFill>
                <a:schemeClr val="bg2">
                  <a:lumMod val="95000"/>
                </a:schemeClr>
              </a:solidFill>
            </a:endParaRPr>
          </a:p>
        </p:txBody>
      </p:sp>
      <p:sp>
        <p:nvSpPr>
          <p:cNvPr id="8" name="TextBox 7"/>
          <p:cNvSpPr txBox="1"/>
          <p:nvPr/>
        </p:nvSpPr>
        <p:spPr>
          <a:xfrm>
            <a:off x="2936240" y="5562600"/>
            <a:ext cx="5826760" cy="307777"/>
          </a:xfrm>
          <a:prstGeom prst="rect">
            <a:avLst/>
          </a:prstGeom>
          <a:noFill/>
        </p:spPr>
        <p:txBody>
          <a:bodyPr wrap="square" rtlCol="0">
            <a:spAutoFit/>
          </a:bodyPr>
          <a:lstStyle/>
          <a:p>
            <a:r>
              <a:rPr lang="en-US" sz="1400" dirty="0">
                <a:solidFill>
                  <a:schemeClr val="bg2">
                    <a:lumMod val="95000"/>
                  </a:schemeClr>
                </a:solidFill>
              </a:rPr>
              <a:t>Visit our </a:t>
            </a:r>
            <a:r>
              <a:rPr lang="en-US" sz="1400" dirty="0">
                <a:solidFill>
                  <a:schemeClr val="bg2">
                    <a:lumMod val="95000"/>
                  </a:schemeClr>
                </a:solidFill>
                <a:hlinkClick r:id="rId2"/>
              </a:rPr>
              <a:t>spot site</a:t>
            </a:r>
            <a:r>
              <a:rPr lang="en-US" sz="1400" dirty="0">
                <a:solidFill>
                  <a:schemeClr val="bg2">
                    <a:lumMod val="95000"/>
                  </a:schemeClr>
                </a:solidFill>
              </a:rPr>
              <a:t> </a:t>
            </a:r>
            <a:r>
              <a:rPr lang="en-US" sz="1400" dirty="0" smtClean="0">
                <a:solidFill>
                  <a:schemeClr val="bg2">
                    <a:lumMod val="95000"/>
                  </a:schemeClr>
                </a:solidFill>
              </a:rPr>
              <a:t>for more information!</a:t>
            </a:r>
            <a:endParaRPr lang="en-US" sz="1400" dirty="0">
              <a:solidFill>
                <a:schemeClr val="bg2">
                  <a:lumMod val="95000"/>
                </a:schemeClr>
              </a:solidFill>
            </a:endParaRPr>
          </a:p>
        </p:txBody>
      </p:sp>
      <p:pic>
        <p:nvPicPr>
          <p:cNvPr id="1027" name="Picture 3" descr="C:\Users\luciuc1\Desktop\images\teamwork_03.png"/>
          <p:cNvPicPr>
            <a:picLocks noChangeAspect="1" noChangeArrowheads="1"/>
          </p:cNvPicPr>
          <p:nvPr/>
        </p:nvPicPr>
        <p:blipFill>
          <a:blip r:embed="rId3"/>
          <a:srcRect/>
          <a:stretch>
            <a:fillRect/>
          </a:stretch>
        </p:blipFill>
        <p:spPr bwMode="auto">
          <a:xfrm>
            <a:off x="1295400" y="4379651"/>
            <a:ext cx="1371600" cy="1411549"/>
          </a:xfrm>
          <a:prstGeom prst="rect">
            <a:avLst/>
          </a:prstGeom>
          <a:noFill/>
        </p:spPr>
      </p:pic>
      <p:pic>
        <p:nvPicPr>
          <p:cNvPr id="1028" name="Picture 4" descr="C:\Users\luciuc1\Desktop\images\pyramid_03.png"/>
          <p:cNvPicPr>
            <a:picLocks noChangeAspect="1" noChangeArrowheads="1"/>
          </p:cNvPicPr>
          <p:nvPr/>
        </p:nvPicPr>
        <p:blipFill>
          <a:blip r:embed="rId4"/>
          <a:stretch>
            <a:fillRect/>
          </a:stretch>
        </p:blipFill>
        <p:spPr bwMode="auto">
          <a:xfrm rot="10800000">
            <a:off x="838200" y="992893"/>
            <a:ext cx="7239000" cy="2969506"/>
          </a:xfrm>
          <a:prstGeom prst="rect">
            <a:avLst/>
          </a:prstGeom>
          <a:noFill/>
        </p:spPr>
      </p:pic>
      <p:sp>
        <p:nvSpPr>
          <p:cNvPr id="2" name="TextBox 1"/>
          <p:cNvSpPr txBox="1"/>
          <p:nvPr/>
        </p:nvSpPr>
        <p:spPr>
          <a:xfrm>
            <a:off x="838199" y="1155453"/>
            <a:ext cx="7086601" cy="369332"/>
          </a:xfrm>
          <a:prstGeom prst="rect">
            <a:avLst/>
          </a:prstGeom>
          <a:noFill/>
        </p:spPr>
        <p:txBody>
          <a:bodyPr wrap="square" rtlCol="0">
            <a:spAutoFit/>
          </a:bodyPr>
          <a:lstStyle/>
          <a:p>
            <a:pPr algn="ctr"/>
            <a:r>
              <a:rPr lang="en-US" b="1" dirty="0" smtClean="0">
                <a:solidFill>
                  <a:schemeClr val="bg1"/>
                </a:solidFill>
              </a:rPr>
              <a:t>Information Technology</a:t>
            </a:r>
            <a:endParaRPr lang="en-US" b="1" dirty="0">
              <a:solidFill>
                <a:schemeClr val="bg1"/>
              </a:solidFill>
            </a:endParaRPr>
          </a:p>
        </p:txBody>
      </p:sp>
      <p:sp>
        <p:nvSpPr>
          <p:cNvPr id="3" name="TextBox 2"/>
          <p:cNvSpPr txBox="1"/>
          <p:nvPr/>
        </p:nvSpPr>
        <p:spPr>
          <a:xfrm>
            <a:off x="1524000" y="1908042"/>
            <a:ext cx="5867400" cy="369332"/>
          </a:xfrm>
          <a:prstGeom prst="rect">
            <a:avLst/>
          </a:prstGeom>
          <a:noFill/>
        </p:spPr>
        <p:txBody>
          <a:bodyPr wrap="square" rtlCol="0">
            <a:spAutoFit/>
          </a:bodyPr>
          <a:lstStyle/>
          <a:p>
            <a:pPr algn="ctr"/>
            <a:r>
              <a:rPr lang="en-US" b="1" dirty="0" smtClean="0">
                <a:solidFill>
                  <a:schemeClr val="bg1"/>
                </a:solidFill>
              </a:rPr>
              <a:t>IT Strategic Initiatives</a:t>
            </a:r>
            <a:endParaRPr lang="en-US" b="1" dirty="0">
              <a:solidFill>
                <a:schemeClr val="bg1"/>
              </a:solidFill>
            </a:endParaRPr>
          </a:p>
        </p:txBody>
      </p:sp>
      <p:sp>
        <p:nvSpPr>
          <p:cNvPr id="4" name="TextBox 3"/>
          <p:cNvSpPr txBox="1"/>
          <p:nvPr/>
        </p:nvSpPr>
        <p:spPr>
          <a:xfrm>
            <a:off x="2209800" y="2667000"/>
            <a:ext cx="4444446" cy="369332"/>
          </a:xfrm>
          <a:prstGeom prst="rect">
            <a:avLst/>
          </a:prstGeom>
          <a:noFill/>
        </p:spPr>
        <p:txBody>
          <a:bodyPr wrap="square" rtlCol="0">
            <a:spAutoFit/>
          </a:bodyPr>
          <a:lstStyle/>
          <a:p>
            <a:pPr algn="ctr"/>
            <a:r>
              <a:rPr lang="en-US" b="1" dirty="0" smtClean="0">
                <a:solidFill>
                  <a:schemeClr val="bg1"/>
                </a:solidFill>
              </a:rPr>
              <a:t>Data Management &amp; Analytics</a:t>
            </a:r>
            <a:endParaRPr lang="en-US" b="1" dirty="0">
              <a:solidFill>
                <a:schemeClr val="bg1"/>
              </a:solidFill>
            </a:endParaRPr>
          </a:p>
        </p:txBody>
      </p:sp>
      <p:sp>
        <p:nvSpPr>
          <p:cNvPr id="7" name="TextBox 6"/>
          <p:cNvSpPr txBox="1"/>
          <p:nvPr/>
        </p:nvSpPr>
        <p:spPr>
          <a:xfrm>
            <a:off x="2743200" y="3316069"/>
            <a:ext cx="3391750" cy="646331"/>
          </a:xfrm>
          <a:prstGeom prst="rect">
            <a:avLst/>
          </a:prstGeom>
          <a:noFill/>
        </p:spPr>
        <p:txBody>
          <a:bodyPr wrap="square" rtlCol="0">
            <a:spAutoFit/>
          </a:bodyPr>
          <a:lstStyle/>
          <a:p>
            <a:pPr algn="ctr"/>
            <a:r>
              <a:rPr lang="en-US" b="1" dirty="0" smtClean="0">
                <a:solidFill>
                  <a:schemeClr val="bg2">
                    <a:lumMod val="95000"/>
                  </a:schemeClr>
                </a:solidFill>
              </a:rPr>
              <a:t>Enterprise Data </a:t>
            </a:r>
          </a:p>
          <a:p>
            <a:pPr algn="ctr"/>
            <a:r>
              <a:rPr lang="en-US" b="1" dirty="0" smtClean="0">
                <a:solidFill>
                  <a:schemeClr val="bg2">
                    <a:lumMod val="95000"/>
                  </a:schemeClr>
                </a:solidFill>
              </a:rPr>
              <a:t>Governance</a:t>
            </a:r>
            <a:endParaRPr lang="en-US" b="1" dirty="0">
              <a:solidFill>
                <a:schemeClr val="bg2">
                  <a:lumMod val="95000"/>
                </a:schemeClr>
              </a:solidFill>
            </a:endParaRPr>
          </a:p>
        </p:txBody>
      </p:sp>
    </p:spTree>
    <p:extLst>
      <p:ext uri="{BB962C8B-B14F-4D97-AF65-F5344CB8AC3E}">
        <p14:creationId xmlns:p14="http://schemas.microsoft.com/office/powerpoint/2010/main" val="693441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ACD57DD-E820-4B11-80C4-823179BCC2F4}" type="slidenum">
              <a:rPr lang="en-US" smtClean="0"/>
              <a:pPr/>
              <a:t>30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5060156" cy="335756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3352800"/>
            <a:ext cx="3962400" cy="2918968"/>
          </a:xfrm>
          <a:prstGeom prst="rect">
            <a:avLst/>
          </a:prstGeom>
        </p:spPr>
      </p:pic>
      <p:sp>
        <p:nvSpPr>
          <p:cNvPr id="9" name="Rectangle 8"/>
          <p:cNvSpPr/>
          <p:nvPr/>
        </p:nvSpPr>
        <p:spPr>
          <a:xfrm>
            <a:off x="7696200" y="1353419"/>
            <a:ext cx="60785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a:t>
            </a:r>
            <a:endParaRPr lang="en-US" sz="5400" b="1" cap="none" spc="0" dirty="0">
              <a:ln/>
              <a:solidFill>
                <a:schemeClr val="accent4"/>
              </a:solidFill>
              <a:effectLst/>
            </a:endParaRPr>
          </a:p>
        </p:txBody>
      </p:sp>
      <p:sp>
        <p:nvSpPr>
          <p:cNvPr id="10" name="Rectangle 9"/>
          <p:cNvSpPr/>
          <p:nvPr/>
        </p:nvSpPr>
        <p:spPr>
          <a:xfrm>
            <a:off x="6684718" y="762000"/>
            <a:ext cx="60785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a:t>
            </a:r>
            <a:endParaRPr lang="en-US" sz="5400" b="1" cap="none" spc="0" dirty="0">
              <a:ln/>
              <a:solidFill>
                <a:schemeClr val="accent4"/>
              </a:solidFill>
              <a:effectLst/>
            </a:endParaRPr>
          </a:p>
        </p:txBody>
      </p:sp>
      <p:sp>
        <p:nvSpPr>
          <p:cNvPr id="11" name="Rectangle 10"/>
          <p:cNvSpPr/>
          <p:nvPr/>
        </p:nvSpPr>
        <p:spPr>
          <a:xfrm>
            <a:off x="6644678" y="2057400"/>
            <a:ext cx="60785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a:t>
            </a:r>
            <a:endParaRPr lang="en-US" sz="5400" b="1" cap="none" spc="0" dirty="0">
              <a:ln/>
              <a:solidFill>
                <a:schemeClr val="accent4"/>
              </a:solidFill>
              <a:effectLst/>
            </a:endParaRPr>
          </a:p>
        </p:txBody>
      </p:sp>
      <p:sp>
        <p:nvSpPr>
          <p:cNvPr id="12" name="Rectangle 11"/>
          <p:cNvSpPr/>
          <p:nvPr/>
        </p:nvSpPr>
        <p:spPr>
          <a:xfrm>
            <a:off x="838200" y="3888954"/>
            <a:ext cx="60785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a:t>
            </a:r>
            <a:endParaRPr lang="en-US" sz="5400" b="1" cap="none" spc="0" dirty="0">
              <a:ln/>
              <a:solidFill>
                <a:schemeClr val="accent4"/>
              </a:solidFill>
              <a:effectLst/>
            </a:endParaRPr>
          </a:p>
        </p:txBody>
      </p:sp>
      <p:sp>
        <p:nvSpPr>
          <p:cNvPr id="13" name="Rectangle 12"/>
          <p:cNvSpPr/>
          <p:nvPr/>
        </p:nvSpPr>
        <p:spPr>
          <a:xfrm>
            <a:off x="2454748" y="4812284"/>
            <a:ext cx="60785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a:t>
            </a:r>
            <a:endParaRPr lang="en-US" sz="5400" b="1" cap="none" spc="0" dirty="0">
              <a:ln/>
              <a:solidFill>
                <a:schemeClr val="accent4"/>
              </a:solidFill>
              <a:effectLst/>
            </a:endParaRPr>
          </a:p>
        </p:txBody>
      </p:sp>
      <p:sp>
        <p:nvSpPr>
          <p:cNvPr id="14" name="Rectangle 13"/>
          <p:cNvSpPr/>
          <p:nvPr/>
        </p:nvSpPr>
        <p:spPr>
          <a:xfrm>
            <a:off x="3962400" y="3737558"/>
            <a:ext cx="60785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a:t>
            </a:r>
            <a:endParaRPr lang="en-US" sz="5400" b="1" cap="none" spc="0" dirty="0">
              <a:ln/>
              <a:solidFill>
                <a:schemeClr val="accent4"/>
              </a:solidFill>
              <a:effectLst/>
            </a:endParaRPr>
          </a:p>
        </p:txBody>
      </p:sp>
    </p:spTree>
    <p:extLst>
      <p:ext uri="{BB962C8B-B14F-4D97-AF65-F5344CB8AC3E}">
        <p14:creationId xmlns:p14="http://schemas.microsoft.com/office/powerpoint/2010/main" val="1001839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8" y="3919251"/>
            <a:ext cx="9144000" cy="533400"/>
          </a:xfrm>
          <a:prstGeom prst="rect">
            <a:avLst/>
          </a:prstGeom>
          <a:solidFill>
            <a:schemeClr val="accent2">
              <a:lumMod val="40000"/>
              <a:lumOff val="60000"/>
            </a:schemeClr>
          </a:solidFill>
        </p:spPr>
        <p:txBody>
          <a:bodyPr wrap="square" rtlCol="0">
            <a:spAutoFit/>
          </a:bodyPr>
          <a:lstStyle/>
          <a:p>
            <a:endParaRPr lang="en-US" dirty="0"/>
          </a:p>
        </p:txBody>
      </p:sp>
      <p:sp>
        <p:nvSpPr>
          <p:cNvPr id="8" name="Title 1"/>
          <p:cNvSpPr txBox="1">
            <a:spLocks/>
          </p:cNvSpPr>
          <p:nvPr/>
        </p:nvSpPr>
        <p:spPr>
          <a:xfrm>
            <a:off x="685800" y="2057400"/>
            <a:ext cx="7772400" cy="31242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0" i="0" kern="1200" baseline="0">
                <a:solidFill>
                  <a:schemeClr val="tx1"/>
                </a:solidFill>
                <a:latin typeface="Arial"/>
                <a:ea typeface="+mj-ea"/>
                <a:cs typeface="Arial"/>
              </a:defRPr>
            </a:lvl1pPr>
          </a:lstStyle>
          <a:p>
            <a:pPr>
              <a:lnSpc>
                <a:spcPct val="150000"/>
              </a:lnSpc>
            </a:pPr>
            <a:r>
              <a:rPr lang="en-US" sz="2000" dirty="0">
                <a:solidFill>
                  <a:srgbClr val="416812"/>
                </a:solidFill>
              </a:rPr>
              <a:t>OVERVIEW OF DATA GOVERNANCE</a:t>
            </a:r>
          </a:p>
          <a:p>
            <a:pPr>
              <a:lnSpc>
                <a:spcPct val="150000"/>
              </a:lnSpc>
            </a:pPr>
            <a:r>
              <a:rPr lang="en-US" sz="2000" dirty="0">
                <a:solidFill>
                  <a:srgbClr val="416812"/>
                </a:solidFill>
              </a:rPr>
              <a:t>OBJECTIVES OF TRAINING COURSE</a:t>
            </a:r>
          </a:p>
          <a:p>
            <a:pPr>
              <a:lnSpc>
                <a:spcPct val="150000"/>
              </a:lnSpc>
            </a:pPr>
            <a:r>
              <a:rPr lang="en-US" sz="2000" dirty="0">
                <a:solidFill>
                  <a:srgbClr val="416812"/>
                </a:solidFill>
              </a:rPr>
              <a:t>IMPORTANCE OF </a:t>
            </a:r>
            <a:r>
              <a:rPr lang="en-US" sz="2000" dirty="0" smtClean="0">
                <a:solidFill>
                  <a:srgbClr val="416812"/>
                </a:solidFill>
              </a:rPr>
              <a:t>READING A DATA MODEL </a:t>
            </a:r>
            <a:endParaRPr lang="en-US" sz="2000" dirty="0">
              <a:solidFill>
                <a:srgbClr val="416812"/>
              </a:solidFill>
            </a:endParaRPr>
          </a:p>
          <a:p>
            <a:pPr>
              <a:lnSpc>
                <a:spcPct val="150000"/>
              </a:lnSpc>
            </a:pPr>
            <a:r>
              <a:rPr lang="en-US" sz="2000" dirty="0">
                <a:solidFill>
                  <a:srgbClr val="416812"/>
                </a:solidFill>
              </a:rPr>
              <a:t>BENEFIT OF </a:t>
            </a:r>
            <a:r>
              <a:rPr lang="en-US" sz="2000" dirty="0" smtClean="0">
                <a:solidFill>
                  <a:srgbClr val="416812"/>
                </a:solidFill>
              </a:rPr>
              <a:t>READING A DATA MODEL</a:t>
            </a:r>
            <a:endParaRPr lang="en-US" sz="2000" dirty="0">
              <a:solidFill>
                <a:srgbClr val="416812"/>
              </a:solidFill>
            </a:endParaRPr>
          </a:p>
          <a:p>
            <a:pPr>
              <a:lnSpc>
                <a:spcPct val="150000"/>
              </a:lnSpc>
            </a:pPr>
            <a:r>
              <a:rPr lang="en-US" sz="2000" dirty="0">
                <a:solidFill>
                  <a:srgbClr val="416812"/>
                </a:solidFill>
              </a:rPr>
              <a:t>ASSESSMENT OF </a:t>
            </a:r>
            <a:r>
              <a:rPr lang="en-US" sz="2000" dirty="0" smtClean="0">
                <a:solidFill>
                  <a:srgbClr val="416812"/>
                </a:solidFill>
              </a:rPr>
              <a:t>MATERIAL</a:t>
            </a:r>
          </a:p>
          <a:p>
            <a:pPr>
              <a:lnSpc>
                <a:spcPct val="150000"/>
              </a:lnSpc>
            </a:pPr>
            <a:r>
              <a:rPr lang="en-US" sz="2000" dirty="0" smtClean="0">
                <a:solidFill>
                  <a:srgbClr val="416812"/>
                </a:solidFill>
              </a:rPr>
              <a:t>APPENDIX</a:t>
            </a:r>
            <a:endParaRPr lang="en-US" sz="2000" dirty="0">
              <a:solidFill>
                <a:srgbClr val="416812"/>
              </a:solidFill>
            </a:endParaRPr>
          </a:p>
          <a:p>
            <a:pPr>
              <a:lnSpc>
                <a:spcPct val="150000"/>
              </a:lnSpc>
            </a:pPr>
            <a:endParaRPr lang="en-US" sz="2000" dirty="0" smtClean="0">
              <a:solidFill>
                <a:srgbClr val="416812"/>
              </a:solidFill>
            </a:endParaRPr>
          </a:p>
          <a:p>
            <a:pPr>
              <a:lnSpc>
                <a:spcPct val="150000"/>
              </a:lnSpc>
            </a:pPr>
            <a:r>
              <a:rPr lang="en-US" sz="3600" b="1" dirty="0" smtClean="0"/>
              <a:t/>
            </a:r>
            <a:br>
              <a:rPr lang="en-US" sz="3600" b="1" dirty="0" smtClean="0"/>
            </a:br>
            <a:endParaRPr lang="en-US" sz="3600" dirty="0">
              <a:solidFill>
                <a:srgbClr val="747678"/>
              </a:solidFill>
            </a:endParaRPr>
          </a:p>
        </p:txBody>
      </p:sp>
    </p:spTree>
    <p:extLst>
      <p:ext uri="{BB962C8B-B14F-4D97-AF65-F5344CB8AC3E}">
        <p14:creationId xmlns:p14="http://schemas.microsoft.com/office/powerpoint/2010/main" val="3507000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Question #1</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32</a:t>
            </a:fld>
            <a:endParaRPr lang="en-US" dirty="0"/>
          </a:p>
        </p:txBody>
      </p:sp>
      <p:sp>
        <p:nvSpPr>
          <p:cNvPr id="6" name="TextBox 5"/>
          <p:cNvSpPr txBox="1"/>
          <p:nvPr/>
        </p:nvSpPr>
        <p:spPr>
          <a:xfrm>
            <a:off x="439420" y="1571803"/>
            <a:ext cx="8305800" cy="3323987"/>
          </a:xfrm>
          <a:prstGeom prst="rect">
            <a:avLst/>
          </a:prstGeom>
          <a:noFill/>
        </p:spPr>
        <p:txBody>
          <a:bodyPr wrap="square" rtlCol="0">
            <a:spAutoFit/>
          </a:bodyPr>
          <a:lstStyle/>
          <a:p>
            <a:r>
              <a:rPr lang="en-US" sz="2000" b="1" dirty="0" smtClean="0">
                <a:solidFill>
                  <a:schemeClr val="accent2"/>
                </a:solidFill>
              </a:rPr>
              <a:t>What data model has attributes for business functionality, is fully normalized and is database independent? </a:t>
            </a:r>
            <a:br>
              <a:rPr lang="en-US" sz="2000" b="1" dirty="0" smtClean="0">
                <a:solidFill>
                  <a:schemeClr val="accent2"/>
                </a:solidFill>
              </a:rPr>
            </a:br>
            <a:r>
              <a:rPr lang="en-US" sz="1400" b="1" dirty="0" smtClean="0">
                <a:solidFill>
                  <a:schemeClr val="accent2"/>
                </a:solidFill>
              </a:rPr>
              <a:t/>
            </a:r>
            <a:br>
              <a:rPr lang="en-US" sz="1400" b="1" dirty="0" smtClean="0">
                <a:solidFill>
                  <a:schemeClr val="accent2"/>
                </a:solidFill>
              </a:rPr>
            </a:br>
            <a:endParaRPr lang="en-US" sz="1400" b="1" dirty="0" smtClean="0">
              <a:solidFill>
                <a:schemeClr val="accent2"/>
              </a:solidFill>
            </a:endParaRPr>
          </a:p>
          <a:p>
            <a:r>
              <a:rPr lang="en-US" dirty="0" smtClean="0">
                <a:solidFill>
                  <a:schemeClr val="tx1">
                    <a:lumMod val="65000"/>
                    <a:lumOff val="35000"/>
                  </a:schemeClr>
                </a:solidFill>
              </a:rPr>
              <a:t>a) Conceptual Data Model</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dirty="0" smtClean="0">
                <a:solidFill>
                  <a:schemeClr val="tx1">
                    <a:lumMod val="65000"/>
                    <a:lumOff val="35000"/>
                  </a:schemeClr>
                </a:solidFill>
              </a:rPr>
              <a:t>b) Logical Data Model</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dirty="0" smtClean="0">
                <a:solidFill>
                  <a:schemeClr val="tx1">
                    <a:lumMod val="65000"/>
                    <a:lumOff val="35000"/>
                  </a:schemeClr>
                </a:solidFill>
              </a:rPr>
              <a:t>c) Logical Dimensional Data Model</a:t>
            </a:r>
          </a:p>
          <a:p>
            <a:endParaRPr lang="en-US" dirty="0">
              <a:solidFill>
                <a:schemeClr val="tx1">
                  <a:lumMod val="65000"/>
                  <a:lumOff val="35000"/>
                </a:schemeClr>
              </a:solidFill>
            </a:endParaRPr>
          </a:p>
          <a:p>
            <a:r>
              <a:rPr lang="en-US" dirty="0" smtClean="0">
                <a:solidFill>
                  <a:schemeClr val="tx1">
                    <a:lumMod val="65000"/>
                    <a:lumOff val="35000"/>
                  </a:schemeClr>
                </a:solidFill>
              </a:rPr>
              <a:t>d) Physical Data Model</a:t>
            </a:r>
          </a:p>
          <a:p>
            <a:pPr marL="285750" indent="-285750">
              <a:buFont typeface="Arial" panose="020B0604020202020204" pitchFamily="34" charset="0"/>
              <a:buChar char="•"/>
            </a:pPr>
            <a:endParaRPr lang="en-US" sz="1600" u="sng" dirty="0">
              <a:solidFill>
                <a:schemeClr val="tx1">
                  <a:lumMod val="65000"/>
                  <a:lumOff val="35000"/>
                </a:schemeClr>
              </a:solidFill>
            </a:endParaRPr>
          </a:p>
        </p:txBody>
      </p:sp>
    </p:spTree>
    <p:extLst>
      <p:ext uri="{BB962C8B-B14F-4D97-AF65-F5344CB8AC3E}">
        <p14:creationId xmlns:p14="http://schemas.microsoft.com/office/powerpoint/2010/main" val="2336328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Question #2</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33</a:t>
            </a:fld>
            <a:endParaRPr lang="en-US" dirty="0"/>
          </a:p>
        </p:txBody>
      </p:sp>
      <p:sp>
        <p:nvSpPr>
          <p:cNvPr id="6" name="TextBox 5"/>
          <p:cNvSpPr txBox="1"/>
          <p:nvPr/>
        </p:nvSpPr>
        <p:spPr>
          <a:xfrm>
            <a:off x="439420" y="1571803"/>
            <a:ext cx="8305800" cy="3016210"/>
          </a:xfrm>
          <a:prstGeom prst="rect">
            <a:avLst/>
          </a:prstGeom>
          <a:noFill/>
        </p:spPr>
        <p:txBody>
          <a:bodyPr wrap="square" rtlCol="0">
            <a:spAutoFit/>
          </a:bodyPr>
          <a:lstStyle/>
          <a:p>
            <a:r>
              <a:rPr lang="en-US" sz="2000" b="1" dirty="0" smtClean="0">
                <a:solidFill>
                  <a:schemeClr val="accent2"/>
                </a:solidFill>
              </a:rPr>
              <a:t>Eliminating redundant data has a data model in ? Normal Form </a:t>
            </a:r>
            <a:br>
              <a:rPr lang="en-US" sz="2000" b="1" dirty="0" smtClean="0">
                <a:solidFill>
                  <a:schemeClr val="accent2"/>
                </a:solidFill>
              </a:rPr>
            </a:br>
            <a:r>
              <a:rPr lang="en-US" sz="1400" b="1" dirty="0" smtClean="0">
                <a:solidFill>
                  <a:schemeClr val="accent2"/>
                </a:solidFill>
              </a:rPr>
              <a:t/>
            </a:r>
            <a:br>
              <a:rPr lang="en-US" sz="1400" b="1" dirty="0" smtClean="0">
                <a:solidFill>
                  <a:schemeClr val="accent2"/>
                </a:solidFill>
              </a:rPr>
            </a:br>
            <a:endParaRPr lang="en-US" sz="1400" b="1" dirty="0" smtClean="0">
              <a:solidFill>
                <a:schemeClr val="accent2"/>
              </a:solidFill>
            </a:endParaRPr>
          </a:p>
          <a:p>
            <a:r>
              <a:rPr lang="en-US" dirty="0" smtClean="0">
                <a:solidFill>
                  <a:schemeClr val="tx1">
                    <a:lumMod val="65000"/>
                    <a:lumOff val="35000"/>
                  </a:schemeClr>
                </a:solidFill>
              </a:rPr>
              <a:t>a) 1</a:t>
            </a:r>
            <a:r>
              <a:rPr lang="en-US" baseline="30000" dirty="0" smtClean="0">
                <a:solidFill>
                  <a:schemeClr val="tx1">
                    <a:lumMod val="65000"/>
                    <a:lumOff val="35000"/>
                  </a:schemeClr>
                </a:solidFill>
              </a:rPr>
              <a:t>st</a:t>
            </a:r>
            <a:r>
              <a:rPr lang="en-US" dirty="0" smtClean="0">
                <a:solidFill>
                  <a:schemeClr val="tx1">
                    <a:lumMod val="65000"/>
                    <a:lumOff val="35000"/>
                  </a:schemeClr>
                </a:solidFill>
              </a:rPr>
              <a:t> Normal Form</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dirty="0" smtClean="0">
                <a:solidFill>
                  <a:schemeClr val="tx1">
                    <a:lumMod val="65000"/>
                    <a:lumOff val="35000"/>
                  </a:schemeClr>
                </a:solidFill>
              </a:rPr>
              <a:t>b) 2</a:t>
            </a:r>
            <a:r>
              <a:rPr lang="en-US" baseline="30000" dirty="0" smtClean="0">
                <a:solidFill>
                  <a:schemeClr val="tx1">
                    <a:lumMod val="65000"/>
                    <a:lumOff val="35000"/>
                  </a:schemeClr>
                </a:solidFill>
              </a:rPr>
              <a:t>nd</a:t>
            </a:r>
            <a:r>
              <a:rPr lang="en-US" dirty="0" smtClean="0">
                <a:solidFill>
                  <a:schemeClr val="tx1">
                    <a:lumMod val="65000"/>
                    <a:lumOff val="35000"/>
                  </a:schemeClr>
                </a:solidFill>
              </a:rPr>
              <a:t> Normal Form</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dirty="0" smtClean="0">
                <a:solidFill>
                  <a:schemeClr val="tx1">
                    <a:lumMod val="65000"/>
                    <a:lumOff val="35000"/>
                  </a:schemeClr>
                </a:solidFill>
              </a:rPr>
              <a:t>c) 3</a:t>
            </a:r>
            <a:r>
              <a:rPr lang="en-US" baseline="30000" dirty="0" smtClean="0">
                <a:solidFill>
                  <a:schemeClr val="tx1">
                    <a:lumMod val="65000"/>
                    <a:lumOff val="35000"/>
                  </a:schemeClr>
                </a:solidFill>
              </a:rPr>
              <a:t>rd</a:t>
            </a:r>
            <a:r>
              <a:rPr lang="en-US" dirty="0" smtClean="0">
                <a:solidFill>
                  <a:schemeClr val="tx1">
                    <a:lumMod val="65000"/>
                    <a:lumOff val="35000"/>
                  </a:schemeClr>
                </a:solidFill>
              </a:rPr>
              <a:t> Normal Form</a:t>
            </a:r>
          </a:p>
          <a:p>
            <a:endParaRPr lang="en-US" dirty="0">
              <a:solidFill>
                <a:schemeClr val="tx1">
                  <a:lumMod val="65000"/>
                  <a:lumOff val="35000"/>
                </a:schemeClr>
              </a:solidFill>
            </a:endParaRPr>
          </a:p>
          <a:p>
            <a:r>
              <a:rPr lang="en-US" dirty="0" smtClean="0">
                <a:solidFill>
                  <a:schemeClr val="tx1">
                    <a:lumMod val="65000"/>
                    <a:lumOff val="35000"/>
                  </a:schemeClr>
                </a:solidFill>
              </a:rPr>
              <a:t>d) None of the Above</a:t>
            </a:r>
          </a:p>
          <a:p>
            <a:pPr marL="285750" indent="-285750">
              <a:buFont typeface="Arial" panose="020B0604020202020204" pitchFamily="34" charset="0"/>
              <a:buChar char="•"/>
            </a:pPr>
            <a:endParaRPr lang="en-US" sz="1600" u="sng" dirty="0">
              <a:solidFill>
                <a:schemeClr val="tx1">
                  <a:lumMod val="65000"/>
                  <a:lumOff val="35000"/>
                </a:schemeClr>
              </a:solidFill>
            </a:endParaRPr>
          </a:p>
        </p:txBody>
      </p:sp>
    </p:spTree>
    <p:extLst>
      <p:ext uri="{BB962C8B-B14F-4D97-AF65-F5344CB8AC3E}">
        <p14:creationId xmlns:p14="http://schemas.microsoft.com/office/powerpoint/2010/main" val="38815159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Question #3</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34</a:t>
            </a:fld>
            <a:endParaRPr lang="en-US" dirty="0"/>
          </a:p>
        </p:txBody>
      </p:sp>
      <p:sp>
        <p:nvSpPr>
          <p:cNvPr id="6" name="TextBox 5"/>
          <p:cNvSpPr txBox="1"/>
          <p:nvPr/>
        </p:nvSpPr>
        <p:spPr>
          <a:xfrm>
            <a:off x="439420" y="1571803"/>
            <a:ext cx="8305800" cy="3323987"/>
          </a:xfrm>
          <a:prstGeom prst="rect">
            <a:avLst/>
          </a:prstGeom>
          <a:noFill/>
        </p:spPr>
        <p:txBody>
          <a:bodyPr wrap="square" rtlCol="0">
            <a:spAutoFit/>
          </a:bodyPr>
          <a:lstStyle/>
          <a:p>
            <a:r>
              <a:rPr lang="en-US" sz="2000" b="1" dirty="0">
                <a:solidFill>
                  <a:schemeClr val="accent2"/>
                </a:solidFill>
              </a:rPr>
              <a:t>A database that is not in normal form, has facts and dimensions </a:t>
            </a:r>
            <a:r>
              <a:rPr lang="en-US" sz="2000" b="1" dirty="0" smtClean="0">
                <a:solidFill>
                  <a:schemeClr val="accent2"/>
                </a:solidFill>
              </a:rPr>
              <a:t>is _____________? </a:t>
            </a:r>
            <a:br>
              <a:rPr lang="en-US" sz="2000" b="1" dirty="0" smtClean="0">
                <a:solidFill>
                  <a:schemeClr val="accent2"/>
                </a:solidFill>
              </a:rPr>
            </a:br>
            <a:r>
              <a:rPr lang="en-US" sz="1400" b="1" dirty="0" smtClean="0">
                <a:solidFill>
                  <a:schemeClr val="accent2"/>
                </a:solidFill>
              </a:rPr>
              <a:t/>
            </a:r>
            <a:br>
              <a:rPr lang="en-US" sz="1400" b="1" dirty="0" smtClean="0">
                <a:solidFill>
                  <a:schemeClr val="accent2"/>
                </a:solidFill>
              </a:rPr>
            </a:br>
            <a:endParaRPr lang="en-US" sz="1400" b="1" dirty="0" smtClean="0">
              <a:solidFill>
                <a:schemeClr val="accent2"/>
              </a:solidFill>
            </a:endParaRPr>
          </a:p>
          <a:p>
            <a:r>
              <a:rPr lang="en-US" dirty="0" smtClean="0">
                <a:solidFill>
                  <a:schemeClr val="tx1">
                    <a:lumMod val="65000"/>
                    <a:lumOff val="35000"/>
                  </a:schemeClr>
                </a:solidFill>
              </a:rPr>
              <a:t>a) Never OK </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dirty="0" smtClean="0">
                <a:solidFill>
                  <a:schemeClr val="tx1">
                    <a:lumMod val="65000"/>
                    <a:lumOff val="35000"/>
                  </a:schemeClr>
                </a:solidFill>
              </a:rPr>
              <a:t>b) In 3</a:t>
            </a:r>
            <a:r>
              <a:rPr lang="en-US" baseline="30000" dirty="0" smtClean="0">
                <a:solidFill>
                  <a:schemeClr val="tx1">
                    <a:lumMod val="65000"/>
                    <a:lumOff val="35000"/>
                  </a:schemeClr>
                </a:solidFill>
              </a:rPr>
              <a:t>rd</a:t>
            </a:r>
            <a:r>
              <a:rPr lang="en-US" dirty="0" smtClean="0">
                <a:solidFill>
                  <a:schemeClr val="tx1">
                    <a:lumMod val="65000"/>
                    <a:lumOff val="35000"/>
                  </a:schemeClr>
                </a:solidFill>
              </a:rPr>
              <a:t> Normal Form</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dirty="0" smtClean="0">
                <a:solidFill>
                  <a:schemeClr val="tx1">
                    <a:lumMod val="65000"/>
                    <a:lumOff val="35000"/>
                  </a:schemeClr>
                </a:solidFill>
              </a:rPr>
              <a:t>c) A Physical Data Model</a:t>
            </a:r>
          </a:p>
          <a:p>
            <a:endParaRPr lang="en-US" dirty="0" smtClean="0">
              <a:solidFill>
                <a:schemeClr val="tx1">
                  <a:lumMod val="65000"/>
                  <a:lumOff val="35000"/>
                </a:schemeClr>
              </a:solidFill>
            </a:endParaRPr>
          </a:p>
          <a:p>
            <a:r>
              <a:rPr lang="en-US" dirty="0" smtClean="0">
                <a:solidFill>
                  <a:schemeClr val="tx1">
                    <a:lumMod val="65000"/>
                    <a:lumOff val="35000"/>
                  </a:schemeClr>
                </a:solidFill>
              </a:rPr>
              <a:t>d) Part of a warehouse</a:t>
            </a:r>
          </a:p>
          <a:p>
            <a:pPr marL="285750" indent="-285750">
              <a:buFont typeface="Arial" panose="020B0604020202020204" pitchFamily="34" charset="0"/>
              <a:buChar char="•"/>
            </a:pPr>
            <a:endParaRPr lang="en-US" sz="1600" u="sng" dirty="0">
              <a:solidFill>
                <a:schemeClr val="tx1">
                  <a:lumMod val="65000"/>
                  <a:lumOff val="35000"/>
                </a:schemeClr>
              </a:solidFill>
            </a:endParaRPr>
          </a:p>
        </p:txBody>
      </p:sp>
    </p:spTree>
    <p:extLst>
      <p:ext uri="{BB962C8B-B14F-4D97-AF65-F5344CB8AC3E}">
        <p14:creationId xmlns:p14="http://schemas.microsoft.com/office/powerpoint/2010/main" val="396079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Question #4</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35</a:t>
            </a:fld>
            <a:endParaRPr lang="en-US" dirty="0"/>
          </a:p>
        </p:txBody>
      </p:sp>
      <p:sp>
        <p:nvSpPr>
          <p:cNvPr id="6" name="TextBox 5"/>
          <p:cNvSpPr txBox="1"/>
          <p:nvPr/>
        </p:nvSpPr>
        <p:spPr>
          <a:xfrm>
            <a:off x="439420" y="1571803"/>
            <a:ext cx="8305800" cy="3016210"/>
          </a:xfrm>
          <a:prstGeom prst="rect">
            <a:avLst/>
          </a:prstGeom>
          <a:noFill/>
        </p:spPr>
        <p:txBody>
          <a:bodyPr wrap="square" rtlCol="0">
            <a:spAutoFit/>
          </a:bodyPr>
          <a:lstStyle/>
          <a:p>
            <a:r>
              <a:rPr lang="en-US" sz="2000" b="1" dirty="0">
                <a:solidFill>
                  <a:schemeClr val="accent2"/>
                </a:solidFill>
              </a:rPr>
              <a:t>What steps should one take to </a:t>
            </a:r>
            <a:r>
              <a:rPr lang="en-US" sz="2000" b="1" dirty="0" smtClean="0">
                <a:solidFill>
                  <a:schemeClr val="accent2"/>
                </a:solidFill>
              </a:rPr>
              <a:t>review </a:t>
            </a:r>
            <a:r>
              <a:rPr lang="en-US" sz="2000" b="1" dirty="0">
                <a:solidFill>
                  <a:schemeClr val="accent2"/>
                </a:solidFill>
              </a:rPr>
              <a:t>a large data model? </a:t>
            </a:r>
            <a:r>
              <a:rPr lang="en-US" sz="2000" b="1" dirty="0" smtClean="0">
                <a:solidFill>
                  <a:schemeClr val="accent2"/>
                </a:solidFill>
              </a:rPr>
              <a:t/>
            </a:r>
            <a:br>
              <a:rPr lang="en-US" sz="2000" b="1" dirty="0" smtClean="0">
                <a:solidFill>
                  <a:schemeClr val="accent2"/>
                </a:solidFill>
              </a:rPr>
            </a:br>
            <a:r>
              <a:rPr lang="en-US" sz="1400" b="1" dirty="0" smtClean="0">
                <a:solidFill>
                  <a:schemeClr val="accent2"/>
                </a:solidFill>
              </a:rPr>
              <a:t/>
            </a:r>
            <a:br>
              <a:rPr lang="en-US" sz="1400" b="1" dirty="0" smtClean="0">
                <a:solidFill>
                  <a:schemeClr val="accent2"/>
                </a:solidFill>
              </a:rPr>
            </a:br>
            <a:endParaRPr lang="en-US" sz="1400" b="1" dirty="0" smtClean="0">
              <a:solidFill>
                <a:schemeClr val="accent2"/>
              </a:solidFill>
            </a:endParaRPr>
          </a:p>
          <a:p>
            <a:r>
              <a:rPr lang="en-US" dirty="0" smtClean="0">
                <a:solidFill>
                  <a:schemeClr val="tx1">
                    <a:lumMod val="65000"/>
                    <a:lumOff val="35000"/>
                  </a:schemeClr>
                </a:solidFill>
              </a:rPr>
              <a:t>a) Divide </a:t>
            </a:r>
            <a:r>
              <a:rPr lang="en-US" dirty="0">
                <a:solidFill>
                  <a:schemeClr val="tx1">
                    <a:lumMod val="65000"/>
                    <a:lumOff val="35000"/>
                  </a:schemeClr>
                </a:solidFill>
              </a:rPr>
              <a:t>the model into small </a:t>
            </a:r>
            <a:r>
              <a:rPr lang="en-US" dirty="0" smtClean="0">
                <a:solidFill>
                  <a:schemeClr val="tx1">
                    <a:lumMod val="65000"/>
                    <a:lumOff val="35000"/>
                  </a:schemeClr>
                </a:solidFill>
              </a:rPr>
              <a:t>chunks</a:t>
            </a:r>
          </a:p>
          <a:p>
            <a:endParaRPr lang="en-US" dirty="0" smtClean="0">
              <a:solidFill>
                <a:schemeClr val="tx1">
                  <a:lumMod val="65000"/>
                  <a:lumOff val="35000"/>
                </a:schemeClr>
              </a:solidFill>
            </a:endParaRPr>
          </a:p>
          <a:p>
            <a:r>
              <a:rPr lang="en-US" dirty="0" smtClean="0">
                <a:solidFill>
                  <a:schemeClr val="tx1">
                    <a:lumMod val="65000"/>
                    <a:lumOff val="35000"/>
                  </a:schemeClr>
                </a:solidFill>
              </a:rPr>
              <a:t>b) </a:t>
            </a:r>
            <a:r>
              <a:rPr lang="en-US" dirty="0">
                <a:solidFill>
                  <a:schemeClr val="tx1">
                    <a:lumMod val="65000"/>
                    <a:lumOff val="35000"/>
                  </a:schemeClr>
                </a:solidFill>
              </a:rPr>
              <a:t>C</a:t>
            </a:r>
            <a:r>
              <a:rPr lang="en-US" dirty="0" smtClean="0">
                <a:solidFill>
                  <a:schemeClr val="tx1">
                    <a:lumMod val="65000"/>
                    <a:lumOff val="35000"/>
                  </a:schemeClr>
                </a:solidFill>
              </a:rPr>
              <a:t>onfirm </a:t>
            </a:r>
            <a:r>
              <a:rPr lang="en-US" dirty="0">
                <a:solidFill>
                  <a:schemeClr val="tx1">
                    <a:lumMod val="65000"/>
                    <a:lumOff val="35000"/>
                  </a:schemeClr>
                </a:solidFill>
              </a:rPr>
              <a:t>the business grouping make </a:t>
            </a:r>
            <a:r>
              <a:rPr lang="en-US" dirty="0" smtClean="0">
                <a:solidFill>
                  <a:schemeClr val="tx1">
                    <a:lumMod val="65000"/>
                    <a:lumOff val="35000"/>
                  </a:schemeClr>
                </a:solidFill>
              </a:rPr>
              <a:t>sense</a:t>
            </a:r>
          </a:p>
          <a:p>
            <a:endParaRPr lang="en-US" dirty="0" smtClean="0">
              <a:solidFill>
                <a:schemeClr val="tx1">
                  <a:lumMod val="65000"/>
                  <a:lumOff val="35000"/>
                </a:schemeClr>
              </a:solidFill>
            </a:endParaRPr>
          </a:p>
          <a:p>
            <a:r>
              <a:rPr lang="en-US" dirty="0" smtClean="0">
                <a:solidFill>
                  <a:schemeClr val="tx1">
                    <a:lumMod val="65000"/>
                    <a:lumOff val="35000"/>
                  </a:schemeClr>
                </a:solidFill>
              </a:rPr>
              <a:t>c) Confirm </a:t>
            </a:r>
            <a:r>
              <a:rPr lang="en-US" dirty="0">
                <a:solidFill>
                  <a:schemeClr val="tx1">
                    <a:lumMod val="65000"/>
                    <a:lumOff val="35000"/>
                  </a:schemeClr>
                </a:solidFill>
              </a:rPr>
              <a:t>the tables have like data in them</a:t>
            </a:r>
            <a:endParaRPr lang="en-US" dirty="0" smtClean="0">
              <a:solidFill>
                <a:schemeClr val="tx1">
                  <a:lumMod val="65000"/>
                  <a:lumOff val="35000"/>
                </a:schemeClr>
              </a:solidFill>
            </a:endParaRPr>
          </a:p>
          <a:p>
            <a:endParaRPr lang="en-US" dirty="0" smtClean="0">
              <a:solidFill>
                <a:schemeClr val="tx1">
                  <a:lumMod val="65000"/>
                  <a:lumOff val="35000"/>
                </a:schemeClr>
              </a:solidFill>
            </a:endParaRPr>
          </a:p>
          <a:p>
            <a:r>
              <a:rPr lang="en-US" dirty="0" smtClean="0">
                <a:solidFill>
                  <a:schemeClr val="tx1">
                    <a:lumMod val="65000"/>
                    <a:lumOff val="35000"/>
                  </a:schemeClr>
                </a:solidFill>
              </a:rPr>
              <a:t>d) All of the above</a:t>
            </a:r>
            <a:br>
              <a:rPr lang="en-US" dirty="0" smtClean="0">
                <a:solidFill>
                  <a:schemeClr val="tx1">
                    <a:lumMod val="65000"/>
                    <a:lumOff val="35000"/>
                  </a:schemeClr>
                </a:solidFill>
              </a:rPr>
            </a:br>
            <a:endParaRPr lang="en-US" sz="1600" u="sng" dirty="0">
              <a:solidFill>
                <a:schemeClr val="tx1">
                  <a:lumMod val="65000"/>
                  <a:lumOff val="35000"/>
                </a:schemeClr>
              </a:solidFill>
            </a:endParaRPr>
          </a:p>
        </p:txBody>
      </p:sp>
    </p:spTree>
    <p:extLst>
      <p:ext uri="{BB962C8B-B14F-4D97-AF65-F5344CB8AC3E}">
        <p14:creationId xmlns:p14="http://schemas.microsoft.com/office/powerpoint/2010/main" val="175452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Question #5</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36</a:t>
            </a:fld>
            <a:endParaRPr lang="en-US" dirty="0"/>
          </a:p>
        </p:txBody>
      </p:sp>
      <p:sp>
        <p:nvSpPr>
          <p:cNvPr id="6" name="TextBox 5"/>
          <p:cNvSpPr txBox="1"/>
          <p:nvPr/>
        </p:nvSpPr>
        <p:spPr>
          <a:xfrm>
            <a:off x="439420" y="1571803"/>
            <a:ext cx="8305800" cy="3016210"/>
          </a:xfrm>
          <a:prstGeom prst="rect">
            <a:avLst/>
          </a:prstGeom>
          <a:noFill/>
        </p:spPr>
        <p:txBody>
          <a:bodyPr wrap="square" rtlCol="0">
            <a:spAutoFit/>
          </a:bodyPr>
          <a:lstStyle/>
          <a:p>
            <a:r>
              <a:rPr lang="en-US" sz="2000" b="1" dirty="0" smtClean="0">
                <a:solidFill>
                  <a:schemeClr val="accent2"/>
                </a:solidFill>
              </a:rPr>
              <a:t>Crows </a:t>
            </a:r>
            <a:r>
              <a:rPr lang="en-US" sz="2000" b="1" dirty="0">
                <a:solidFill>
                  <a:schemeClr val="accent2"/>
                </a:solidFill>
              </a:rPr>
              <a:t>feet are used </a:t>
            </a:r>
            <a:r>
              <a:rPr lang="en-US" sz="2000" b="1" dirty="0" smtClean="0">
                <a:solidFill>
                  <a:schemeClr val="accent2"/>
                </a:solidFill>
              </a:rPr>
              <a:t>to define?</a:t>
            </a:r>
            <a:br>
              <a:rPr lang="en-US" sz="2000" b="1" dirty="0" smtClean="0">
                <a:solidFill>
                  <a:schemeClr val="accent2"/>
                </a:solidFill>
              </a:rPr>
            </a:br>
            <a:r>
              <a:rPr lang="en-US" sz="1400" b="1" dirty="0" smtClean="0">
                <a:solidFill>
                  <a:schemeClr val="accent2"/>
                </a:solidFill>
              </a:rPr>
              <a:t/>
            </a:r>
            <a:br>
              <a:rPr lang="en-US" sz="1400" b="1" dirty="0" smtClean="0">
                <a:solidFill>
                  <a:schemeClr val="accent2"/>
                </a:solidFill>
              </a:rPr>
            </a:br>
            <a:endParaRPr lang="en-US" sz="1400" b="1" dirty="0" smtClean="0">
              <a:solidFill>
                <a:schemeClr val="accent2"/>
              </a:solidFill>
            </a:endParaRPr>
          </a:p>
          <a:p>
            <a:r>
              <a:rPr lang="en-US" dirty="0" smtClean="0">
                <a:solidFill>
                  <a:schemeClr val="tx1">
                    <a:lumMod val="65000"/>
                    <a:lumOff val="35000"/>
                  </a:schemeClr>
                </a:solidFill>
              </a:rPr>
              <a:t>a) Entities</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dirty="0" smtClean="0">
                <a:solidFill>
                  <a:schemeClr val="tx1">
                    <a:lumMod val="65000"/>
                    <a:lumOff val="35000"/>
                  </a:schemeClr>
                </a:solidFill>
              </a:rPr>
              <a:t>b) Attributes</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dirty="0" smtClean="0">
                <a:solidFill>
                  <a:schemeClr val="tx1">
                    <a:lumMod val="65000"/>
                    <a:lumOff val="35000"/>
                  </a:schemeClr>
                </a:solidFill>
              </a:rPr>
              <a:t>c) Relationships</a:t>
            </a:r>
          </a:p>
          <a:p>
            <a:endParaRPr lang="en-US" dirty="0" smtClean="0">
              <a:solidFill>
                <a:schemeClr val="tx1">
                  <a:lumMod val="65000"/>
                  <a:lumOff val="35000"/>
                </a:schemeClr>
              </a:solidFill>
            </a:endParaRPr>
          </a:p>
          <a:p>
            <a:r>
              <a:rPr lang="en-US" dirty="0" smtClean="0">
                <a:solidFill>
                  <a:schemeClr val="tx1">
                    <a:lumMod val="65000"/>
                    <a:lumOff val="35000"/>
                  </a:schemeClr>
                </a:solidFill>
              </a:rPr>
              <a:t>d) Tables</a:t>
            </a:r>
          </a:p>
          <a:p>
            <a:pPr marL="285750" indent="-285750">
              <a:buFont typeface="Arial" panose="020B0604020202020204" pitchFamily="34" charset="0"/>
              <a:buChar char="•"/>
            </a:pPr>
            <a:endParaRPr lang="en-US" sz="1600" u="sng" dirty="0">
              <a:solidFill>
                <a:schemeClr val="tx1">
                  <a:lumMod val="65000"/>
                  <a:lumOff val="35000"/>
                </a:schemeClr>
              </a:solidFill>
            </a:endParaRPr>
          </a:p>
        </p:txBody>
      </p:sp>
    </p:spTree>
    <p:extLst>
      <p:ext uri="{BB962C8B-B14F-4D97-AF65-F5344CB8AC3E}">
        <p14:creationId xmlns:p14="http://schemas.microsoft.com/office/powerpoint/2010/main" val="22908374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8" y="4419600"/>
            <a:ext cx="9144000" cy="533400"/>
          </a:xfrm>
          <a:prstGeom prst="rect">
            <a:avLst/>
          </a:prstGeom>
          <a:solidFill>
            <a:schemeClr val="accent2">
              <a:lumMod val="40000"/>
              <a:lumOff val="60000"/>
            </a:schemeClr>
          </a:solidFill>
        </p:spPr>
        <p:txBody>
          <a:bodyPr wrap="square" rtlCol="0">
            <a:spAutoFit/>
          </a:bodyPr>
          <a:lstStyle/>
          <a:p>
            <a:endParaRPr lang="en-US" dirty="0"/>
          </a:p>
        </p:txBody>
      </p:sp>
      <p:sp>
        <p:nvSpPr>
          <p:cNvPr id="8" name="Title 1"/>
          <p:cNvSpPr txBox="1">
            <a:spLocks/>
          </p:cNvSpPr>
          <p:nvPr/>
        </p:nvSpPr>
        <p:spPr>
          <a:xfrm>
            <a:off x="685800" y="2057400"/>
            <a:ext cx="7772400" cy="31242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0" i="0" kern="1200" baseline="0">
                <a:solidFill>
                  <a:schemeClr val="tx1"/>
                </a:solidFill>
                <a:latin typeface="Arial"/>
                <a:ea typeface="+mj-ea"/>
                <a:cs typeface="Arial"/>
              </a:defRPr>
            </a:lvl1pPr>
          </a:lstStyle>
          <a:p>
            <a:pPr>
              <a:lnSpc>
                <a:spcPct val="150000"/>
              </a:lnSpc>
            </a:pPr>
            <a:r>
              <a:rPr lang="en-US" sz="2000" dirty="0">
                <a:solidFill>
                  <a:srgbClr val="416812"/>
                </a:solidFill>
              </a:rPr>
              <a:t>OVERVIEW OF DATA GOVERNANCE</a:t>
            </a:r>
          </a:p>
          <a:p>
            <a:pPr>
              <a:lnSpc>
                <a:spcPct val="150000"/>
              </a:lnSpc>
            </a:pPr>
            <a:r>
              <a:rPr lang="en-US" sz="2000" dirty="0">
                <a:solidFill>
                  <a:srgbClr val="416812"/>
                </a:solidFill>
              </a:rPr>
              <a:t>OBJECTIVES OF TRAINING COURSE</a:t>
            </a:r>
          </a:p>
          <a:p>
            <a:pPr>
              <a:lnSpc>
                <a:spcPct val="150000"/>
              </a:lnSpc>
            </a:pPr>
            <a:r>
              <a:rPr lang="en-US" sz="2000" dirty="0">
                <a:solidFill>
                  <a:srgbClr val="416812"/>
                </a:solidFill>
              </a:rPr>
              <a:t>IMPORTANCE OF </a:t>
            </a:r>
            <a:r>
              <a:rPr lang="en-US" sz="2000" dirty="0" smtClean="0">
                <a:solidFill>
                  <a:srgbClr val="416812"/>
                </a:solidFill>
              </a:rPr>
              <a:t>READING A DATA MODEL </a:t>
            </a:r>
            <a:endParaRPr lang="en-US" sz="2000" dirty="0">
              <a:solidFill>
                <a:srgbClr val="416812"/>
              </a:solidFill>
            </a:endParaRPr>
          </a:p>
          <a:p>
            <a:pPr>
              <a:lnSpc>
                <a:spcPct val="150000"/>
              </a:lnSpc>
            </a:pPr>
            <a:r>
              <a:rPr lang="en-US" sz="2000" dirty="0">
                <a:solidFill>
                  <a:srgbClr val="416812"/>
                </a:solidFill>
              </a:rPr>
              <a:t>BENEFIT OF </a:t>
            </a:r>
            <a:r>
              <a:rPr lang="en-US" sz="2000" dirty="0" smtClean="0">
                <a:solidFill>
                  <a:srgbClr val="416812"/>
                </a:solidFill>
              </a:rPr>
              <a:t>READING A DATA MODEL</a:t>
            </a:r>
            <a:endParaRPr lang="en-US" sz="2000" dirty="0">
              <a:solidFill>
                <a:srgbClr val="416812"/>
              </a:solidFill>
            </a:endParaRPr>
          </a:p>
          <a:p>
            <a:pPr>
              <a:lnSpc>
                <a:spcPct val="150000"/>
              </a:lnSpc>
            </a:pPr>
            <a:r>
              <a:rPr lang="en-US" sz="2000" dirty="0">
                <a:solidFill>
                  <a:srgbClr val="416812"/>
                </a:solidFill>
              </a:rPr>
              <a:t>ASSESSMENT OF </a:t>
            </a:r>
            <a:r>
              <a:rPr lang="en-US" sz="2000" dirty="0" smtClean="0">
                <a:solidFill>
                  <a:srgbClr val="416812"/>
                </a:solidFill>
              </a:rPr>
              <a:t>MATERIAL</a:t>
            </a:r>
          </a:p>
          <a:p>
            <a:pPr>
              <a:lnSpc>
                <a:spcPct val="150000"/>
              </a:lnSpc>
            </a:pPr>
            <a:r>
              <a:rPr lang="en-US" sz="2000" dirty="0" smtClean="0">
                <a:solidFill>
                  <a:srgbClr val="416812"/>
                </a:solidFill>
              </a:rPr>
              <a:t>APPENDIX</a:t>
            </a:r>
            <a:endParaRPr lang="en-US" sz="2000" dirty="0">
              <a:solidFill>
                <a:srgbClr val="416812"/>
              </a:solidFill>
            </a:endParaRPr>
          </a:p>
          <a:p>
            <a:pPr>
              <a:lnSpc>
                <a:spcPct val="150000"/>
              </a:lnSpc>
            </a:pPr>
            <a:endParaRPr lang="en-US" sz="2000" dirty="0" smtClean="0">
              <a:solidFill>
                <a:srgbClr val="416812"/>
              </a:solidFill>
            </a:endParaRPr>
          </a:p>
          <a:p>
            <a:pPr>
              <a:lnSpc>
                <a:spcPct val="150000"/>
              </a:lnSpc>
            </a:pPr>
            <a:r>
              <a:rPr lang="en-US" sz="3600" b="1" dirty="0" smtClean="0"/>
              <a:t/>
            </a:r>
            <a:br>
              <a:rPr lang="en-US" sz="3600" b="1" dirty="0" smtClean="0"/>
            </a:br>
            <a:endParaRPr lang="en-US" sz="3600" dirty="0">
              <a:solidFill>
                <a:srgbClr val="747678"/>
              </a:solidFill>
            </a:endParaRPr>
          </a:p>
        </p:txBody>
      </p:sp>
    </p:spTree>
    <p:extLst>
      <p:ext uri="{BB962C8B-B14F-4D97-AF65-F5344CB8AC3E}">
        <p14:creationId xmlns:p14="http://schemas.microsoft.com/office/powerpoint/2010/main" val="24603726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Question Answers</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38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76400"/>
            <a:ext cx="4741164" cy="3416427"/>
          </a:xfrm>
          <a:prstGeom prst="rect">
            <a:avLst/>
          </a:prstGeom>
        </p:spPr>
      </p:pic>
    </p:spTree>
    <p:extLst>
      <p:ext uri="{BB962C8B-B14F-4D97-AF65-F5344CB8AC3E}">
        <p14:creationId xmlns:p14="http://schemas.microsoft.com/office/powerpoint/2010/main" val="17716511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Question #1</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39</a:t>
            </a:fld>
            <a:endParaRPr lang="en-US" dirty="0"/>
          </a:p>
        </p:txBody>
      </p:sp>
      <p:sp>
        <p:nvSpPr>
          <p:cNvPr id="5" name="Rectangle 4"/>
          <p:cNvSpPr/>
          <p:nvPr/>
        </p:nvSpPr>
        <p:spPr>
          <a:xfrm>
            <a:off x="0" y="3095445"/>
            <a:ext cx="9144000" cy="562155"/>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39420" y="1571803"/>
            <a:ext cx="8305800" cy="3323987"/>
          </a:xfrm>
          <a:prstGeom prst="rect">
            <a:avLst/>
          </a:prstGeom>
          <a:noFill/>
        </p:spPr>
        <p:txBody>
          <a:bodyPr wrap="square" rtlCol="0">
            <a:spAutoFit/>
          </a:bodyPr>
          <a:lstStyle/>
          <a:p>
            <a:r>
              <a:rPr lang="en-US" sz="2000" b="1" dirty="0" smtClean="0">
                <a:solidFill>
                  <a:schemeClr val="accent2"/>
                </a:solidFill>
              </a:rPr>
              <a:t>What data model has attributes for business functionality, is fully normalized and is database independent? </a:t>
            </a:r>
            <a:br>
              <a:rPr lang="en-US" sz="2000" b="1" dirty="0" smtClean="0">
                <a:solidFill>
                  <a:schemeClr val="accent2"/>
                </a:solidFill>
              </a:rPr>
            </a:br>
            <a:r>
              <a:rPr lang="en-US" sz="1400" b="1" dirty="0" smtClean="0">
                <a:solidFill>
                  <a:schemeClr val="accent2"/>
                </a:solidFill>
              </a:rPr>
              <a:t/>
            </a:r>
            <a:br>
              <a:rPr lang="en-US" sz="1400" b="1" dirty="0" smtClean="0">
                <a:solidFill>
                  <a:schemeClr val="accent2"/>
                </a:solidFill>
              </a:rPr>
            </a:br>
            <a:endParaRPr lang="en-US" sz="1400" b="1" dirty="0" smtClean="0">
              <a:solidFill>
                <a:schemeClr val="accent2"/>
              </a:solidFill>
            </a:endParaRPr>
          </a:p>
          <a:p>
            <a:r>
              <a:rPr lang="en-US" dirty="0" smtClean="0">
                <a:solidFill>
                  <a:schemeClr val="tx1">
                    <a:lumMod val="65000"/>
                    <a:lumOff val="35000"/>
                  </a:schemeClr>
                </a:solidFill>
              </a:rPr>
              <a:t>a) Conceptual Data Model</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b="1" dirty="0" smtClean="0">
                <a:solidFill>
                  <a:schemeClr val="tx1">
                    <a:lumMod val="65000"/>
                    <a:lumOff val="35000"/>
                  </a:schemeClr>
                </a:solidFill>
              </a:rPr>
              <a:t>b) Logical Data Model</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dirty="0" smtClean="0">
                <a:solidFill>
                  <a:schemeClr val="tx1">
                    <a:lumMod val="65000"/>
                    <a:lumOff val="35000"/>
                  </a:schemeClr>
                </a:solidFill>
              </a:rPr>
              <a:t>c) Logical Dimensional Data Model</a:t>
            </a:r>
          </a:p>
          <a:p>
            <a:endParaRPr lang="en-US" dirty="0">
              <a:solidFill>
                <a:schemeClr val="tx1">
                  <a:lumMod val="65000"/>
                  <a:lumOff val="35000"/>
                </a:schemeClr>
              </a:solidFill>
            </a:endParaRPr>
          </a:p>
          <a:p>
            <a:r>
              <a:rPr lang="en-US" dirty="0" smtClean="0">
                <a:solidFill>
                  <a:schemeClr val="tx1">
                    <a:lumMod val="65000"/>
                    <a:lumOff val="35000"/>
                  </a:schemeClr>
                </a:solidFill>
              </a:rPr>
              <a:t>d) Physical Data Model</a:t>
            </a:r>
          </a:p>
          <a:p>
            <a:pPr marL="285750" indent="-285750">
              <a:buFont typeface="Arial" panose="020B0604020202020204" pitchFamily="34" charset="0"/>
              <a:buChar char="•"/>
            </a:pPr>
            <a:endParaRPr lang="en-US" sz="1600" u="sng" dirty="0">
              <a:solidFill>
                <a:schemeClr val="tx1">
                  <a:lumMod val="65000"/>
                  <a:lumOff val="35000"/>
                </a:schemeClr>
              </a:solidFill>
            </a:endParaRPr>
          </a:p>
        </p:txBody>
      </p:sp>
    </p:spTree>
    <p:extLst>
      <p:ext uri="{BB962C8B-B14F-4D97-AF65-F5344CB8AC3E}">
        <p14:creationId xmlns:p14="http://schemas.microsoft.com/office/powerpoint/2010/main" val="3270466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3581400"/>
            <a:ext cx="9143999" cy="2362200"/>
          </a:xfrm>
          <a:prstGeom prst="rect">
            <a:avLst/>
          </a:prstGeom>
          <a:solidFill>
            <a:srgbClr val="7AA42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7840" y="307361"/>
            <a:ext cx="8188960" cy="683239"/>
          </a:xfrm>
        </p:spPr>
        <p:txBody>
          <a:bodyPr/>
          <a:lstStyle/>
          <a:p>
            <a:r>
              <a:rPr lang="en-US" spc="0" dirty="0" smtClean="0"/>
              <a:t>What is Data Governance? </a:t>
            </a:r>
            <a:endParaRPr lang="en-US" spc="0"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4</a:t>
            </a:fld>
            <a:endParaRPr lang="en-US" dirty="0"/>
          </a:p>
        </p:txBody>
      </p:sp>
      <p:sp>
        <p:nvSpPr>
          <p:cNvPr id="7" name="TextBox 6"/>
          <p:cNvSpPr txBox="1"/>
          <p:nvPr/>
        </p:nvSpPr>
        <p:spPr>
          <a:xfrm>
            <a:off x="1762124" y="4191106"/>
            <a:ext cx="7000875" cy="1384995"/>
          </a:xfrm>
          <a:prstGeom prst="rect">
            <a:avLst/>
          </a:prstGeom>
          <a:noFill/>
        </p:spPr>
        <p:txBody>
          <a:bodyPr wrap="square" rtlCol="0">
            <a:spAutoFit/>
          </a:bodyPr>
          <a:lstStyle/>
          <a:p>
            <a:r>
              <a:rPr lang="en-US" sz="2800" b="1" dirty="0" smtClean="0">
                <a:solidFill>
                  <a:schemeClr val="accent5">
                    <a:lumMod val="40000"/>
                    <a:lumOff val="60000"/>
                  </a:schemeClr>
                </a:solidFill>
              </a:rPr>
              <a:t>“</a:t>
            </a:r>
            <a:r>
              <a:rPr lang="en-US" sz="2800" dirty="0" smtClean="0">
                <a:solidFill>
                  <a:schemeClr val="bg1"/>
                </a:solidFill>
              </a:rPr>
              <a:t>Data governance provides oversight and formalized structure to maximize the value of enterprise information assets.</a:t>
            </a:r>
            <a:r>
              <a:rPr lang="en-US" sz="2800" b="1" dirty="0" smtClean="0">
                <a:solidFill>
                  <a:schemeClr val="accent5">
                    <a:lumMod val="40000"/>
                    <a:lumOff val="60000"/>
                  </a:schemeClr>
                </a:solidFill>
              </a:rPr>
              <a:t>”</a:t>
            </a:r>
            <a:r>
              <a:rPr lang="en-US" sz="2800" dirty="0" smtClean="0">
                <a:solidFill>
                  <a:schemeClr val="bg1"/>
                </a:solidFill>
              </a:rPr>
              <a:t> </a:t>
            </a:r>
          </a:p>
        </p:txBody>
      </p:sp>
      <p:sp>
        <p:nvSpPr>
          <p:cNvPr id="11" name="TextBox 10"/>
          <p:cNvSpPr txBox="1"/>
          <p:nvPr/>
        </p:nvSpPr>
        <p:spPr>
          <a:xfrm>
            <a:off x="547416" y="3733800"/>
            <a:ext cx="2667000" cy="369332"/>
          </a:xfrm>
          <a:prstGeom prst="rect">
            <a:avLst/>
          </a:prstGeom>
          <a:noFill/>
        </p:spPr>
        <p:txBody>
          <a:bodyPr wrap="square" rtlCol="0">
            <a:spAutoFit/>
          </a:bodyPr>
          <a:lstStyle/>
          <a:p>
            <a:r>
              <a:rPr lang="en-US" dirty="0">
                <a:solidFill>
                  <a:schemeClr val="accent2">
                    <a:lumMod val="75000"/>
                  </a:schemeClr>
                </a:solidFill>
              </a:rPr>
              <a:t>Simply Stated</a:t>
            </a:r>
            <a:r>
              <a:rPr lang="en-US" dirty="0" smtClean="0">
                <a:solidFill>
                  <a:schemeClr val="accent2">
                    <a:lumMod val="75000"/>
                  </a:schemeClr>
                </a:solidFill>
              </a:rPr>
              <a:t>:</a:t>
            </a:r>
            <a:endParaRPr lang="en-US" dirty="0">
              <a:solidFill>
                <a:schemeClr val="accent2">
                  <a:lumMod val="75000"/>
                </a:schemeClr>
              </a:solidFill>
            </a:endParaRPr>
          </a:p>
        </p:txBody>
      </p:sp>
      <p:pic>
        <p:nvPicPr>
          <p:cNvPr id="2050" name="Picture 2"/>
          <p:cNvPicPr>
            <a:picLocks noChangeAspect="1" noChangeArrowheads="1"/>
          </p:cNvPicPr>
          <p:nvPr/>
        </p:nvPicPr>
        <p:blipFill>
          <a:blip r:embed="rId2"/>
          <a:stretch>
            <a:fillRect/>
          </a:stretch>
        </p:blipFill>
        <p:spPr bwMode="auto">
          <a:xfrm>
            <a:off x="549557" y="4352436"/>
            <a:ext cx="1120211" cy="1152525"/>
          </a:xfrm>
          <a:prstGeom prst="rect">
            <a:avLst/>
          </a:prstGeom>
          <a:noFill/>
          <a:ln w="9525">
            <a:noFill/>
            <a:miter lim="800000"/>
            <a:headEnd/>
            <a:tailEnd/>
          </a:ln>
          <a:effectLst/>
        </p:spPr>
      </p:pic>
      <p:sp>
        <p:nvSpPr>
          <p:cNvPr id="10" name="Content Placeholder 2"/>
          <p:cNvSpPr txBox="1">
            <a:spLocks/>
          </p:cNvSpPr>
          <p:nvPr/>
        </p:nvSpPr>
        <p:spPr>
          <a:xfrm>
            <a:off x="685800" y="1219200"/>
            <a:ext cx="8382000" cy="228600"/>
          </a:xfrm>
          <a:prstGeom prst="rect">
            <a:avLst/>
          </a:prstGeom>
        </p:spPr>
        <p:txBody>
          <a:bodyPr>
            <a:noAutofit/>
          </a:bodyPr>
          <a:lstStyle>
            <a:lvl1pPr marL="342900" indent="-342900" algn="l" defTabSz="457200" rtl="0" eaLnBrk="1" latinLnBrk="0" hangingPunct="1">
              <a:spcBef>
                <a:spcPct val="20000"/>
              </a:spcBef>
              <a:buClr>
                <a:schemeClr val="bg2">
                  <a:lumMod val="50000"/>
                </a:schemeClr>
              </a:buClr>
              <a:buFont typeface="Wingdings" pitchFamily="2" charset="2"/>
              <a:buChar char="§"/>
              <a:defRPr lang="en-US" sz="1600" kern="1200" baseline="0" dirty="0" smtClean="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bg2">
                  <a:lumMod val="50000"/>
                </a:schemeClr>
              </a:buClr>
              <a:buFont typeface="Wingdings" pitchFamily="2" charset="2"/>
              <a:buChar char="§"/>
              <a:defRPr lang="en-US" sz="1600" kern="1200" baseline="0" dirty="0" smtClean="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bg2">
                  <a:lumMod val="50000"/>
                </a:schemeClr>
              </a:buClr>
              <a:buFont typeface="Wingdings" pitchFamily="2" charset="2"/>
              <a:buChar char="§"/>
              <a:defRPr lang="en-US" sz="1600" kern="1200" baseline="0" dirty="0" smtClean="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bg2">
                  <a:lumMod val="50000"/>
                </a:schemeClr>
              </a:buClr>
              <a:buFont typeface="Wingdings" pitchFamily="2" charset="2"/>
              <a:buChar char="§"/>
              <a:defRPr lang="en-US" sz="1600" kern="1200" baseline="0" dirty="0" smtClean="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bg2">
                  <a:lumMod val="50000"/>
                </a:schemeClr>
              </a:buClr>
              <a:buFont typeface="Wingdings" pitchFamily="2" charset="2"/>
              <a:buChar char="§"/>
              <a:defRPr lang="en-US" sz="1600" kern="1200" baseline="0" dirty="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a:lnSpc>
                <a:spcPct val="80000"/>
              </a:lnSpc>
              <a:buClr>
                <a:schemeClr val="accent1">
                  <a:lumMod val="50000"/>
                </a:schemeClr>
              </a:buClr>
              <a:buSzPct val="50000"/>
              <a:buFont typeface="Wingdings" pitchFamily="2" charset="2"/>
              <a:buNone/>
            </a:pPr>
            <a:r>
              <a:rPr lang="en-US" sz="1400" b="1" dirty="0" smtClean="0">
                <a:solidFill>
                  <a:schemeClr val="bg1">
                    <a:lumMod val="50000"/>
                  </a:schemeClr>
                </a:solidFill>
                <a:latin typeface="+mn-lt"/>
                <a:cs typeface="+mn-cs"/>
              </a:rPr>
              <a:t>Data Governance provides oversight and a formalized structure for:</a:t>
            </a:r>
          </a:p>
        </p:txBody>
      </p:sp>
      <p:sp>
        <p:nvSpPr>
          <p:cNvPr id="13" name="Rectangle 12"/>
          <p:cNvSpPr/>
          <p:nvPr/>
        </p:nvSpPr>
        <p:spPr>
          <a:xfrm>
            <a:off x="685800" y="2753380"/>
            <a:ext cx="2438400" cy="523220"/>
          </a:xfrm>
          <a:prstGeom prst="rect">
            <a:avLst/>
          </a:prstGeom>
        </p:spPr>
        <p:txBody>
          <a:bodyPr wrap="square">
            <a:spAutoFit/>
          </a:bodyPr>
          <a:lstStyle/>
          <a:p>
            <a:pPr algn="ctr" fontAlgn="base">
              <a:spcAft>
                <a:spcPct val="0"/>
              </a:spcAft>
              <a:buClr>
                <a:schemeClr val="accent1">
                  <a:lumMod val="50000"/>
                </a:schemeClr>
              </a:buClr>
              <a:buSzPct val="50000"/>
            </a:pPr>
            <a:r>
              <a:rPr lang="en-US" sz="1400" dirty="0" smtClean="0">
                <a:solidFill>
                  <a:schemeClr val="bg1">
                    <a:lumMod val="50000"/>
                  </a:schemeClr>
                </a:solidFill>
              </a:rPr>
              <a:t>Preserving data consistency, usage, and reporting</a:t>
            </a:r>
          </a:p>
        </p:txBody>
      </p:sp>
      <p:pic>
        <p:nvPicPr>
          <p:cNvPr id="2051" name="Picture 3"/>
          <p:cNvPicPr>
            <a:picLocks noChangeAspect="1" noChangeArrowheads="1"/>
          </p:cNvPicPr>
          <p:nvPr/>
        </p:nvPicPr>
        <p:blipFill>
          <a:blip r:embed="rId3"/>
          <a:srcRect/>
          <a:stretch>
            <a:fillRect/>
          </a:stretch>
        </p:blipFill>
        <p:spPr bwMode="auto">
          <a:xfrm>
            <a:off x="1262062" y="1600200"/>
            <a:ext cx="1152525" cy="1152525"/>
          </a:xfrm>
          <a:prstGeom prst="rect">
            <a:avLst/>
          </a:prstGeom>
          <a:noFill/>
          <a:ln w="9525">
            <a:noFill/>
            <a:miter lim="800000"/>
            <a:headEnd/>
            <a:tailEnd/>
          </a:ln>
          <a:effectLst/>
        </p:spPr>
      </p:pic>
      <p:sp>
        <p:nvSpPr>
          <p:cNvPr id="14" name="Rectangle 13"/>
          <p:cNvSpPr/>
          <p:nvPr/>
        </p:nvSpPr>
        <p:spPr>
          <a:xfrm>
            <a:off x="2971800" y="2753380"/>
            <a:ext cx="2667000" cy="523220"/>
          </a:xfrm>
          <a:prstGeom prst="rect">
            <a:avLst/>
          </a:prstGeom>
        </p:spPr>
        <p:txBody>
          <a:bodyPr wrap="square">
            <a:spAutoFit/>
          </a:bodyPr>
          <a:lstStyle/>
          <a:p>
            <a:pPr algn="ctr" fontAlgn="base">
              <a:spcAft>
                <a:spcPct val="0"/>
              </a:spcAft>
              <a:buClr>
                <a:schemeClr val="accent1">
                  <a:lumMod val="50000"/>
                </a:schemeClr>
              </a:buClr>
              <a:buSzPct val="50000"/>
            </a:pPr>
            <a:r>
              <a:rPr lang="en-US" sz="1400" dirty="0" smtClean="0">
                <a:solidFill>
                  <a:schemeClr val="bg1">
                    <a:lumMod val="50000"/>
                  </a:schemeClr>
                </a:solidFill>
              </a:rPr>
              <a:t>Establishing processes and principles for data</a:t>
            </a:r>
          </a:p>
        </p:txBody>
      </p:sp>
      <p:sp>
        <p:nvSpPr>
          <p:cNvPr id="15" name="Rectangle 14"/>
          <p:cNvSpPr/>
          <p:nvPr/>
        </p:nvSpPr>
        <p:spPr>
          <a:xfrm>
            <a:off x="5638800" y="2753380"/>
            <a:ext cx="2667000" cy="523220"/>
          </a:xfrm>
          <a:prstGeom prst="rect">
            <a:avLst/>
          </a:prstGeom>
        </p:spPr>
        <p:txBody>
          <a:bodyPr wrap="square">
            <a:spAutoFit/>
          </a:bodyPr>
          <a:lstStyle/>
          <a:p>
            <a:pPr algn="ctr"/>
            <a:r>
              <a:rPr lang="en-US" sz="1400" dirty="0" smtClean="0">
                <a:solidFill>
                  <a:schemeClr val="bg1">
                    <a:lumMod val="50000"/>
                  </a:schemeClr>
                </a:solidFill>
              </a:rPr>
              <a:t>Maintaining quality data, information and best practices </a:t>
            </a:r>
            <a:endParaRPr lang="en-US" sz="1400" dirty="0"/>
          </a:p>
        </p:txBody>
      </p:sp>
      <p:pic>
        <p:nvPicPr>
          <p:cNvPr id="2052" name="Picture 4"/>
          <p:cNvPicPr>
            <a:picLocks noChangeAspect="1" noChangeArrowheads="1"/>
          </p:cNvPicPr>
          <p:nvPr/>
        </p:nvPicPr>
        <p:blipFill>
          <a:blip r:embed="rId4"/>
          <a:srcRect/>
          <a:stretch>
            <a:fillRect/>
          </a:stretch>
        </p:blipFill>
        <p:spPr bwMode="auto">
          <a:xfrm>
            <a:off x="3733800" y="1600200"/>
            <a:ext cx="1162050" cy="11620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6400800" y="1600200"/>
            <a:ext cx="1152525" cy="1152525"/>
          </a:xfrm>
          <a:prstGeom prst="rect">
            <a:avLst/>
          </a:prstGeom>
          <a:noFill/>
          <a:ln w="9525">
            <a:noFill/>
            <a:miter lim="800000"/>
            <a:headEnd/>
            <a:tailEnd/>
          </a:ln>
          <a:effectLst/>
        </p:spPr>
      </p:pic>
    </p:spTree>
    <p:extLst>
      <p:ext uri="{BB962C8B-B14F-4D97-AF65-F5344CB8AC3E}">
        <p14:creationId xmlns:p14="http://schemas.microsoft.com/office/powerpoint/2010/main" val="3737293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par>
                          <p:cTn id="8" fill="hold">
                            <p:stCondLst>
                              <p:cond delay="1000"/>
                            </p:stCondLst>
                            <p:childTnLst>
                              <p:par>
                                <p:cTn id="9" presetID="21" presetClass="emph" presetSubtype="0" fill="hold" grpId="1" nodeType="afterEffect">
                                  <p:stCondLst>
                                    <p:cond delay="0"/>
                                  </p:stCondLst>
                                  <p:childTnLst>
                                    <p:animClr clrSpc="hsl" dir="cw">
                                      <p:cBhvr override="childStyle">
                                        <p:cTn id="10" dur="500" fill="hold"/>
                                        <p:tgtEl>
                                          <p:spTgt spid="7"/>
                                        </p:tgtEl>
                                        <p:attrNameLst>
                                          <p:attrName>style.color</p:attrName>
                                        </p:attrNameLst>
                                      </p:cBhvr>
                                      <p:by>
                                        <p:hsl h="7200000" s="0" l="0"/>
                                      </p:by>
                                    </p:animClr>
                                    <p:animClr clrSpc="hsl" dir="cw">
                                      <p:cBhvr>
                                        <p:cTn id="11" dur="500" fill="hold"/>
                                        <p:tgtEl>
                                          <p:spTgt spid="7"/>
                                        </p:tgtEl>
                                        <p:attrNameLst>
                                          <p:attrName>fillcolor</p:attrName>
                                        </p:attrNameLst>
                                      </p:cBhvr>
                                      <p:by>
                                        <p:hsl h="7200000" s="0" l="0"/>
                                      </p:by>
                                    </p:animClr>
                                    <p:animClr clrSpc="hsl" dir="cw">
                                      <p:cBhvr>
                                        <p:cTn id="12" dur="500" fill="hold"/>
                                        <p:tgtEl>
                                          <p:spTgt spid="7"/>
                                        </p:tgtEl>
                                        <p:attrNameLst>
                                          <p:attrName>stroke.color</p:attrName>
                                        </p:attrNameLst>
                                      </p:cBhvr>
                                      <p:by>
                                        <p:hsl h="7200000" s="0" l="0"/>
                                      </p:by>
                                    </p:animClr>
                                    <p:set>
                                      <p:cBhvr>
                                        <p:cTn id="13" dur="500" fill="hold"/>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Question #2</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40</a:t>
            </a:fld>
            <a:endParaRPr lang="en-US" dirty="0"/>
          </a:p>
        </p:txBody>
      </p:sp>
      <p:sp>
        <p:nvSpPr>
          <p:cNvPr id="5" name="Rectangle 4"/>
          <p:cNvSpPr/>
          <p:nvPr/>
        </p:nvSpPr>
        <p:spPr>
          <a:xfrm>
            <a:off x="-13648" y="2743200"/>
            <a:ext cx="9144000" cy="562155"/>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39420" y="1571803"/>
            <a:ext cx="8305800" cy="3016210"/>
          </a:xfrm>
          <a:prstGeom prst="rect">
            <a:avLst/>
          </a:prstGeom>
          <a:noFill/>
        </p:spPr>
        <p:txBody>
          <a:bodyPr wrap="square" rtlCol="0">
            <a:spAutoFit/>
          </a:bodyPr>
          <a:lstStyle/>
          <a:p>
            <a:r>
              <a:rPr lang="en-US" sz="2000" b="1" dirty="0" smtClean="0">
                <a:solidFill>
                  <a:schemeClr val="accent2"/>
                </a:solidFill>
              </a:rPr>
              <a:t>Eliminating redundant data has a data model in ? Normal Form </a:t>
            </a:r>
            <a:br>
              <a:rPr lang="en-US" sz="2000" b="1" dirty="0" smtClean="0">
                <a:solidFill>
                  <a:schemeClr val="accent2"/>
                </a:solidFill>
              </a:rPr>
            </a:br>
            <a:r>
              <a:rPr lang="en-US" sz="1400" b="1" dirty="0" smtClean="0">
                <a:solidFill>
                  <a:schemeClr val="accent2"/>
                </a:solidFill>
              </a:rPr>
              <a:t/>
            </a:r>
            <a:br>
              <a:rPr lang="en-US" sz="1400" b="1" dirty="0" smtClean="0">
                <a:solidFill>
                  <a:schemeClr val="accent2"/>
                </a:solidFill>
              </a:rPr>
            </a:br>
            <a:endParaRPr lang="en-US" sz="1400" b="1" dirty="0" smtClean="0">
              <a:solidFill>
                <a:schemeClr val="accent2"/>
              </a:solidFill>
            </a:endParaRPr>
          </a:p>
          <a:p>
            <a:r>
              <a:rPr lang="en-US" dirty="0" smtClean="0">
                <a:solidFill>
                  <a:schemeClr val="tx1">
                    <a:lumMod val="65000"/>
                    <a:lumOff val="35000"/>
                  </a:schemeClr>
                </a:solidFill>
              </a:rPr>
              <a:t>a) 1</a:t>
            </a:r>
            <a:r>
              <a:rPr lang="en-US" baseline="30000" dirty="0" smtClean="0">
                <a:solidFill>
                  <a:schemeClr val="tx1">
                    <a:lumMod val="65000"/>
                    <a:lumOff val="35000"/>
                  </a:schemeClr>
                </a:solidFill>
              </a:rPr>
              <a:t>st</a:t>
            </a:r>
            <a:r>
              <a:rPr lang="en-US" dirty="0" smtClean="0">
                <a:solidFill>
                  <a:schemeClr val="tx1">
                    <a:lumMod val="65000"/>
                    <a:lumOff val="35000"/>
                  </a:schemeClr>
                </a:solidFill>
              </a:rPr>
              <a:t> Normal Form</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b="1" dirty="0" smtClean="0">
                <a:solidFill>
                  <a:schemeClr val="tx1">
                    <a:lumMod val="65000"/>
                    <a:lumOff val="35000"/>
                  </a:schemeClr>
                </a:solidFill>
              </a:rPr>
              <a:t>b) 2</a:t>
            </a:r>
            <a:r>
              <a:rPr lang="en-US" b="1" baseline="30000" dirty="0" smtClean="0">
                <a:solidFill>
                  <a:schemeClr val="tx1">
                    <a:lumMod val="65000"/>
                    <a:lumOff val="35000"/>
                  </a:schemeClr>
                </a:solidFill>
              </a:rPr>
              <a:t>nd</a:t>
            </a:r>
            <a:r>
              <a:rPr lang="en-US" b="1" dirty="0" smtClean="0">
                <a:solidFill>
                  <a:schemeClr val="tx1">
                    <a:lumMod val="65000"/>
                    <a:lumOff val="35000"/>
                  </a:schemeClr>
                </a:solidFill>
              </a:rPr>
              <a:t> Normal Form</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dirty="0" smtClean="0">
                <a:solidFill>
                  <a:schemeClr val="tx1">
                    <a:lumMod val="65000"/>
                    <a:lumOff val="35000"/>
                  </a:schemeClr>
                </a:solidFill>
              </a:rPr>
              <a:t>c) 3</a:t>
            </a:r>
            <a:r>
              <a:rPr lang="en-US" baseline="30000" dirty="0" smtClean="0">
                <a:solidFill>
                  <a:schemeClr val="tx1">
                    <a:lumMod val="65000"/>
                    <a:lumOff val="35000"/>
                  </a:schemeClr>
                </a:solidFill>
              </a:rPr>
              <a:t>rd</a:t>
            </a:r>
            <a:r>
              <a:rPr lang="en-US" dirty="0" smtClean="0">
                <a:solidFill>
                  <a:schemeClr val="tx1">
                    <a:lumMod val="65000"/>
                    <a:lumOff val="35000"/>
                  </a:schemeClr>
                </a:solidFill>
              </a:rPr>
              <a:t> Normal Form</a:t>
            </a:r>
          </a:p>
          <a:p>
            <a:endParaRPr lang="en-US" dirty="0">
              <a:solidFill>
                <a:schemeClr val="tx1">
                  <a:lumMod val="65000"/>
                  <a:lumOff val="35000"/>
                </a:schemeClr>
              </a:solidFill>
            </a:endParaRPr>
          </a:p>
          <a:p>
            <a:r>
              <a:rPr lang="en-US" dirty="0" smtClean="0">
                <a:solidFill>
                  <a:schemeClr val="tx1">
                    <a:lumMod val="65000"/>
                    <a:lumOff val="35000"/>
                  </a:schemeClr>
                </a:solidFill>
              </a:rPr>
              <a:t>d) None of the Above</a:t>
            </a:r>
          </a:p>
          <a:p>
            <a:pPr marL="285750" indent="-285750">
              <a:buFont typeface="Arial" panose="020B0604020202020204" pitchFamily="34" charset="0"/>
              <a:buChar char="•"/>
            </a:pPr>
            <a:endParaRPr lang="en-US" sz="1600" u="sng" dirty="0">
              <a:solidFill>
                <a:schemeClr val="tx1">
                  <a:lumMod val="65000"/>
                  <a:lumOff val="35000"/>
                </a:schemeClr>
              </a:solidFill>
            </a:endParaRPr>
          </a:p>
        </p:txBody>
      </p:sp>
    </p:spTree>
    <p:extLst>
      <p:ext uri="{BB962C8B-B14F-4D97-AF65-F5344CB8AC3E}">
        <p14:creationId xmlns:p14="http://schemas.microsoft.com/office/powerpoint/2010/main" val="11566605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Question #3</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41</a:t>
            </a:fld>
            <a:endParaRPr lang="en-US" dirty="0"/>
          </a:p>
        </p:txBody>
      </p:sp>
      <p:sp>
        <p:nvSpPr>
          <p:cNvPr id="5" name="Rectangle 4"/>
          <p:cNvSpPr/>
          <p:nvPr/>
        </p:nvSpPr>
        <p:spPr>
          <a:xfrm>
            <a:off x="0" y="4162245"/>
            <a:ext cx="9144000" cy="562155"/>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39420" y="1571803"/>
            <a:ext cx="8305800" cy="3323987"/>
          </a:xfrm>
          <a:prstGeom prst="rect">
            <a:avLst/>
          </a:prstGeom>
          <a:noFill/>
        </p:spPr>
        <p:txBody>
          <a:bodyPr wrap="square" rtlCol="0">
            <a:spAutoFit/>
          </a:bodyPr>
          <a:lstStyle/>
          <a:p>
            <a:r>
              <a:rPr lang="en-US" sz="2000" b="1" dirty="0">
                <a:solidFill>
                  <a:schemeClr val="accent2"/>
                </a:solidFill>
              </a:rPr>
              <a:t>A database that is not in normal form, has facts and dimensions </a:t>
            </a:r>
            <a:r>
              <a:rPr lang="en-US" sz="2000" b="1" dirty="0" smtClean="0">
                <a:solidFill>
                  <a:schemeClr val="accent2"/>
                </a:solidFill>
              </a:rPr>
              <a:t>is _____________? </a:t>
            </a:r>
            <a:br>
              <a:rPr lang="en-US" sz="2000" b="1" dirty="0" smtClean="0">
                <a:solidFill>
                  <a:schemeClr val="accent2"/>
                </a:solidFill>
              </a:rPr>
            </a:br>
            <a:r>
              <a:rPr lang="en-US" sz="1400" b="1" dirty="0" smtClean="0">
                <a:solidFill>
                  <a:schemeClr val="accent2"/>
                </a:solidFill>
              </a:rPr>
              <a:t/>
            </a:r>
            <a:br>
              <a:rPr lang="en-US" sz="1400" b="1" dirty="0" smtClean="0">
                <a:solidFill>
                  <a:schemeClr val="accent2"/>
                </a:solidFill>
              </a:rPr>
            </a:br>
            <a:endParaRPr lang="en-US" sz="1400" b="1" dirty="0" smtClean="0">
              <a:solidFill>
                <a:schemeClr val="accent2"/>
              </a:solidFill>
            </a:endParaRPr>
          </a:p>
          <a:p>
            <a:r>
              <a:rPr lang="en-US" dirty="0" smtClean="0">
                <a:solidFill>
                  <a:schemeClr val="tx1">
                    <a:lumMod val="65000"/>
                    <a:lumOff val="35000"/>
                  </a:schemeClr>
                </a:solidFill>
              </a:rPr>
              <a:t>a) Never OK </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dirty="0" smtClean="0">
                <a:solidFill>
                  <a:schemeClr val="tx1">
                    <a:lumMod val="65000"/>
                    <a:lumOff val="35000"/>
                  </a:schemeClr>
                </a:solidFill>
              </a:rPr>
              <a:t>b) In 3</a:t>
            </a:r>
            <a:r>
              <a:rPr lang="en-US" baseline="30000" dirty="0" smtClean="0">
                <a:solidFill>
                  <a:schemeClr val="tx1">
                    <a:lumMod val="65000"/>
                    <a:lumOff val="35000"/>
                  </a:schemeClr>
                </a:solidFill>
              </a:rPr>
              <a:t>rd</a:t>
            </a:r>
            <a:r>
              <a:rPr lang="en-US" dirty="0" smtClean="0">
                <a:solidFill>
                  <a:schemeClr val="tx1">
                    <a:lumMod val="65000"/>
                    <a:lumOff val="35000"/>
                  </a:schemeClr>
                </a:solidFill>
              </a:rPr>
              <a:t> Normal Form</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dirty="0" smtClean="0">
                <a:solidFill>
                  <a:schemeClr val="tx1">
                    <a:lumMod val="65000"/>
                    <a:lumOff val="35000"/>
                  </a:schemeClr>
                </a:solidFill>
              </a:rPr>
              <a:t>c) A Physical Data Model</a:t>
            </a:r>
          </a:p>
          <a:p>
            <a:endParaRPr lang="en-US" dirty="0" smtClean="0">
              <a:solidFill>
                <a:schemeClr val="tx1">
                  <a:lumMod val="65000"/>
                  <a:lumOff val="35000"/>
                </a:schemeClr>
              </a:solidFill>
            </a:endParaRPr>
          </a:p>
          <a:p>
            <a:r>
              <a:rPr lang="en-US" b="1" dirty="0" smtClean="0">
                <a:solidFill>
                  <a:schemeClr val="tx1">
                    <a:lumMod val="65000"/>
                    <a:lumOff val="35000"/>
                  </a:schemeClr>
                </a:solidFill>
              </a:rPr>
              <a:t>d) Part of a warehouse</a:t>
            </a:r>
          </a:p>
          <a:p>
            <a:pPr marL="285750" indent="-285750">
              <a:buFont typeface="Arial" panose="020B0604020202020204" pitchFamily="34" charset="0"/>
              <a:buChar char="•"/>
            </a:pPr>
            <a:endParaRPr lang="en-US" sz="1600" u="sng" dirty="0">
              <a:solidFill>
                <a:schemeClr val="tx1">
                  <a:lumMod val="65000"/>
                  <a:lumOff val="35000"/>
                </a:schemeClr>
              </a:solidFill>
            </a:endParaRPr>
          </a:p>
        </p:txBody>
      </p:sp>
    </p:spTree>
    <p:extLst>
      <p:ext uri="{BB962C8B-B14F-4D97-AF65-F5344CB8AC3E}">
        <p14:creationId xmlns:p14="http://schemas.microsoft.com/office/powerpoint/2010/main" val="34125854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Question #4</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42</a:t>
            </a:fld>
            <a:endParaRPr lang="en-US" dirty="0"/>
          </a:p>
        </p:txBody>
      </p:sp>
      <p:sp>
        <p:nvSpPr>
          <p:cNvPr id="5" name="Rectangle 4"/>
          <p:cNvSpPr/>
          <p:nvPr/>
        </p:nvSpPr>
        <p:spPr>
          <a:xfrm>
            <a:off x="-13648" y="3886200"/>
            <a:ext cx="9144000" cy="562155"/>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39420" y="1571803"/>
            <a:ext cx="8305800" cy="3016210"/>
          </a:xfrm>
          <a:prstGeom prst="rect">
            <a:avLst/>
          </a:prstGeom>
          <a:noFill/>
        </p:spPr>
        <p:txBody>
          <a:bodyPr wrap="square" rtlCol="0">
            <a:spAutoFit/>
          </a:bodyPr>
          <a:lstStyle/>
          <a:p>
            <a:r>
              <a:rPr lang="en-US" sz="2000" b="1" dirty="0">
                <a:solidFill>
                  <a:schemeClr val="accent2"/>
                </a:solidFill>
              </a:rPr>
              <a:t>What steps should one take to review a large data model? </a:t>
            </a:r>
            <a:r>
              <a:rPr lang="en-US" sz="2000" b="1" dirty="0" smtClean="0">
                <a:solidFill>
                  <a:schemeClr val="accent2"/>
                </a:solidFill>
              </a:rPr>
              <a:t/>
            </a:r>
            <a:br>
              <a:rPr lang="en-US" sz="2000" b="1" dirty="0" smtClean="0">
                <a:solidFill>
                  <a:schemeClr val="accent2"/>
                </a:solidFill>
              </a:rPr>
            </a:br>
            <a:r>
              <a:rPr lang="en-US" sz="1400" b="1" dirty="0" smtClean="0">
                <a:solidFill>
                  <a:schemeClr val="accent2"/>
                </a:solidFill>
              </a:rPr>
              <a:t/>
            </a:r>
            <a:br>
              <a:rPr lang="en-US" sz="1400" b="1" dirty="0" smtClean="0">
                <a:solidFill>
                  <a:schemeClr val="accent2"/>
                </a:solidFill>
              </a:rPr>
            </a:br>
            <a:endParaRPr lang="en-US" sz="1400" b="1" dirty="0" smtClean="0">
              <a:solidFill>
                <a:schemeClr val="accent2"/>
              </a:solidFill>
            </a:endParaRPr>
          </a:p>
          <a:p>
            <a:pPr marL="342900" indent="-342900">
              <a:buAutoNum type="alphaLcParenR"/>
            </a:pPr>
            <a:r>
              <a:rPr lang="en-US" dirty="0" smtClean="0">
                <a:solidFill>
                  <a:schemeClr val="tx1">
                    <a:lumMod val="65000"/>
                    <a:lumOff val="35000"/>
                  </a:schemeClr>
                </a:solidFill>
              </a:rPr>
              <a:t>Divide </a:t>
            </a:r>
            <a:r>
              <a:rPr lang="en-US" dirty="0">
                <a:solidFill>
                  <a:schemeClr val="tx1">
                    <a:lumMod val="65000"/>
                    <a:lumOff val="35000"/>
                  </a:schemeClr>
                </a:solidFill>
              </a:rPr>
              <a:t>the model into small </a:t>
            </a:r>
            <a:r>
              <a:rPr lang="en-US" dirty="0" smtClean="0">
                <a:solidFill>
                  <a:schemeClr val="tx1">
                    <a:lumMod val="65000"/>
                    <a:lumOff val="35000"/>
                  </a:schemeClr>
                </a:solidFill>
              </a:rPr>
              <a:t>chunks</a:t>
            </a:r>
          </a:p>
          <a:p>
            <a:endParaRPr lang="en-US" dirty="0" smtClean="0">
              <a:solidFill>
                <a:schemeClr val="tx1">
                  <a:lumMod val="65000"/>
                  <a:lumOff val="35000"/>
                </a:schemeClr>
              </a:solidFill>
            </a:endParaRPr>
          </a:p>
          <a:p>
            <a:r>
              <a:rPr lang="en-US" dirty="0" smtClean="0">
                <a:solidFill>
                  <a:schemeClr val="tx1">
                    <a:lumMod val="65000"/>
                    <a:lumOff val="35000"/>
                  </a:schemeClr>
                </a:solidFill>
              </a:rPr>
              <a:t>b) </a:t>
            </a:r>
            <a:r>
              <a:rPr lang="en-US" dirty="0">
                <a:solidFill>
                  <a:schemeClr val="tx1">
                    <a:lumMod val="65000"/>
                    <a:lumOff val="35000"/>
                  </a:schemeClr>
                </a:solidFill>
              </a:rPr>
              <a:t>C</a:t>
            </a:r>
            <a:r>
              <a:rPr lang="en-US" dirty="0" smtClean="0">
                <a:solidFill>
                  <a:schemeClr val="tx1">
                    <a:lumMod val="65000"/>
                    <a:lumOff val="35000"/>
                  </a:schemeClr>
                </a:solidFill>
              </a:rPr>
              <a:t>onfirm </a:t>
            </a:r>
            <a:r>
              <a:rPr lang="en-US" dirty="0">
                <a:solidFill>
                  <a:schemeClr val="tx1">
                    <a:lumMod val="65000"/>
                    <a:lumOff val="35000"/>
                  </a:schemeClr>
                </a:solidFill>
              </a:rPr>
              <a:t>the business grouping make </a:t>
            </a:r>
            <a:r>
              <a:rPr lang="en-US" dirty="0" smtClean="0">
                <a:solidFill>
                  <a:schemeClr val="tx1">
                    <a:lumMod val="65000"/>
                    <a:lumOff val="35000"/>
                  </a:schemeClr>
                </a:solidFill>
              </a:rPr>
              <a:t>sense</a:t>
            </a:r>
          </a:p>
          <a:p>
            <a:endParaRPr lang="en-US" dirty="0" smtClean="0">
              <a:solidFill>
                <a:schemeClr val="tx1">
                  <a:lumMod val="65000"/>
                  <a:lumOff val="35000"/>
                </a:schemeClr>
              </a:solidFill>
            </a:endParaRPr>
          </a:p>
          <a:p>
            <a:r>
              <a:rPr lang="en-US" dirty="0" smtClean="0">
                <a:solidFill>
                  <a:schemeClr val="tx1">
                    <a:lumMod val="65000"/>
                    <a:lumOff val="35000"/>
                  </a:schemeClr>
                </a:solidFill>
              </a:rPr>
              <a:t>c) Confirm </a:t>
            </a:r>
            <a:r>
              <a:rPr lang="en-US" dirty="0">
                <a:solidFill>
                  <a:schemeClr val="tx1">
                    <a:lumMod val="65000"/>
                    <a:lumOff val="35000"/>
                  </a:schemeClr>
                </a:solidFill>
              </a:rPr>
              <a:t>the tables have like data in them</a:t>
            </a:r>
            <a:endParaRPr lang="en-US" dirty="0" smtClean="0">
              <a:solidFill>
                <a:schemeClr val="tx1">
                  <a:lumMod val="65000"/>
                  <a:lumOff val="35000"/>
                </a:schemeClr>
              </a:solidFill>
            </a:endParaRPr>
          </a:p>
          <a:p>
            <a:endParaRPr lang="en-US" dirty="0" smtClean="0">
              <a:solidFill>
                <a:schemeClr val="tx1">
                  <a:lumMod val="65000"/>
                  <a:lumOff val="35000"/>
                </a:schemeClr>
              </a:solidFill>
            </a:endParaRPr>
          </a:p>
          <a:p>
            <a:r>
              <a:rPr lang="en-US" b="1" dirty="0" smtClean="0">
                <a:solidFill>
                  <a:schemeClr val="tx1">
                    <a:lumMod val="65000"/>
                    <a:lumOff val="35000"/>
                  </a:schemeClr>
                </a:solidFill>
              </a:rPr>
              <a:t>d) All of the above</a:t>
            </a:r>
            <a:r>
              <a:rPr lang="en-US" dirty="0" smtClean="0">
                <a:solidFill>
                  <a:schemeClr val="tx1">
                    <a:lumMod val="65000"/>
                    <a:lumOff val="35000"/>
                  </a:schemeClr>
                </a:solidFill>
              </a:rPr>
              <a:t/>
            </a:r>
            <a:br>
              <a:rPr lang="en-US" dirty="0" smtClean="0">
                <a:solidFill>
                  <a:schemeClr val="tx1">
                    <a:lumMod val="65000"/>
                    <a:lumOff val="35000"/>
                  </a:schemeClr>
                </a:solidFill>
              </a:rPr>
            </a:br>
            <a:endParaRPr lang="en-US" sz="1600" u="sng" dirty="0">
              <a:solidFill>
                <a:schemeClr val="tx1">
                  <a:lumMod val="65000"/>
                  <a:lumOff val="35000"/>
                </a:schemeClr>
              </a:solidFill>
            </a:endParaRPr>
          </a:p>
        </p:txBody>
      </p:sp>
    </p:spTree>
    <p:extLst>
      <p:ext uri="{BB962C8B-B14F-4D97-AF65-F5344CB8AC3E}">
        <p14:creationId xmlns:p14="http://schemas.microsoft.com/office/powerpoint/2010/main" val="1827475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Question #5</a:t>
            </a:r>
            <a:endParaRPr lang="en-US"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43</a:t>
            </a:fld>
            <a:endParaRPr lang="en-US" dirty="0"/>
          </a:p>
        </p:txBody>
      </p:sp>
      <p:sp>
        <p:nvSpPr>
          <p:cNvPr id="5" name="Rectangle 4"/>
          <p:cNvSpPr/>
          <p:nvPr/>
        </p:nvSpPr>
        <p:spPr>
          <a:xfrm>
            <a:off x="-13648" y="3352800"/>
            <a:ext cx="9144000" cy="562155"/>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39420" y="1571803"/>
            <a:ext cx="8305800" cy="3016210"/>
          </a:xfrm>
          <a:prstGeom prst="rect">
            <a:avLst/>
          </a:prstGeom>
          <a:noFill/>
        </p:spPr>
        <p:txBody>
          <a:bodyPr wrap="square" rtlCol="0">
            <a:spAutoFit/>
          </a:bodyPr>
          <a:lstStyle/>
          <a:p>
            <a:r>
              <a:rPr lang="en-US" sz="2000" b="1" dirty="0" smtClean="0">
                <a:solidFill>
                  <a:schemeClr val="accent2"/>
                </a:solidFill>
              </a:rPr>
              <a:t>Crows </a:t>
            </a:r>
            <a:r>
              <a:rPr lang="en-US" sz="2000" b="1" dirty="0">
                <a:solidFill>
                  <a:schemeClr val="accent2"/>
                </a:solidFill>
              </a:rPr>
              <a:t>feet are used </a:t>
            </a:r>
            <a:r>
              <a:rPr lang="en-US" sz="2000" b="1" dirty="0" smtClean="0">
                <a:solidFill>
                  <a:schemeClr val="accent2"/>
                </a:solidFill>
              </a:rPr>
              <a:t>to define?</a:t>
            </a:r>
            <a:br>
              <a:rPr lang="en-US" sz="2000" b="1" dirty="0" smtClean="0">
                <a:solidFill>
                  <a:schemeClr val="accent2"/>
                </a:solidFill>
              </a:rPr>
            </a:br>
            <a:r>
              <a:rPr lang="en-US" sz="1400" b="1" dirty="0" smtClean="0">
                <a:solidFill>
                  <a:schemeClr val="accent2"/>
                </a:solidFill>
              </a:rPr>
              <a:t/>
            </a:r>
            <a:br>
              <a:rPr lang="en-US" sz="1400" b="1" dirty="0" smtClean="0">
                <a:solidFill>
                  <a:schemeClr val="accent2"/>
                </a:solidFill>
              </a:rPr>
            </a:br>
            <a:endParaRPr lang="en-US" sz="1400" b="1" dirty="0" smtClean="0">
              <a:solidFill>
                <a:schemeClr val="accent2"/>
              </a:solidFill>
            </a:endParaRPr>
          </a:p>
          <a:p>
            <a:r>
              <a:rPr lang="en-US" dirty="0" smtClean="0">
                <a:solidFill>
                  <a:schemeClr val="tx1">
                    <a:lumMod val="65000"/>
                    <a:lumOff val="35000"/>
                  </a:schemeClr>
                </a:solidFill>
              </a:rPr>
              <a:t>a) Entities</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dirty="0" smtClean="0">
                <a:solidFill>
                  <a:schemeClr val="tx1">
                    <a:lumMod val="65000"/>
                    <a:lumOff val="35000"/>
                  </a:schemeClr>
                </a:solidFill>
              </a:rPr>
              <a:t>b) Attributes</a:t>
            </a:r>
          </a:p>
          <a:p>
            <a:pPr marL="285750" indent="-285750">
              <a:buFont typeface="Arial" panose="020B0604020202020204" pitchFamily="34" charset="0"/>
              <a:buChar char="•"/>
            </a:pPr>
            <a:endParaRPr lang="en-US" dirty="0" smtClean="0">
              <a:solidFill>
                <a:schemeClr val="tx1">
                  <a:lumMod val="65000"/>
                  <a:lumOff val="35000"/>
                </a:schemeClr>
              </a:solidFill>
            </a:endParaRPr>
          </a:p>
          <a:p>
            <a:r>
              <a:rPr lang="en-US" b="1" dirty="0" smtClean="0">
                <a:solidFill>
                  <a:schemeClr val="tx1">
                    <a:lumMod val="65000"/>
                    <a:lumOff val="35000"/>
                  </a:schemeClr>
                </a:solidFill>
              </a:rPr>
              <a:t>c) Relationships</a:t>
            </a:r>
          </a:p>
          <a:p>
            <a:endParaRPr lang="en-US" dirty="0" smtClean="0">
              <a:solidFill>
                <a:schemeClr val="tx1">
                  <a:lumMod val="65000"/>
                  <a:lumOff val="35000"/>
                </a:schemeClr>
              </a:solidFill>
            </a:endParaRPr>
          </a:p>
          <a:p>
            <a:r>
              <a:rPr lang="en-US" dirty="0" smtClean="0">
                <a:solidFill>
                  <a:schemeClr val="tx1">
                    <a:lumMod val="65000"/>
                    <a:lumOff val="35000"/>
                  </a:schemeClr>
                </a:solidFill>
              </a:rPr>
              <a:t>d) Tables</a:t>
            </a:r>
          </a:p>
          <a:p>
            <a:pPr marL="285750" indent="-285750">
              <a:buFont typeface="Arial" panose="020B0604020202020204" pitchFamily="34" charset="0"/>
              <a:buChar char="•"/>
            </a:pPr>
            <a:endParaRPr lang="en-US" sz="1600" u="sng" dirty="0">
              <a:solidFill>
                <a:schemeClr val="tx1">
                  <a:lumMod val="65000"/>
                  <a:lumOff val="35000"/>
                </a:schemeClr>
              </a:solidFill>
            </a:endParaRPr>
          </a:p>
        </p:txBody>
      </p:sp>
    </p:spTree>
    <p:extLst>
      <p:ext uri="{BB962C8B-B14F-4D97-AF65-F5344CB8AC3E}">
        <p14:creationId xmlns:p14="http://schemas.microsoft.com/office/powerpoint/2010/main" val="771752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609600" y="5029200"/>
            <a:ext cx="3962400" cy="840264"/>
          </a:xfrm>
          <a:prstGeom prst="rect">
            <a:avLst/>
          </a:prstGeom>
          <a:solidFill>
            <a:srgbClr val="C66A38">
              <a:alpha val="83137"/>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609600" y="3364089"/>
            <a:ext cx="3962400" cy="1524000"/>
          </a:xfrm>
          <a:prstGeom prst="rect">
            <a:avLst/>
          </a:prstGeom>
          <a:solidFill>
            <a:srgbClr val="1D5B6B">
              <a:alpha val="8392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09600" y="2229922"/>
            <a:ext cx="3962400" cy="1139249"/>
          </a:xfrm>
          <a:prstGeom prst="rect">
            <a:avLst/>
          </a:prstGeom>
          <a:solidFill>
            <a:srgbClr val="2589A7">
              <a:alpha val="8117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09600" y="1066801"/>
            <a:ext cx="3962400" cy="1178384"/>
          </a:xfrm>
          <a:prstGeom prst="rect">
            <a:avLst/>
          </a:prstGeom>
          <a:solidFill>
            <a:srgbClr val="97C3CE">
              <a:alpha val="6117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7839" y="152400"/>
            <a:ext cx="5075777" cy="683239"/>
          </a:xfrm>
        </p:spPr>
        <p:txBody>
          <a:bodyPr>
            <a:normAutofit fontScale="90000"/>
          </a:bodyPr>
          <a:lstStyle/>
          <a:p>
            <a:r>
              <a:rPr lang="en-US" spc="0" dirty="0" smtClean="0"/>
              <a:t>What does Data Governance provide?</a:t>
            </a:r>
            <a:endParaRPr lang="en-US" spc="0"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5</a:t>
            </a:fld>
            <a:endParaRPr lang="en-US" dirty="0"/>
          </a:p>
        </p:txBody>
      </p:sp>
      <p:sp>
        <p:nvSpPr>
          <p:cNvPr id="11" name="TextBox 10"/>
          <p:cNvSpPr txBox="1"/>
          <p:nvPr/>
        </p:nvSpPr>
        <p:spPr>
          <a:xfrm>
            <a:off x="5410200" y="5890736"/>
            <a:ext cx="3429000" cy="523220"/>
          </a:xfrm>
          <a:prstGeom prst="rect">
            <a:avLst/>
          </a:prstGeom>
          <a:noFill/>
        </p:spPr>
        <p:txBody>
          <a:bodyPr wrap="square" rtlCol="0">
            <a:spAutoFit/>
          </a:bodyPr>
          <a:lstStyle/>
          <a:p>
            <a:pPr algn="ctr"/>
            <a:r>
              <a:rPr lang="en-US" sz="1400" b="1" dirty="0" smtClean="0">
                <a:solidFill>
                  <a:schemeClr val="accent6">
                    <a:lumMod val="50000"/>
                  </a:schemeClr>
                </a:solidFill>
              </a:rPr>
              <a:t>Consistent, standardized, and comparable data flows out</a:t>
            </a:r>
            <a:endParaRPr lang="en-US" sz="1400" b="1" dirty="0">
              <a:solidFill>
                <a:schemeClr val="accent6">
                  <a:lumMod val="50000"/>
                </a:schemeClr>
              </a:solidFill>
            </a:endParaRPr>
          </a:p>
        </p:txBody>
      </p:sp>
      <p:sp>
        <p:nvSpPr>
          <p:cNvPr id="17" name="TextBox 16"/>
          <p:cNvSpPr txBox="1"/>
          <p:nvPr/>
        </p:nvSpPr>
        <p:spPr>
          <a:xfrm>
            <a:off x="5535517" y="809208"/>
            <a:ext cx="1589183" cy="307777"/>
          </a:xfrm>
          <a:prstGeom prst="rect">
            <a:avLst/>
          </a:prstGeom>
          <a:noFill/>
          <a:ln>
            <a:solidFill>
              <a:schemeClr val="bg1"/>
            </a:solidFill>
          </a:ln>
        </p:spPr>
        <p:txBody>
          <a:bodyPr wrap="square" rtlCol="0">
            <a:spAutoFit/>
          </a:bodyPr>
          <a:lstStyle/>
          <a:p>
            <a:pPr algn="ctr"/>
            <a:r>
              <a:rPr lang="en-US" sz="1400" b="1" dirty="0">
                <a:solidFill>
                  <a:schemeClr val="accent6">
                    <a:lumMod val="75000"/>
                  </a:schemeClr>
                </a:solidFill>
              </a:rPr>
              <a:t>D</a:t>
            </a:r>
            <a:r>
              <a:rPr lang="en-US" sz="1400" b="1" dirty="0" smtClean="0">
                <a:solidFill>
                  <a:schemeClr val="accent6">
                    <a:lumMod val="75000"/>
                  </a:schemeClr>
                </a:solidFill>
              </a:rPr>
              <a:t>ata </a:t>
            </a:r>
            <a:r>
              <a:rPr lang="en-US" sz="1400" b="1" dirty="0">
                <a:solidFill>
                  <a:schemeClr val="accent6">
                    <a:lumMod val="75000"/>
                  </a:schemeClr>
                </a:solidFill>
              </a:rPr>
              <a:t>f</a:t>
            </a:r>
            <a:r>
              <a:rPr lang="en-US" sz="1400" b="1" dirty="0" smtClean="0">
                <a:solidFill>
                  <a:schemeClr val="accent6">
                    <a:lumMod val="75000"/>
                  </a:schemeClr>
                </a:solidFill>
              </a:rPr>
              <a:t>lows </a:t>
            </a:r>
            <a:r>
              <a:rPr lang="en-US" sz="1400" b="1" dirty="0">
                <a:solidFill>
                  <a:schemeClr val="accent6">
                    <a:lumMod val="75000"/>
                  </a:schemeClr>
                </a:solidFill>
              </a:rPr>
              <a:t>i</a:t>
            </a:r>
            <a:r>
              <a:rPr lang="en-US" sz="1400" b="1" dirty="0" smtClean="0">
                <a:solidFill>
                  <a:schemeClr val="accent6">
                    <a:lumMod val="75000"/>
                  </a:schemeClr>
                </a:solidFill>
              </a:rPr>
              <a:t>n</a:t>
            </a:r>
            <a:endParaRPr lang="en-US" sz="1400" b="1" dirty="0">
              <a:solidFill>
                <a:schemeClr val="accent6">
                  <a:lumMod val="75000"/>
                </a:schemeClr>
              </a:solidFill>
            </a:endParaRPr>
          </a:p>
        </p:txBody>
      </p:sp>
      <p:sp>
        <p:nvSpPr>
          <p:cNvPr id="19" name="Rectangle 18"/>
          <p:cNvSpPr/>
          <p:nvPr/>
        </p:nvSpPr>
        <p:spPr>
          <a:xfrm>
            <a:off x="609600" y="2209800"/>
            <a:ext cx="3962400" cy="304800"/>
          </a:xfrm>
          <a:prstGeom prst="rect">
            <a:avLst/>
          </a:prstGeom>
          <a:solidFill>
            <a:srgbClr val="1D8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Data Quality</a:t>
            </a:r>
          </a:p>
        </p:txBody>
      </p:sp>
      <p:sp>
        <p:nvSpPr>
          <p:cNvPr id="20" name="TextBox 19"/>
          <p:cNvSpPr txBox="1"/>
          <p:nvPr/>
        </p:nvSpPr>
        <p:spPr>
          <a:xfrm>
            <a:off x="647700" y="2524780"/>
            <a:ext cx="41148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Complete and </a:t>
            </a:r>
            <a:r>
              <a:rPr lang="en-US" sz="1400" dirty="0" smtClean="0">
                <a:solidFill>
                  <a:schemeClr val="bg1"/>
                </a:solidFill>
              </a:rPr>
              <a:t>current data</a:t>
            </a:r>
            <a:endParaRPr lang="en-US" sz="1400" dirty="0">
              <a:solidFill>
                <a:schemeClr val="bg1"/>
              </a:solidFill>
            </a:endParaRPr>
          </a:p>
          <a:p>
            <a:pPr marL="285750" indent="-285750">
              <a:buFont typeface="Arial" panose="020B0604020202020204" pitchFamily="34" charset="0"/>
              <a:buChar char="•"/>
            </a:pPr>
            <a:r>
              <a:rPr lang="en-US" sz="1400" dirty="0" smtClean="0">
                <a:solidFill>
                  <a:schemeClr val="bg1"/>
                </a:solidFill>
              </a:rPr>
              <a:t>Reliable and accurate data</a:t>
            </a:r>
            <a:endParaRPr lang="en-US" sz="1400" dirty="0">
              <a:solidFill>
                <a:schemeClr val="bg1"/>
              </a:solidFill>
            </a:endParaRPr>
          </a:p>
          <a:p>
            <a:pPr marL="285750" indent="-285750">
              <a:buFont typeface="Arial" panose="020B0604020202020204" pitchFamily="34" charset="0"/>
              <a:buChar char="•"/>
            </a:pPr>
            <a:r>
              <a:rPr lang="en-US" sz="1400" dirty="0" smtClean="0">
                <a:solidFill>
                  <a:schemeClr val="bg1"/>
                </a:solidFill>
              </a:rPr>
              <a:t>Trusted decision making</a:t>
            </a:r>
          </a:p>
        </p:txBody>
      </p:sp>
      <p:sp>
        <p:nvSpPr>
          <p:cNvPr id="21" name="Rectangle 20"/>
          <p:cNvSpPr/>
          <p:nvPr/>
        </p:nvSpPr>
        <p:spPr>
          <a:xfrm>
            <a:off x="609600" y="3364089"/>
            <a:ext cx="3962400" cy="304800"/>
          </a:xfrm>
          <a:prstGeom prst="rect">
            <a:avLst/>
          </a:prstGeom>
          <a:solidFill>
            <a:srgbClr val="1D5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Efficiency</a:t>
            </a:r>
          </a:p>
        </p:txBody>
      </p:sp>
      <p:sp>
        <p:nvSpPr>
          <p:cNvPr id="22" name="TextBox 21"/>
          <p:cNvSpPr txBox="1"/>
          <p:nvPr/>
        </p:nvSpPr>
        <p:spPr>
          <a:xfrm>
            <a:off x="631634" y="3668889"/>
            <a:ext cx="41910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Mitigate risk </a:t>
            </a:r>
          </a:p>
          <a:p>
            <a:pPr marL="285750" indent="-285750">
              <a:buFont typeface="Arial" panose="020B0604020202020204" pitchFamily="34" charset="0"/>
              <a:buChar char="•"/>
            </a:pPr>
            <a:r>
              <a:rPr lang="en-US" sz="1400" dirty="0" smtClean="0">
                <a:solidFill>
                  <a:schemeClr val="bg1"/>
                </a:solidFill>
              </a:rPr>
              <a:t>Reduce downstream impacts</a:t>
            </a:r>
          </a:p>
          <a:p>
            <a:pPr marL="285750" indent="-285750">
              <a:buFont typeface="Arial" panose="020B0604020202020204" pitchFamily="34" charset="0"/>
              <a:buChar char="•"/>
            </a:pPr>
            <a:r>
              <a:rPr lang="en-US" sz="1400" dirty="0">
                <a:solidFill>
                  <a:schemeClr val="bg1"/>
                </a:solidFill>
              </a:rPr>
              <a:t>Increase reusability </a:t>
            </a:r>
            <a:endParaRPr lang="en-US" sz="1400" dirty="0" smtClean="0">
              <a:solidFill>
                <a:schemeClr val="bg1"/>
              </a:solidFill>
            </a:endParaRPr>
          </a:p>
          <a:p>
            <a:pPr marL="285750" indent="-285750">
              <a:buFont typeface="Arial" panose="020B0604020202020204" pitchFamily="34" charset="0"/>
              <a:buChar char="•"/>
            </a:pPr>
            <a:r>
              <a:rPr lang="en-US" sz="1400" dirty="0" smtClean="0">
                <a:solidFill>
                  <a:schemeClr val="bg1"/>
                </a:solidFill>
              </a:rPr>
              <a:t>Reduce redundancy</a:t>
            </a:r>
          </a:p>
          <a:p>
            <a:pPr marL="285750" indent="-285750">
              <a:buFont typeface="Arial" panose="020B0604020202020204" pitchFamily="34" charset="0"/>
              <a:buChar char="•"/>
            </a:pPr>
            <a:r>
              <a:rPr lang="en-US" sz="1400" dirty="0" smtClean="0">
                <a:solidFill>
                  <a:schemeClr val="bg1"/>
                </a:solidFill>
              </a:rPr>
              <a:t>Utilize architecture controls</a:t>
            </a:r>
            <a:endParaRPr lang="en-US" sz="1400" dirty="0">
              <a:solidFill>
                <a:schemeClr val="bg1"/>
              </a:solidFill>
            </a:endParaRPr>
          </a:p>
        </p:txBody>
      </p:sp>
      <p:sp>
        <p:nvSpPr>
          <p:cNvPr id="23" name="Rectangle 22"/>
          <p:cNvSpPr/>
          <p:nvPr/>
        </p:nvSpPr>
        <p:spPr>
          <a:xfrm>
            <a:off x="609600" y="4807802"/>
            <a:ext cx="3962400" cy="297598"/>
          </a:xfrm>
          <a:prstGeom prst="rect">
            <a:avLst/>
          </a:prstGeom>
          <a:solidFill>
            <a:srgbClr val="C66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Usage</a:t>
            </a:r>
          </a:p>
        </p:txBody>
      </p:sp>
      <p:sp>
        <p:nvSpPr>
          <p:cNvPr id="24" name="TextBox 23"/>
          <p:cNvSpPr txBox="1"/>
          <p:nvPr/>
        </p:nvSpPr>
        <p:spPr>
          <a:xfrm>
            <a:off x="647700" y="5130800"/>
            <a:ext cx="39243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Appropriate </a:t>
            </a:r>
            <a:r>
              <a:rPr lang="en-US" sz="1400" dirty="0" smtClean="0">
                <a:solidFill>
                  <a:schemeClr val="bg1"/>
                </a:solidFill>
              </a:rPr>
              <a:t>enterprise-wide usage </a:t>
            </a:r>
            <a:endParaRPr lang="en-US" sz="1400" dirty="0">
              <a:solidFill>
                <a:schemeClr val="bg1"/>
              </a:solidFill>
            </a:endParaRPr>
          </a:p>
          <a:p>
            <a:pPr marL="285750" indent="-285750">
              <a:buFont typeface="Arial" panose="020B0604020202020204" pitchFamily="34" charset="0"/>
              <a:buChar char="•"/>
            </a:pPr>
            <a:r>
              <a:rPr lang="en-US" sz="1400" dirty="0" smtClean="0">
                <a:solidFill>
                  <a:schemeClr val="bg1"/>
                </a:solidFill>
              </a:rPr>
              <a:t>Provides guidance on limitations of data access and privileges </a:t>
            </a:r>
          </a:p>
        </p:txBody>
      </p:sp>
      <p:sp>
        <p:nvSpPr>
          <p:cNvPr id="25" name="Rectangle 24"/>
          <p:cNvSpPr/>
          <p:nvPr/>
        </p:nvSpPr>
        <p:spPr>
          <a:xfrm>
            <a:off x="609600" y="1066800"/>
            <a:ext cx="3962400" cy="304800"/>
          </a:xfrm>
          <a:prstGeom prst="rect">
            <a:avLst/>
          </a:prstGeom>
          <a:solidFill>
            <a:srgbClr val="97C3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85000"/>
                    <a:lumOff val="15000"/>
                  </a:schemeClr>
                </a:solidFill>
              </a:rPr>
              <a:t>Common Understanding</a:t>
            </a:r>
          </a:p>
        </p:txBody>
      </p:sp>
      <p:sp>
        <p:nvSpPr>
          <p:cNvPr id="26" name="TextBox 25"/>
          <p:cNvSpPr txBox="1"/>
          <p:nvPr/>
        </p:nvSpPr>
        <p:spPr>
          <a:xfrm>
            <a:off x="685800" y="1383149"/>
            <a:ext cx="37338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tx1">
                    <a:lumMod val="65000"/>
                    <a:lumOff val="35000"/>
                  </a:schemeClr>
                </a:solidFill>
              </a:rPr>
              <a:t>Defined usage of data</a:t>
            </a:r>
          </a:p>
          <a:p>
            <a:pPr marL="285750" indent="-285750">
              <a:buFont typeface="Arial" panose="020B0604020202020204" pitchFamily="34" charset="0"/>
              <a:buChar char="•"/>
            </a:pPr>
            <a:r>
              <a:rPr lang="en-US" sz="1400" dirty="0">
                <a:solidFill>
                  <a:schemeClr val="tx1">
                    <a:lumMod val="65000"/>
                    <a:lumOff val="35000"/>
                  </a:schemeClr>
                </a:solidFill>
              </a:rPr>
              <a:t>Consistent terminology and </a:t>
            </a:r>
            <a:r>
              <a:rPr lang="en-US" sz="1400" dirty="0" smtClean="0">
                <a:solidFill>
                  <a:schemeClr val="tx1">
                    <a:lumMod val="65000"/>
                    <a:lumOff val="35000"/>
                  </a:schemeClr>
                </a:solidFill>
              </a:rPr>
              <a:t>definitions</a:t>
            </a:r>
          </a:p>
          <a:p>
            <a:pPr marL="285750" indent="-285750">
              <a:buFont typeface="Arial" panose="020B0604020202020204" pitchFamily="34" charset="0"/>
              <a:buChar char="•"/>
            </a:pPr>
            <a:r>
              <a:rPr lang="en-US" sz="1400" dirty="0">
                <a:solidFill>
                  <a:schemeClr val="tx1">
                    <a:lumMod val="65000"/>
                    <a:lumOff val="35000"/>
                  </a:schemeClr>
                </a:solidFill>
              </a:rPr>
              <a:t>Clear business rules </a:t>
            </a:r>
          </a:p>
        </p:txBody>
      </p:sp>
      <p:pic>
        <p:nvPicPr>
          <p:cNvPr id="4098" name="Picture 2" descr="C:\Users\luciuc1\Desktop\images\data_03.png"/>
          <p:cNvPicPr>
            <a:picLocks noChangeAspect="1" noChangeArrowheads="1"/>
          </p:cNvPicPr>
          <p:nvPr/>
        </p:nvPicPr>
        <p:blipFill>
          <a:blip r:embed="rId2"/>
          <a:stretch>
            <a:fillRect/>
          </a:stretch>
        </p:blipFill>
        <p:spPr bwMode="auto">
          <a:xfrm>
            <a:off x="4648200" y="809208"/>
            <a:ext cx="4753308" cy="5069860"/>
          </a:xfrm>
          <a:prstGeom prst="rect">
            <a:avLst/>
          </a:prstGeom>
          <a:noFill/>
        </p:spPr>
      </p:pic>
      <p:sp>
        <p:nvSpPr>
          <p:cNvPr id="10" name="TextBox 9"/>
          <p:cNvSpPr txBox="1"/>
          <p:nvPr/>
        </p:nvSpPr>
        <p:spPr>
          <a:xfrm>
            <a:off x="5791200" y="2228434"/>
            <a:ext cx="2286000" cy="307777"/>
          </a:xfrm>
          <a:prstGeom prst="rect">
            <a:avLst/>
          </a:prstGeom>
          <a:noFill/>
        </p:spPr>
        <p:txBody>
          <a:bodyPr wrap="square" rtlCol="0">
            <a:spAutoFit/>
          </a:bodyPr>
          <a:lstStyle/>
          <a:p>
            <a:pPr algn="ctr"/>
            <a:r>
              <a:rPr lang="en-US" sz="1400" b="1" dirty="0" smtClean="0">
                <a:solidFill>
                  <a:schemeClr val="tx1">
                    <a:lumMod val="75000"/>
                    <a:lumOff val="25000"/>
                  </a:schemeClr>
                </a:solidFill>
              </a:rPr>
              <a:t>Common</a:t>
            </a:r>
            <a:r>
              <a:rPr lang="en-US" sz="1400" dirty="0" smtClean="0">
                <a:solidFill>
                  <a:schemeClr val="tx1">
                    <a:lumMod val="75000"/>
                    <a:lumOff val="25000"/>
                  </a:schemeClr>
                </a:solidFill>
              </a:rPr>
              <a:t> </a:t>
            </a:r>
            <a:r>
              <a:rPr lang="en-US" sz="1400" b="1" dirty="0" smtClean="0">
                <a:solidFill>
                  <a:schemeClr val="tx1">
                    <a:lumMod val="75000"/>
                    <a:lumOff val="25000"/>
                  </a:schemeClr>
                </a:solidFill>
              </a:rPr>
              <a:t>Understanding</a:t>
            </a:r>
            <a:endParaRPr lang="en-US" sz="1400" b="1" dirty="0">
              <a:solidFill>
                <a:schemeClr val="tx1">
                  <a:lumMod val="75000"/>
                  <a:lumOff val="25000"/>
                </a:schemeClr>
              </a:solidFill>
            </a:endParaRPr>
          </a:p>
        </p:txBody>
      </p:sp>
      <p:sp>
        <p:nvSpPr>
          <p:cNvPr id="7" name="TextBox 6"/>
          <p:cNvSpPr txBox="1"/>
          <p:nvPr/>
        </p:nvSpPr>
        <p:spPr>
          <a:xfrm>
            <a:off x="5867400" y="3219034"/>
            <a:ext cx="2057400" cy="307777"/>
          </a:xfrm>
          <a:prstGeom prst="rect">
            <a:avLst/>
          </a:prstGeom>
          <a:noFill/>
        </p:spPr>
        <p:txBody>
          <a:bodyPr wrap="square" rtlCol="0">
            <a:spAutoFit/>
          </a:bodyPr>
          <a:lstStyle/>
          <a:p>
            <a:pPr algn="ctr"/>
            <a:r>
              <a:rPr lang="en-US" sz="1400" b="1" dirty="0" smtClean="0">
                <a:solidFill>
                  <a:schemeClr val="bg1"/>
                </a:solidFill>
              </a:rPr>
              <a:t>Data</a:t>
            </a:r>
            <a:r>
              <a:rPr lang="en-US" sz="1400" dirty="0" smtClean="0">
                <a:solidFill>
                  <a:schemeClr val="bg1"/>
                </a:solidFill>
              </a:rPr>
              <a:t> </a:t>
            </a:r>
            <a:r>
              <a:rPr lang="en-US" sz="1400" b="1" dirty="0" smtClean="0">
                <a:solidFill>
                  <a:schemeClr val="bg1"/>
                </a:solidFill>
              </a:rPr>
              <a:t>Quality</a:t>
            </a:r>
            <a:endParaRPr lang="en-US" sz="1400" b="1" dirty="0">
              <a:solidFill>
                <a:schemeClr val="bg1"/>
              </a:solidFill>
            </a:endParaRPr>
          </a:p>
        </p:txBody>
      </p:sp>
      <p:sp>
        <p:nvSpPr>
          <p:cNvPr id="8" name="TextBox 7"/>
          <p:cNvSpPr txBox="1"/>
          <p:nvPr/>
        </p:nvSpPr>
        <p:spPr>
          <a:xfrm>
            <a:off x="6248400" y="3903345"/>
            <a:ext cx="1371600" cy="307777"/>
          </a:xfrm>
          <a:prstGeom prst="rect">
            <a:avLst/>
          </a:prstGeom>
          <a:noFill/>
        </p:spPr>
        <p:txBody>
          <a:bodyPr wrap="square" rtlCol="0">
            <a:spAutoFit/>
          </a:bodyPr>
          <a:lstStyle/>
          <a:p>
            <a:pPr algn="ctr"/>
            <a:r>
              <a:rPr lang="en-US" sz="1400" b="1" dirty="0" smtClean="0">
                <a:solidFill>
                  <a:schemeClr val="bg1"/>
                </a:solidFill>
              </a:rPr>
              <a:t>Efficiency</a:t>
            </a:r>
            <a:endParaRPr lang="en-US" sz="1400" b="1" dirty="0">
              <a:solidFill>
                <a:schemeClr val="bg1"/>
              </a:solidFill>
            </a:endParaRPr>
          </a:p>
        </p:txBody>
      </p:sp>
      <p:sp>
        <p:nvSpPr>
          <p:cNvPr id="9" name="TextBox 8"/>
          <p:cNvSpPr txBox="1"/>
          <p:nvPr/>
        </p:nvSpPr>
        <p:spPr>
          <a:xfrm>
            <a:off x="6400800" y="4347389"/>
            <a:ext cx="1066800" cy="307777"/>
          </a:xfrm>
          <a:prstGeom prst="rect">
            <a:avLst/>
          </a:prstGeom>
          <a:noFill/>
        </p:spPr>
        <p:txBody>
          <a:bodyPr wrap="square" rtlCol="0">
            <a:spAutoFit/>
          </a:bodyPr>
          <a:lstStyle/>
          <a:p>
            <a:pPr algn="ctr"/>
            <a:r>
              <a:rPr lang="en-US" sz="1400" b="1" dirty="0" smtClean="0">
                <a:solidFill>
                  <a:schemeClr val="bg1"/>
                </a:solidFill>
              </a:rPr>
              <a:t>Usage</a:t>
            </a:r>
            <a:endParaRPr lang="en-US" sz="1400" b="1" dirty="0">
              <a:solidFill>
                <a:schemeClr val="bg1"/>
              </a:solidFill>
            </a:endParaRPr>
          </a:p>
        </p:txBody>
      </p:sp>
    </p:spTree>
    <p:extLst>
      <p:ext uri="{BB962C8B-B14F-4D97-AF65-F5344CB8AC3E}">
        <p14:creationId xmlns:p14="http://schemas.microsoft.com/office/powerpoint/2010/main" val="3721352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50176"/>
            <a:ext cx="9144000" cy="533400"/>
          </a:xfrm>
          <a:prstGeom prst="rect">
            <a:avLst/>
          </a:prstGeom>
          <a:solidFill>
            <a:schemeClr val="accent2">
              <a:lumMod val="40000"/>
              <a:lumOff val="60000"/>
            </a:schemeClr>
          </a:solidFill>
        </p:spPr>
        <p:txBody>
          <a:bodyPr wrap="square" rtlCol="0">
            <a:spAutoFit/>
          </a:bodyPr>
          <a:lstStyle/>
          <a:p>
            <a:endParaRPr lang="en-US" dirty="0"/>
          </a:p>
        </p:txBody>
      </p:sp>
      <p:sp>
        <p:nvSpPr>
          <p:cNvPr id="8" name="Title 1"/>
          <p:cNvSpPr txBox="1">
            <a:spLocks/>
          </p:cNvSpPr>
          <p:nvPr/>
        </p:nvSpPr>
        <p:spPr>
          <a:xfrm>
            <a:off x="685800" y="2057400"/>
            <a:ext cx="7772400" cy="31242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0" i="0" kern="1200" baseline="0">
                <a:solidFill>
                  <a:schemeClr val="tx1"/>
                </a:solidFill>
                <a:latin typeface="Arial"/>
                <a:ea typeface="+mj-ea"/>
                <a:cs typeface="Arial"/>
              </a:defRPr>
            </a:lvl1pPr>
          </a:lstStyle>
          <a:p>
            <a:pPr>
              <a:lnSpc>
                <a:spcPct val="150000"/>
              </a:lnSpc>
            </a:pPr>
            <a:r>
              <a:rPr lang="en-US" sz="2000" dirty="0">
                <a:solidFill>
                  <a:srgbClr val="416812"/>
                </a:solidFill>
              </a:rPr>
              <a:t>OVERVIEW OF DATA GOVERNANCE</a:t>
            </a:r>
          </a:p>
          <a:p>
            <a:pPr>
              <a:lnSpc>
                <a:spcPct val="150000"/>
              </a:lnSpc>
            </a:pPr>
            <a:r>
              <a:rPr lang="en-US" sz="2000" dirty="0">
                <a:solidFill>
                  <a:srgbClr val="416812"/>
                </a:solidFill>
              </a:rPr>
              <a:t>OBJECTIVES OF TRAINING COURSE</a:t>
            </a:r>
          </a:p>
          <a:p>
            <a:pPr>
              <a:lnSpc>
                <a:spcPct val="150000"/>
              </a:lnSpc>
            </a:pPr>
            <a:r>
              <a:rPr lang="en-US" sz="2000" dirty="0">
                <a:solidFill>
                  <a:srgbClr val="416812"/>
                </a:solidFill>
              </a:rPr>
              <a:t>IMPORTANCE OF </a:t>
            </a:r>
            <a:r>
              <a:rPr lang="en-US" sz="2000" dirty="0" smtClean="0">
                <a:solidFill>
                  <a:srgbClr val="416812"/>
                </a:solidFill>
              </a:rPr>
              <a:t>BEING ABLE TO READ A DATA MODEL </a:t>
            </a:r>
            <a:endParaRPr lang="en-US" sz="2000" dirty="0">
              <a:solidFill>
                <a:srgbClr val="416812"/>
              </a:solidFill>
            </a:endParaRPr>
          </a:p>
          <a:p>
            <a:pPr>
              <a:lnSpc>
                <a:spcPct val="150000"/>
              </a:lnSpc>
            </a:pPr>
            <a:r>
              <a:rPr lang="en-US" sz="2000" dirty="0">
                <a:solidFill>
                  <a:srgbClr val="416812"/>
                </a:solidFill>
              </a:rPr>
              <a:t>BENEFIT OF BEING ABLE TO READ A DATA MODEL ASSESSMENT OF </a:t>
            </a:r>
            <a:r>
              <a:rPr lang="en-US" sz="2000" dirty="0" smtClean="0">
                <a:solidFill>
                  <a:srgbClr val="416812"/>
                </a:solidFill>
              </a:rPr>
              <a:t>MATERIAL</a:t>
            </a:r>
          </a:p>
          <a:p>
            <a:pPr>
              <a:lnSpc>
                <a:spcPct val="150000"/>
              </a:lnSpc>
            </a:pPr>
            <a:r>
              <a:rPr lang="en-US" sz="2000" dirty="0" smtClean="0">
                <a:solidFill>
                  <a:srgbClr val="416812"/>
                </a:solidFill>
              </a:rPr>
              <a:t>APPENDIX</a:t>
            </a:r>
          </a:p>
          <a:p>
            <a:pPr>
              <a:lnSpc>
                <a:spcPct val="150000"/>
              </a:lnSpc>
            </a:pPr>
            <a:r>
              <a:rPr lang="en-US" sz="3600" b="1" dirty="0" smtClean="0"/>
              <a:t/>
            </a:r>
            <a:br>
              <a:rPr lang="en-US" sz="3600" b="1" dirty="0" smtClean="0"/>
            </a:br>
            <a:endParaRPr lang="en-US" sz="3600" dirty="0">
              <a:solidFill>
                <a:srgbClr val="747678"/>
              </a:solidFill>
            </a:endParaRPr>
          </a:p>
        </p:txBody>
      </p:sp>
    </p:spTree>
    <p:extLst>
      <p:ext uri="{BB962C8B-B14F-4D97-AF65-F5344CB8AC3E}">
        <p14:creationId xmlns:p14="http://schemas.microsoft.com/office/powerpoint/2010/main" val="3687286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ACD57DD-E820-4B11-80C4-823179BCC2F4}" type="slidenum">
              <a:rPr lang="en-US" smtClean="0"/>
              <a:pPr/>
              <a:t>7</a:t>
            </a:fld>
            <a:endParaRPr lang="en-US" dirty="0"/>
          </a:p>
        </p:txBody>
      </p:sp>
      <p:sp>
        <p:nvSpPr>
          <p:cNvPr id="14" name="Title 11"/>
          <p:cNvSpPr txBox="1">
            <a:spLocks/>
          </p:cNvSpPr>
          <p:nvPr/>
        </p:nvSpPr>
        <p:spPr>
          <a:xfrm>
            <a:off x="457200" y="381000"/>
            <a:ext cx="8382000" cy="561974"/>
          </a:xfrm>
          <a:prstGeom prst="rect">
            <a:avLst/>
          </a:prstGeom>
        </p:spPr>
        <p:txBody>
          <a:bodyPr bIns="0" anchor="b" anchorCtr="0">
            <a:normAutofit/>
          </a:bodyPr>
          <a:lstStyle>
            <a:lvl1pPr algn="l" defTabSz="457200" rtl="0" eaLnBrk="1" latinLnBrk="0" hangingPunct="1">
              <a:lnSpc>
                <a:spcPts val="2680"/>
              </a:lnSpc>
              <a:spcBef>
                <a:spcPct val="0"/>
              </a:spcBef>
              <a:buNone/>
              <a:defRPr sz="2400" b="0" kern="1200" spc="100" baseline="0">
                <a:solidFill>
                  <a:srgbClr val="416812"/>
                </a:solidFill>
                <a:latin typeface="Arial" pitchFamily="34" charset="0"/>
                <a:ea typeface="+mj-ea"/>
                <a:cs typeface="Arial" pitchFamily="34" charset="0"/>
              </a:defRPr>
            </a:lvl1pPr>
          </a:lstStyle>
          <a:p>
            <a:r>
              <a:rPr lang="en-US" spc="0" dirty="0" smtClean="0"/>
              <a:t>Objectives of the training course</a:t>
            </a:r>
            <a:endParaRPr lang="en-US" spc="0" dirty="0"/>
          </a:p>
        </p:txBody>
      </p:sp>
      <p:sp>
        <p:nvSpPr>
          <p:cNvPr id="15" name="Slide Number Placeholder 3"/>
          <p:cNvSpPr txBox="1">
            <a:spLocks/>
          </p:cNvSpPr>
          <p:nvPr/>
        </p:nvSpPr>
        <p:spPr>
          <a:xfrm>
            <a:off x="8520752" y="6477000"/>
            <a:ext cx="609600" cy="182880"/>
          </a:xfrm>
          <a:prstGeom prst="rect">
            <a:avLst/>
          </a:prstGeom>
        </p:spPr>
        <p:txBody>
          <a:bodyPr anchor="t" anchorCtr="0"/>
          <a:lstStyle>
            <a:defPPr>
              <a:defRPr lang="en-US"/>
            </a:defPPr>
            <a:lvl1pPr marL="0" algn="r" defTabSz="457200" rtl="0" eaLnBrk="1" latinLnBrk="0" hangingPunct="1">
              <a:defRPr sz="900" b="0" kern="1200">
                <a:solidFill>
                  <a:schemeClr val="bg2">
                    <a:lumMod val="50000"/>
                  </a:schemeClr>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ACD57DD-E820-4B11-80C4-823179BCC2F4}" type="slidenum">
              <a:rPr lang="en-US" smtClean="0"/>
              <a:pPr/>
              <a:t>7</a:t>
            </a:fld>
            <a:endParaRPr lang="en-US" dirty="0"/>
          </a:p>
        </p:txBody>
      </p:sp>
      <p:sp>
        <p:nvSpPr>
          <p:cNvPr id="16" name="TextBox 15"/>
          <p:cNvSpPr txBox="1"/>
          <p:nvPr/>
        </p:nvSpPr>
        <p:spPr>
          <a:xfrm>
            <a:off x="609600" y="1371600"/>
            <a:ext cx="8215952" cy="307777"/>
          </a:xfrm>
          <a:prstGeom prst="rect">
            <a:avLst/>
          </a:prstGeom>
          <a:solidFill>
            <a:srgbClr val="C66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smtClean="0"/>
              <a:t>Read a Data Model Training Objectives</a:t>
            </a:r>
            <a:endParaRPr lang="en-US" sz="1600" dirty="0"/>
          </a:p>
        </p:txBody>
      </p:sp>
      <p:sp>
        <p:nvSpPr>
          <p:cNvPr id="17" name="TextBox 16"/>
          <p:cNvSpPr txBox="1"/>
          <p:nvPr/>
        </p:nvSpPr>
        <p:spPr>
          <a:xfrm>
            <a:off x="609600" y="1659523"/>
            <a:ext cx="8215952" cy="1769477"/>
          </a:xfrm>
          <a:prstGeom prst="rect">
            <a:avLst/>
          </a:prstGeom>
          <a:solidFill>
            <a:srgbClr val="CF8155">
              <a:alpha val="82745"/>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buFont typeface="Arial" panose="020B0604020202020204" pitchFamily="34" charset="0"/>
              <a:buChar char="•"/>
            </a:pPr>
            <a:r>
              <a:rPr lang="en-US" sz="1400" dirty="0" smtClean="0"/>
              <a:t>Define what the different data models are:  Conceptual, Logical and Physical</a:t>
            </a:r>
            <a:endParaRPr lang="en-US" sz="1400" dirty="0"/>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r>
              <a:rPr lang="en-US" sz="1400" dirty="0" smtClean="0"/>
              <a:t>Show the difference between the models</a:t>
            </a:r>
            <a:endParaRPr lang="en-US" sz="1400" dirty="0"/>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r>
              <a:rPr lang="en-US" sz="1400" dirty="0" smtClean="0"/>
              <a:t>Provide examples of how to read each model</a:t>
            </a:r>
            <a:endParaRPr lang="en-US" sz="1400" dirty="0"/>
          </a:p>
        </p:txBody>
      </p:sp>
      <p:pic>
        <p:nvPicPr>
          <p:cNvPr id="8" name="Picture 2" descr="C:\Users\luciuc1\Desktop\New folder\images\data-certification_03.png"/>
          <p:cNvPicPr>
            <a:picLocks noChangeAspect="1" noChangeArrowheads="1"/>
          </p:cNvPicPr>
          <p:nvPr/>
        </p:nvPicPr>
        <p:blipFill>
          <a:blip r:embed="rId2"/>
          <a:srcRect/>
          <a:stretch>
            <a:fillRect/>
          </a:stretch>
        </p:blipFill>
        <p:spPr bwMode="auto">
          <a:xfrm>
            <a:off x="685800" y="3200400"/>
            <a:ext cx="6705600" cy="3537259"/>
          </a:xfrm>
          <a:prstGeom prst="rect">
            <a:avLst/>
          </a:prstGeom>
          <a:noFill/>
        </p:spPr>
      </p:pic>
    </p:spTree>
    <p:extLst>
      <p:ext uri="{BB962C8B-B14F-4D97-AF65-F5344CB8AC3E}">
        <p14:creationId xmlns:p14="http://schemas.microsoft.com/office/powerpoint/2010/main" val="3973372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993374"/>
            <a:ext cx="9144000" cy="533400"/>
          </a:xfrm>
          <a:prstGeom prst="rect">
            <a:avLst/>
          </a:prstGeom>
          <a:solidFill>
            <a:schemeClr val="accent2">
              <a:lumMod val="40000"/>
              <a:lumOff val="60000"/>
            </a:schemeClr>
          </a:solidFill>
        </p:spPr>
        <p:txBody>
          <a:bodyPr wrap="square" rtlCol="0">
            <a:spAutoFit/>
          </a:bodyPr>
          <a:lstStyle/>
          <a:p>
            <a:endParaRPr lang="en-US" dirty="0"/>
          </a:p>
        </p:txBody>
      </p:sp>
      <p:sp>
        <p:nvSpPr>
          <p:cNvPr id="8" name="Title 1"/>
          <p:cNvSpPr txBox="1">
            <a:spLocks/>
          </p:cNvSpPr>
          <p:nvPr/>
        </p:nvSpPr>
        <p:spPr>
          <a:xfrm>
            <a:off x="685800" y="2057400"/>
            <a:ext cx="7772400" cy="31242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0" i="0" kern="1200" baseline="0">
                <a:solidFill>
                  <a:schemeClr val="tx1"/>
                </a:solidFill>
                <a:latin typeface="Arial"/>
                <a:ea typeface="+mj-ea"/>
                <a:cs typeface="Arial"/>
              </a:defRPr>
            </a:lvl1pPr>
          </a:lstStyle>
          <a:p>
            <a:pPr>
              <a:lnSpc>
                <a:spcPct val="150000"/>
              </a:lnSpc>
            </a:pPr>
            <a:r>
              <a:rPr lang="en-US" sz="2000" dirty="0">
                <a:solidFill>
                  <a:srgbClr val="416812"/>
                </a:solidFill>
              </a:rPr>
              <a:t>OVERVIEW OF DATA GOVERNANCE</a:t>
            </a:r>
          </a:p>
          <a:p>
            <a:pPr>
              <a:lnSpc>
                <a:spcPct val="150000"/>
              </a:lnSpc>
            </a:pPr>
            <a:r>
              <a:rPr lang="en-US" sz="2000" dirty="0">
                <a:solidFill>
                  <a:srgbClr val="416812"/>
                </a:solidFill>
              </a:rPr>
              <a:t>OBJECTIVES OF TRAINING COURSE</a:t>
            </a:r>
          </a:p>
          <a:p>
            <a:pPr>
              <a:lnSpc>
                <a:spcPct val="150000"/>
              </a:lnSpc>
            </a:pPr>
            <a:r>
              <a:rPr lang="en-US" sz="2000" dirty="0">
                <a:solidFill>
                  <a:srgbClr val="416812"/>
                </a:solidFill>
              </a:rPr>
              <a:t>IMPORTANCE OF </a:t>
            </a:r>
            <a:r>
              <a:rPr lang="en-US" sz="2000" dirty="0" smtClean="0">
                <a:solidFill>
                  <a:srgbClr val="416812"/>
                </a:solidFill>
              </a:rPr>
              <a:t>BEING ABLE TO READ A DATA MODEL</a:t>
            </a:r>
            <a:endParaRPr lang="en-US" sz="2000" dirty="0">
              <a:solidFill>
                <a:srgbClr val="416812"/>
              </a:solidFill>
            </a:endParaRPr>
          </a:p>
          <a:p>
            <a:pPr>
              <a:lnSpc>
                <a:spcPct val="150000"/>
              </a:lnSpc>
            </a:pPr>
            <a:r>
              <a:rPr lang="en-US" sz="2000" dirty="0">
                <a:solidFill>
                  <a:srgbClr val="416812"/>
                </a:solidFill>
              </a:rPr>
              <a:t>BENEFIT OF </a:t>
            </a:r>
            <a:r>
              <a:rPr lang="en-US" sz="2000" dirty="0" smtClean="0">
                <a:solidFill>
                  <a:srgbClr val="416812"/>
                </a:solidFill>
              </a:rPr>
              <a:t>BEING ABLE TO READ A DATA MODEL</a:t>
            </a:r>
            <a:endParaRPr lang="en-US" sz="2000" dirty="0">
              <a:solidFill>
                <a:srgbClr val="416812"/>
              </a:solidFill>
            </a:endParaRPr>
          </a:p>
          <a:p>
            <a:pPr>
              <a:lnSpc>
                <a:spcPct val="150000"/>
              </a:lnSpc>
            </a:pPr>
            <a:r>
              <a:rPr lang="en-US" sz="2000" dirty="0">
                <a:solidFill>
                  <a:srgbClr val="416812"/>
                </a:solidFill>
              </a:rPr>
              <a:t>ASSESSMENT OF </a:t>
            </a:r>
            <a:r>
              <a:rPr lang="en-US" sz="2000" dirty="0" smtClean="0">
                <a:solidFill>
                  <a:srgbClr val="416812"/>
                </a:solidFill>
              </a:rPr>
              <a:t>MATERIAL</a:t>
            </a:r>
          </a:p>
          <a:p>
            <a:pPr>
              <a:lnSpc>
                <a:spcPct val="150000"/>
              </a:lnSpc>
            </a:pPr>
            <a:r>
              <a:rPr lang="en-US" sz="2000" dirty="0" smtClean="0">
                <a:solidFill>
                  <a:srgbClr val="416812"/>
                </a:solidFill>
              </a:rPr>
              <a:t>APPENDIX</a:t>
            </a:r>
          </a:p>
          <a:p>
            <a:pPr>
              <a:lnSpc>
                <a:spcPct val="150000"/>
              </a:lnSpc>
            </a:pPr>
            <a:r>
              <a:rPr lang="en-US" sz="3600" b="1" dirty="0" smtClean="0"/>
              <a:t/>
            </a:r>
            <a:br>
              <a:rPr lang="en-US" sz="3600" b="1" dirty="0" smtClean="0"/>
            </a:br>
            <a:endParaRPr lang="en-US" sz="3600" dirty="0">
              <a:solidFill>
                <a:srgbClr val="747678"/>
              </a:solidFill>
            </a:endParaRPr>
          </a:p>
        </p:txBody>
      </p:sp>
    </p:spTree>
    <p:extLst>
      <p:ext uri="{BB962C8B-B14F-4D97-AF65-F5344CB8AC3E}">
        <p14:creationId xmlns:p14="http://schemas.microsoft.com/office/powerpoint/2010/main" val="163450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t>Why Learn to Read a Data Model?</a:t>
            </a:r>
            <a:endParaRPr lang="en-US" spc="0" dirty="0"/>
          </a:p>
        </p:txBody>
      </p:sp>
      <p:sp>
        <p:nvSpPr>
          <p:cNvPr id="4" name="Slide Number Placeholder 3"/>
          <p:cNvSpPr>
            <a:spLocks noGrp="1"/>
          </p:cNvSpPr>
          <p:nvPr>
            <p:ph type="sldNum" sz="quarter" idx="4"/>
          </p:nvPr>
        </p:nvSpPr>
        <p:spPr/>
        <p:txBody>
          <a:bodyPr/>
          <a:lstStyle/>
          <a:p>
            <a:fld id="{CACD57DD-E820-4B11-80C4-823179BCC2F4}" type="slidenum">
              <a:rPr lang="en-US" smtClean="0"/>
              <a:pPr/>
              <a:t>9</a:t>
            </a:fld>
            <a:endParaRPr lang="en-US" dirty="0"/>
          </a:p>
        </p:txBody>
      </p:sp>
      <p:grpSp>
        <p:nvGrpSpPr>
          <p:cNvPr id="3" name="Group 2"/>
          <p:cNvGrpSpPr/>
          <p:nvPr/>
        </p:nvGrpSpPr>
        <p:grpSpPr>
          <a:xfrm>
            <a:off x="457200" y="1676400"/>
            <a:ext cx="8035152" cy="2807924"/>
            <a:chOff x="497840" y="1764076"/>
            <a:chExt cx="8035152" cy="2807924"/>
          </a:xfrm>
        </p:grpSpPr>
        <p:sp>
          <p:nvSpPr>
            <p:cNvPr id="34" name="Rectangle 33"/>
            <p:cNvSpPr/>
            <p:nvPr/>
          </p:nvSpPr>
          <p:spPr>
            <a:xfrm>
              <a:off x="2517170" y="2667479"/>
              <a:ext cx="1845081" cy="1203566"/>
            </a:xfrm>
            <a:prstGeom prst="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Being able to read a data model will show you where your data at rest is</a:t>
              </a:r>
              <a:endParaRPr lang="en-US" sz="1400" b="1" i="1" dirty="0"/>
            </a:p>
          </p:txBody>
        </p:sp>
        <p:sp>
          <p:nvSpPr>
            <p:cNvPr id="35" name="Rectangle 34"/>
            <p:cNvSpPr/>
            <p:nvPr/>
          </p:nvSpPr>
          <p:spPr>
            <a:xfrm>
              <a:off x="497840" y="2343180"/>
              <a:ext cx="1828800" cy="1203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Understanding the purpose for each data model provides business context</a:t>
              </a:r>
              <a:endParaRPr lang="en-US" sz="1400" b="1" dirty="0"/>
            </a:p>
          </p:txBody>
        </p:sp>
        <p:sp>
          <p:nvSpPr>
            <p:cNvPr id="36" name="Rectangle 35"/>
            <p:cNvSpPr/>
            <p:nvPr/>
          </p:nvSpPr>
          <p:spPr>
            <a:xfrm>
              <a:off x="6704192" y="3368434"/>
              <a:ext cx="1828800" cy="1203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You will be able to read even the largest data models</a:t>
              </a:r>
              <a:endParaRPr lang="en-US" sz="1400" b="1" dirty="0"/>
            </a:p>
          </p:txBody>
        </p:sp>
        <p:sp>
          <p:nvSpPr>
            <p:cNvPr id="37" name="Curved Down Arrow 36"/>
            <p:cNvSpPr/>
            <p:nvPr/>
          </p:nvSpPr>
          <p:spPr>
            <a:xfrm rot="747510">
              <a:off x="1461112" y="1764076"/>
              <a:ext cx="2112117" cy="683625"/>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9" name="Rectangle 38"/>
            <p:cNvSpPr/>
            <p:nvPr/>
          </p:nvSpPr>
          <p:spPr>
            <a:xfrm>
              <a:off x="4610681" y="3017596"/>
              <a:ext cx="1845081" cy="1203566"/>
            </a:xfrm>
            <a:prstGeom prst="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Reading data models does not have to be complicated</a:t>
              </a:r>
              <a:endParaRPr lang="en-US" sz="1400" b="1" i="1" dirty="0"/>
            </a:p>
          </p:txBody>
        </p:sp>
        <p:sp>
          <p:nvSpPr>
            <p:cNvPr id="40" name="Curved Down Arrow 39"/>
            <p:cNvSpPr/>
            <p:nvPr/>
          </p:nvSpPr>
          <p:spPr>
            <a:xfrm rot="747510">
              <a:off x="3554622" y="2114193"/>
              <a:ext cx="2112117" cy="683625"/>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1" name="Curved Down Arrow 40"/>
            <p:cNvSpPr/>
            <p:nvPr/>
          </p:nvSpPr>
          <p:spPr>
            <a:xfrm rot="747510">
              <a:off x="5768891" y="2465031"/>
              <a:ext cx="2112117" cy="683625"/>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91440"/>
            <a:ext cx="2194560" cy="2194560"/>
          </a:xfrm>
          <a:prstGeom prst="rect">
            <a:avLst/>
          </a:prstGeom>
        </p:spPr>
      </p:pic>
      <p:sp>
        <p:nvSpPr>
          <p:cNvPr id="12" name="Rectangle 11"/>
          <p:cNvSpPr/>
          <p:nvPr/>
        </p:nvSpPr>
        <p:spPr>
          <a:xfrm>
            <a:off x="0" y="4635261"/>
            <a:ext cx="9144000" cy="1613139"/>
          </a:xfrm>
          <a:prstGeom prst="rect">
            <a:avLst/>
          </a:prstGeom>
          <a:solidFill>
            <a:schemeClr val="accent3">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ontent Placeholder 2"/>
          <p:cNvSpPr>
            <a:spLocks noGrp="1"/>
          </p:cNvSpPr>
          <p:nvPr>
            <p:ph idx="1"/>
          </p:nvPr>
        </p:nvSpPr>
        <p:spPr>
          <a:xfrm>
            <a:off x="2057400" y="5003321"/>
            <a:ext cx="6096000" cy="1143000"/>
          </a:xfrm>
        </p:spPr>
        <p:txBody>
          <a:bodyPr>
            <a:normAutofit fontScale="92500" lnSpcReduction="20000"/>
          </a:bodyPr>
          <a:lstStyle/>
          <a:p>
            <a:pPr marL="0" indent="0">
              <a:buNone/>
            </a:pPr>
            <a:r>
              <a:rPr lang="en-US" sz="1400" dirty="0" smtClean="0">
                <a:solidFill>
                  <a:schemeClr val="tx1">
                    <a:lumMod val="65000"/>
                    <a:lumOff val="35000"/>
                  </a:schemeClr>
                </a:solidFill>
              </a:rPr>
              <a:t>Data Modeling is an analysis and design method.  Data modeling involves building data models to 1)define and analyze data requirements, 2) design logical and physical data structures that support these requirements, and 3) define business and technical metadata, usually in a standard modeling language such as ERD (Entity Relationship Diagram or UML (Unified Modeling Language).</a:t>
            </a:r>
            <a:endParaRPr lang="en-US" sz="1400" dirty="0">
              <a:solidFill>
                <a:schemeClr val="tx1">
                  <a:lumMod val="65000"/>
                  <a:lumOff val="35000"/>
                </a:schemeClr>
              </a:solidFill>
            </a:endParaRPr>
          </a:p>
        </p:txBody>
      </p:sp>
      <p:pic>
        <p:nvPicPr>
          <p:cNvPr id="14" name="Picture 2" descr="C:\Users\luciuc1\Desktop\images\govern_03.png"/>
          <p:cNvPicPr>
            <a:picLocks noChangeAspect="1" noChangeArrowheads="1"/>
          </p:cNvPicPr>
          <p:nvPr/>
        </p:nvPicPr>
        <p:blipFill>
          <a:blip r:embed="rId3"/>
          <a:srcRect/>
          <a:stretch>
            <a:fillRect/>
          </a:stretch>
        </p:blipFill>
        <p:spPr bwMode="auto">
          <a:xfrm>
            <a:off x="674907" y="4774721"/>
            <a:ext cx="1230093" cy="1265238"/>
          </a:xfrm>
          <a:prstGeom prst="rect">
            <a:avLst/>
          </a:prstGeom>
          <a:noFill/>
        </p:spPr>
      </p:pic>
    </p:spTree>
    <p:extLst>
      <p:ext uri="{BB962C8B-B14F-4D97-AF65-F5344CB8AC3E}">
        <p14:creationId xmlns:p14="http://schemas.microsoft.com/office/powerpoint/2010/main" val="2201050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07132015_DMA_Template">
  <a:themeElements>
    <a:clrScheme name="Custom 3">
      <a:dk1>
        <a:srgbClr val="000000"/>
      </a:dk1>
      <a:lt1>
        <a:srgbClr val="FFFFFF"/>
      </a:lt1>
      <a:dk2>
        <a:srgbClr val="4D4F53"/>
      </a:dk2>
      <a:lt2>
        <a:srgbClr val="FFFFFF"/>
      </a:lt2>
      <a:accent1>
        <a:srgbClr val="8B8D8E"/>
      </a:accent1>
      <a:accent2>
        <a:srgbClr val="416812"/>
      </a:accent2>
      <a:accent3>
        <a:srgbClr val="002B45"/>
      </a:accent3>
      <a:accent4>
        <a:srgbClr val="1C57A5"/>
      </a:accent4>
      <a:accent5>
        <a:srgbClr val="DD4814"/>
      </a:accent5>
      <a:accent6>
        <a:srgbClr val="3E5D57"/>
      </a:accent6>
      <a:hlink>
        <a:srgbClr val="FDDCAC"/>
      </a:hlink>
      <a:folHlink>
        <a:srgbClr val="FDC6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6D29C0650B4C4C86718E7E99219381" ma:contentTypeVersion="2" ma:contentTypeDescription="Create a new document." ma:contentTypeScope="" ma:versionID="ba12c5d5ea9cdfd4000cd1c43dd3c892">
  <xsd:schema xmlns:xsd="http://www.w3.org/2001/XMLSchema" xmlns:xs="http://www.w3.org/2001/XMLSchema" xmlns:p="http://schemas.microsoft.com/office/2006/metadata/properties" xmlns:ns2="6a7d3dd0-3e7a-465f-ade0-84d1dc6f5e3e" xmlns:ns3="4fc4f1f9-c10f-4d08-9e37-d08c75e03d78" targetNamespace="http://schemas.microsoft.com/office/2006/metadata/properties" ma:root="true" ma:fieldsID="71f45f23a8f08af30925fed23abd3970" ns2:_="" ns3:_="">
    <xsd:import namespace="6a7d3dd0-3e7a-465f-ade0-84d1dc6f5e3e"/>
    <xsd:import namespace="4fc4f1f9-c10f-4d08-9e37-d08c75e03d78"/>
    <xsd:element name="properties">
      <xsd:complexType>
        <xsd:sequence>
          <xsd:element name="documentManagement">
            <xsd:complexType>
              <xsd:all>
                <xsd:element ref="ns2:_dlc_DocId" minOccurs="0"/>
                <xsd:element ref="ns2:_dlc_DocIdUrl" minOccurs="0"/>
                <xsd:element ref="ns2:_dlc_DocIdPersistId" minOccurs="0"/>
                <xsd:element ref="ns3:fb9d121d850746a3abafb8ab92edaa72"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7d3dd0-3e7a-465f-ade0-84d1dc6f5e3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2" nillable="true" ma:displayName="Taxonomy Catch All Column" ma:hidden="true" ma:list="{277bd064-dad7-42ea-b955-9f79da1dfa05}" ma:internalName="TaxCatchAll" ma:showField="CatchAllData" ma:web="4fc4f1f9-c10f-4d08-9e37-d08c75e03d78">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277bd064-dad7-42ea-b955-9f79da1dfa05}" ma:internalName="TaxCatchAllLabel" ma:readOnly="true" ma:showField="CatchAllDataLabel" ma:web="4fc4f1f9-c10f-4d08-9e37-d08c75e03d7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fc4f1f9-c10f-4d08-9e37-d08c75e03d78" elementFormDefault="qualified">
    <xsd:import namespace="http://schemas.microsoft.com/office/2006/documentManagement/types"/>
    <xsd:import namespace="http://schemas.microsoft.com/office/infopath/2007/PartnerControls"/>
    <xsd:element name="fb9d121d850746a3abafb8ab92edaa72" ma:index="11" nillable="true" ma:taxonomy="true" ma:internalName="fb9d121d850746a3abafb8ab92edaa72" ma:taxonomyFieldName="Test" ma:displayName="Test" ma:default="" ma:fieldId="{fb9d121d-8507-46a3-abaf-b8ab92edaa72}" ma:sspId="ee04999a-dc97-437c-b5e2-48b504053cc0" ma:termSetId="c52af5e7-7fe2-4d66-8c15-4c5f322d5d41" ma:anchorId="00000000-0000-0000-0000-000000000000"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6a7d3dd0-3e7a-465f-ade0-84d1dc6f5e3e">QXT2YNC32V23-24-13</_dlc_DocId>
    <_dlc_DocIdUrl xmlns="6a7d3dd0-3e7a-465f-ade0-84d1dc6f5e3e">
      <Url>https://spot.nwie.net/site/dma/SIC/_layouts/15/DocIdRedir.aspx?ID=QXT2YNC32V23-24-13</Url>
      <Description>QXT2YNC32V23-24-13</Description>
    </_dlc_DocIdUrl>
    <fb9d121d850746a3abafb8ab92edaa72 xmlns="4fc4f1f9-c10f-4d08-9e37-d08c75e03d78">
      <Terms xmlns="http://schemas.microsoft.com/office/infopath/2007/PartnerControls"/>
    </fb9d121d850746a3abafb8ab92edaa72>
    <TaxCatchAll xmlns="6a7d3dd0-3e7a-465f-ade0-84d1dc6f5e3e"/>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23C21F-81DD-4F5B-817A-6560977558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7d3dd0-3e7a-465f-ade0-84d1dc6f5e3e"/>
    <ds:schemaRef ds:uri="4fc4f1f9-c10f-4d08-9e37-d08c75e03d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83456B-5245-4798-9294-46F0320C3706}">
  <ds:schemaRefs>
    <ds:schemaRef ds:uri="http://schemas.microsoft.com/office/2006/metadata/properties"/>
    <ds:schemaRef ds:uri="http://schemas.microsoft.com/office/2006/documentManagement/types"/>
    <ds:schemaRef ds:uri="6a7d3dd0-3e7a-465f-ade0-84d1dc6f5e3e"/>
    <ds:schemaRef ds:uri="4fc4f1f9-c10f-4d08-9e37-d08c75e03d78"/>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E8903CEA-5A63-4B2E-B35E-C1338A0A6F79}">
  <ds:schemaRefs>
    <ds:schemaRef ds:uri="http://schemas.microsoft.com/sharepoint/events"/>
  </ds:schemaRefs>
</ds:datastoreItem>
</file>

<file path=customXml/itemProps4.xml><?xml version="1.0" encoding="utf-8"?>
<ds:datastoreItem xmlns:ds="http://schemas.openxmlformats.org/officeDocument/2006/customXml" ds:itemID="{86620C1C-DD03-4CE0-BB76-52E0EA1EBD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08042015_DMA theme</Template>
  <TotalTime>7162</TotalTime>
  <Words>1923</Words>
  <Application>Microsoft Office PowerPoint</Application>
  <PresentationFormat>On-screen Show (4:3)</PresentationFormat>
  <Paragraphs>528</Paragraphs>
  <Slides>43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Times New Roman</vt:lpstr>
      <vt:lpstr>Wingdings</vt:lpstr>
      <vt:lpstr>07132015_DMA_Template</vt:lpstr>
      <vt:lpstr>ENTERPRISE DATA GOVERNANCE How to Read Data Model</vt:lpstr>
      <vt:lpstr>PowerPoint Presentation</vt:lpstr>
      <vt:lpstr>What is Enterprise Data Governance?</vt:lpstr>
      <vt:lpstr>What is Data Governance? </vt:lpstr>
      <vt:lpstr>What does Data Governance provide?</vt:lpstr>
      <vt:lpstr>PowerPoint Presentation</vt:lpstr>
      <vt:lpstr>PowerPoint Presentation</vt:lpstr>
      <vt:lpstr>PowerPoint Presentation</vt:lpstr>
      <vt:lpstr>Why Learn to Read a Data Model?</vt:lpstr>
      <vt:lpstr>PowerPoint Presentation</vt:lpstr>
      <vt:lpstr>What is the Purpose/Benefits of a Data Model</vt:lpstr>
      <vt:lpstr>Data Modeling Terms</vt:lpstr>
      <vt:lpstr>Data Modeling Notation for Crow’s Feet Relationships</vt:lpstr>
      <vt:lpstr>What are Data Base Keys</vt:lpstr>
      <vt:lpstr>What is Normalization</vt:lpstr>
      <vt:lpstr>1NF Example – Eliminate Repeating Groups</vt:lpstr>
      <vt:lpstr>2NF – Eliminate Redundant Data</vt:lpstr>
      <vt:lpstr>3NF – Eliminate Attributes not Dependent on Key </vt:lpstr>
      <vt:lpstr>Denormalization</vt:lpstr>
      <vt:lpstr>Three Types of Data Models</vt:lpstr>
      <vt:lpstr>Conceptual Data Model</vt:lpstr>
      <vt:lpstr>Logical Data Model</vt:lpstr>
      <vt:lpstr>Logical Dimensional Data Model</vt:lpstr>
      <vt:lpstr>PowerPoint Presentation</vt:lpstr>
      <vt:lpstr>Physical Data Model</vt:lpstr>
      <vt:lpstr>How to Read a Large Data Model</vt:lpstr>
      <vt:lpstr>Hands ON</vt:lpstr>
      <vt:lpstr>Reading a Data Model!  </vt:lpstr>
      <vt:lpstr>Recap! </vt:lpstr>
      <vt:lpstr>PowerPoint Presentation</vt:lpstr>
      <vt:lpstr>PowerPoint Presentation</vt:lpstr>
      <vt:lpstr>Test Question #1</vt:lpstr>
      <vt:lpstr>Test Question #2</vt:lpstr>
      <vt:lpstr>Test Question #3</vt:lpstr>
      <vt:lpstr>Test Question #4</vt:lpstr>
      <vt:lpstr>Test Question #5</vt:lpstr>
      <vt:lpstr>PowerPoint Presentation</vt:lpstr>
      <vt:lpstr>Test Question Answers</vt:lpstr>
      <vt:lpstr>Test Question #1</vt:lpstr>
      <vt:lpstr>Test Question #2</vt:lpstr>
      <vt:lpstr>Test Question #3</vt:lpstr>
      <vt:lpstr>Test Question #4</vt:lpstr>
      <vt:lpstr>Test Question #5</vt:lpstr>
    </vt:vector>
  </TitlesOfParts>
  <Company>Nationwide Insurance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Nationwide</dc:creator>
  <cp:lastModifiedBy>jonnav1</cp:lastModifiedBy>
  <cp:revision>277</cp:revision>
  <dcterms:created xsi:type="dcterms:W3CDTF">2015-02-16T17:39:14Z</dcterms:created>
  <dcterms:modified xsi:type="dcterms:W3CDTF">2016-08-30T15:45:45Z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0x010100046D29C0650B4C4C86718E7E99219381</vt:lpwstr>
  </property>
  <property fmtid="{D5CDD505-2E9C-101B-9397-08002B2CF9AE}" pid="3" name="_dlc_DocIdItemGuid">
    <vt:lpwstr>1ecd70c3-8b1d-45b1-807d-0a64ccf25ee8</vt:lpwstr>
  </property>
</Properties>
</file>