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7" r:id="rId3"/>
    <p:sldId id="259" r:id="rId4"/>
    <p:sldId id="260" r:id="rId5"/>
    <p:sldId id="262" r:id="rId6"/>
    <p:sldId id="275" r:id="rId7"/>
    <p:sldId id="276" r:id="rId8"/>
    <p:sldId id="285" r:id="rId9"/>
    <p:sldId id="277" r:id="rId10"/>
    <p:sldId id="278" r:id="rId11"/>
    <p:sldId id="279" r:id="rId12"/>
    <p:sldId id="281" r:id="rId13"/>
    <p:sldId id="282" r:id="rId14"/>
    <p:sldId id="283" r:id="rId15"/>
    <p:sldId id="286" r:id="rId16"/>
    <p:sldId id="287" r:id="rId17"/>
    <p:sldId id="288" r:id="rId18"/>
    <p:sldId id="289" r:id="rId19"/>
    <p:sldId id="290" r:id="rId20"/>
    <p:sldId id="291" r:id="rId21"/>
    <p:sldId id="294" r:id="rId22"/>
    <p:sldId id="295" r:id="rId23"/>
    <p:sldId id="296" r:id="rId24"/>
    <p:sldId id="292" r:id="rId25"/>
    <p:sldId id="293" r:id="rId26"/>
    <p:sldId id="297" r:id="rId27"/>
    <p:sldId id="298" r:id="rId28"/>
    <p:sldId id="284" r:id="rId29"/>
    <p:sldId id="2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9C166-B84B-4B93-A01D-66C340B69227}" type="datetimeFigureOut">
              <a:rPr lang="en-IN" smtClean="0"/>
              <a:t>25-05-2021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CB341-30D5-44C6-97DF-094341CBDE33}" type="slidenum">
              <a:rPr lang="en-IN" smtClean="0"/>
              <a:t>‹#›</a:t>
            </a:fld>
            <a:endParaRPr lang="en-IN"/>
          </a:p>
        </p:txBody>
      </p:sp>
    </p:spTree>
    <p:extLst>
      <p:ext uri="{BB962C8B-B14F-4D97-AF65-F5344CB8AC3E}">
        <p14:creationId xmlns:p14="http://schemas.microsoft.com/office/powerpoint/2010/main" val="377474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7CB341-30D5-44C6-97DF-094341CBDE33}" type="slidenum">
              <a:rPr lang="en-IN" smtClean="0"/>
              <a:t>23</a:t>
            </a:fld>
            <a:endParaRPr lang="en-IN"/>
          </a:p>
        </p:txBody>
      </p:sp>
    </p:spTree>
    <p:extLst>
      <p:ext uri="{BB962C8B-B14F-4D97-AF65-F5344CB8AC3E}">
        <p14:creationId xmlns:p14="http://schemas.microsoft.com/office/powerpoint/2010/main" val="24145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CC0C4-C443-4C90-83EB-9572E3E1574B}"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33522E-4D74-4447-9DA7-46AA9254530A}"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F2481-94C1-45C1-B0BA-C0548D9BA0C0}"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297165-3E55-47C2-B59E-4FDA2FC16D73}"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A3D66-4ACF-49CE-8E67-2F01C2AE88F2}" type="datetime5">
              <a:rPr lang="en-US" smtClean="0"/>
              <a:t>25-May-21</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74D881-362D-48A1-AC96-A6B8DE06928A}"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1F064C-75AF-4F23-BAB5-EC3F1D201A8C}" type="datetime5">
              <a:rPr lang="en-US" smtClean="0"/>
              <a:t>25-May-21</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97081E-2E62-46DD-940E-2A2E40716EFD}" type="datetime5">
              <a:rPr lang="en-US" smtClean="0"/>
              <a:t>25-May-21</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04726-9B79-4B44-B6AD-05B111CE74F1}" type="datetime5">
              <a:rPr lang="en-US" smtClean="0"/>
              <a:t>25-May-21</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939E69-5806-4A7C-B17B-9FEEF538B3A3}"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A39C0-6F65-4A9F-B751-DA2FCFBE161F}" type="datetime5">
              <a:rPr lang="en-US" smtClean="0"/>
              <a:t>25-May-21</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6E74079E-4E7A-4FA7-B38C-D1B6486B3F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019D6-8FD9-4E63-990C-1ED2F601B55B}" type="datetime5">
              <a:rPr lang="en-US" smtClean="0"/>
              <a:t>25-May-21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4079E-4E7A-4FA7-B38C-D1B6486B3F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762000"/>
          </a:xfrm>
        </p:spPr>
        <p:txBody>
          <a:bodyPr>
            <a:noAutofit/>
          </a:bodyPr>
          <a:lstStyle/>
          <a:p>
            <a:r>
              <a:rPr lang="en-IN" sz="2400">
                <a:latin typeface="Times New Roman" panose="02020603050405020304" pitchFamily="18" charset="0"/>
                <a:cs typeface="Times New Roman" panose="02020603050405020304" pitchFamily="18" charset="0"/>
              </a:rPr>
              <a:t>TRAFFIC SIGN RECOGNITION </a:t>
            </a:r>
            <a:r>
              <a:rPr lang="en-IN" sz="2400" dirty="0">
                <a:latin typeface="Times New Roman" panose="02020603050405020304" pitchFamily="18" charset="0"/>
                <a:cs typeface="Times New Roman" panose="02020603050405020304" pitchFamily="18" charset="0"/>
              </a:rPr>
              <a:t>USING DEEP LEARNING BY NEURAL NETWORKS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28600" y="4191000"/>
            <a:ext cx="4572000" cy="2362200"/>
          </a:xfrm>
        </p:spPr>
        <p:txBody>
          <a:bodyPr>
            <a:normAutofit/>
          </a:bodyPr>
          <a:lstStyle/>
          <a:p>
            <a:pPr>
              <a:buNone/>
            </a:pPr>
            <a:r>
              <a:rPr lang="en-US" sz="2400" dirty="0">
                <a:latin typeface="Times New Roman" panose="02020603050405020304" pitchFamily="18" charset="0"/>
                <a:cs typeface="Times New Roman" panose="02020603050405020304" pitchFamily="18" charset="0"/>
              </a:rPr>
              <a:t>DETAILS OF THE PROJECT</a:t>
            </a:r>
          </a:p>
          <a:p>
            <a:pPr marL="0" indent="0" algn="just">
              <a:buNone/>
            </a:pPr>
            <a:r>
              <a:rPr lang="en-IN" sz="1800" dirty="0">
                <a:latin typeface="Times New Roman" pitchFamily="18" charset="0"/>
                <a:cs typeface="Times New Roman" pitchFamily="18" charset="0"/>
              </a:rPr>
              <a:t>Kranthi Reddy                     RA1711003020467</a:t>
            </a:r>
          </a:p>
          <a:p>
            <a:pPr marL="0" indent="0" algn="just">
              <a:buNone/>
            </a:pPr>
            <a:r>
              <a:rPr lang="en-IN" sz="1800" dirty="0">
                <a:latin typeface="Times New Roman" pitchFamily="18" charset="0"/>
                <a:cs typeface="Times New Roman" pitchFamily="18" charset="0"/>
              </a:rPr>
              <a:t>Pranav Raju                         RA1711003020473</a:t>
            </a:r>
          </a:p>
          <a:p>
            <a:pPr marL="0" indent="0" algn="just">
              <a:buNone/>
            </a:pPr>
            <a:r>
              <a:rPr lang="en-IN" sz="1800" dirty="0">
                <a:latin typeface="Times New Roman" pitchFamily="18" charset="0"/>
                <a:cs typeface="Times New Roman" pitchFamily="18" charset="0"/>
              </a:rPr>
              <a:t>Thirupathi Kota                   RA1711003020456</a:t>
            </a:r>
          </a:p>
          <a:p>
            <a:pPr>
              <a:buNone/>
            </a:pPr>
            <a:endParaRPr lang="en-US" sz="2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094514" y="4214018"/>
            <a:ext cx="3581400" cy="2316163"/>
          </a:xfrm>
        </p:spPr>
        <p:txBody>
          <a:bodyPr>
            <a:normAutofit/>
          </a:bodyPr>
          <a:lstStyle/>
          <a:p>
            <a:pPr algn="ctr">
              <a:buNone/>
            </a:pPr>
            <a:r>
              <a:rPr lang="en-US" sz="2200" dirty="0">
                <a:latin typeface="Times New Roman" panose="02020603050405020304" pitchFamily="18" charset="0"/>
                <a:cs typeface="Times New Roman" panose="02020603050405020304" pitchFamily="18" charset="0"/>
              </a:rPr>
              <a:t>SUPERVISOR DETAILS</a:t>
            </a:r>
          </a:p>
          <a:p>
            <a:pPr marL="0" indent="0" algn="ctr">
              <a:buNone/>
            </a:pPr>
            <a:r>
              <a:rPr lang="en-US" sz="1600" dirty="0" err="1">
                <a:latin typeface="Times New Roman" pitchFamily="18" charset="0"/>
                <a:cs typeface="Times New Roman" pitchFamily="18" charset="0"/>
              </a:rPr>
              <a:t>Ms.V.Surya</a:t>
            </a:r>
            <a:endParaRPr lang="en-US" sz="1600" dirty="0">
              <a:latin typeface="Times New Roman" pitchFamily="18" charset="0"/>
              <a:cs typeface="Times New Roman" pitchFamily="18" charset="0"/>
            </a:endParaRPr>
          </a:p>
          <a:p>
            <a:pPr marL="0" indent="0" algn="ctr">
              <a:buNone/>
            </a:pPr>
            <a:r>
              <a:rPr lang="en-US" sz="1600" dirty="0">
                <a:latin typeface="Times New Roman" pitchFamily="18" charset="0"/>
                <a:cs typeface="Times New Roman" pitchFamily="18" charset="0"/>
              </a:rPr>
              <a:t>Assistant Professor (O.G)</a:t>
            </a:r>
          </a:p>
          <a:p>
            <a:pPr marL="0" indent="0" algn="ctr">
              <a:buNone/>
            </a:pPr>
            <a:r>
              <a:rPr lang="en-US" sz="1600" dirty="0">
                <a:latin typeface="Times New Roman" pitchFamily="18" charset="0"/>
                <a:cs typeface="Times New Roman" pitchFamily="18" charset="0"/>
              </a:rPr>
              <a:t>Computer Science</a:t>
            </a:r>
            <a:r>
              <a:rPr lang="en-US" sz="1600" baseline="0" dirty="0">
                <a:latin typeface="Times New Roman" pitchFamily="18" charset="0"/>
                <a:cs typeface="Times New Roman" pitchFamily="18" charset="0"/>
              </a:rPr>
              <a:t> and Engineering</a:t>
            </a:r>
            <a:endParaRPr lang="en-US" sz="1600" dirty="0">
              <a:latin typeface="Times New Roman" pitchFamily="18" charset="0"/>
              <a:cs typeface="Times New Roman" pitchFamily="18" charset="0"/>
            </a:endParaRPr>
          </a:p>
          <a:p>
            <a:pPr marL="0" indent="0" algn="ctr">
              <a:buNone/>
            </a:pPr>
            <a:r>
              <a:rPr lang="en-US" sz="1600" dirty="0">
                <a:latin typeface="Times New Roman" pitchFamily="18" charset="0"/>
                <a:cs typeface="Times New Roman" pitchFamily="18" charset="0"/>
              </a:rPr>
              <a:t>SRM Institute of Science</a:t>
            </a:r>
            <a:r>
              <a:rPr lang="en-US" sz="1600" baseline="0" dirty="0">
                <a:latin typeface="Times New Roman" pitchFamily="18" charset="0"/>
                <a:cs typeface="Times New Roman" pitchFamily="18" charset="0"/>
              </a:rPr>
              <a:t> &amp; Technology</a:t>
            </a:r>
          </a:p>
          <a:p>
            <a:pPr marL="0" indent="0" algn="ctr">
              <a:buNone/>
            </a:pPr>
            <a:r>
              <a:rPr lang="en-US" sz="1600" baseline="0" dirty="0">
                <a:latin typeface="Times New Roman" pitchFamily="18" charset="0"/>
                <a:cs typeface="Times New Roman" pitchFamily="18" charset="0"/>
              </a:rPr>
              <a:t>Ramapuram Campus, Chennai</a:t>
            </a:r>
            <a:endParaRPr lang="en-IN" sz="1600" dirty="0">
              <a:latin typeface="Times New Roman" pitchFamily="18" charset="0"/>
              <a:cs typeface="Times New Roman" pitchFamily="18" charset="0"/>
            </a:endParaRPr>
          </a:p>
          <a:p>
            <a:pPr algn="ctr">
              <a:buNone/>
            </a:pPr>
            <a:endParaRPr lang="en-US" sz="22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548345" y="685800"/>
            <a:ext cx="8229600" cy="1143000"/>
          </a:xfrm>
          <a:prstGeom prst="rect">
            <a:avLst/>
          </a:prstGeom>
        </p:spPr>
        <p:txBody>
          <a:bodyPr vert="horz" lIns="91440" tIns="45720" rIns="91440" bIns="45720" rtlCol="0" anchor="ctr">
            <a:normAutofit fontScale="82500" lnSpcReduction="20000"/>
          </a:bodyPr>
          <a:lstStyle/>
          <a:p>
            <a:pPr marL="0" marR="0" lvl="0" indent="0" algn="r" defTabSz="914400" rtl="0" eaLnBrk="1" fontAlgn="auto" latinLnBrk="0" hangingPunct="1">
              <a:lnSpc>
                <a:spcPct val="100000"/>
              </a:lnSpc>
              <a:spcBef>
                <a:spcPct val="0"/>
              </a:spcBef>
              <a:spcAft>
                <a:spcPts val="0"/>
              </a:spcAft>
              <a:buClrTx/>
              <a:buSzTx/>
              <a:buFontTx/>
              <a:buNone/>
              <a:tabLst/>
              <a:defRPr/>
            </a:pPr>
            <a:b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SRM Institute of Science and Technology, Ramapuram Campus</a:t>
            </a:r>
            <a:endParaRPr kumimoji="0" lang="en-US" sz="28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200" b="1" baseline="0" dirty="0">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DEPARTMENT OF COMPUTER SCIENCE AND ENGINEERING</a:t>
            </a:r>
            <a:endPar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8" name="Picture 7">
            <a:extLst>
              <a:ext uri="{FF2B5EF4-FFF2-40B4-BE49-F238E27FC236}">
                <a16:creationId xmlns:a16="http://schemas.microsoft.com/office/drawing/2014/main" id="{AEE82042-4E40-4B88-8C1B-27E5072582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
        <p:nvSpPr>
          <p:cNvPr id="9" name="Title 1">
            <a:extLst>
              <a:ext uri="{FF2B5EF4-FFF2-40B4-BE49-F238E27FC236}">
                <a16:creationId xmlns:a16="http://schemas.microsoft.com/office/drawing/2014/main" id="{8F8D4FA7-F129-439C-B13C-E4ED0ECF320F}"/>
              </a:ext>
            </a:extLst>
          </p:cNvPr>
          <p:cNvSpPr txBox="1">
            <a:spLocks/>
          </p:cNvSpPr>
          <p:nvPr/>
        </p:nvSpPr>
        <p:spPr>
          <a:xfrm>
            <a:off x="457200" y="3258819"/>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Batch No: 9</a:t>
            </a:r>
          </a:p>
        </p:txBody>
      </p:sp>
      <p:sp>
        <p:nvSpPr>
          <p:cNvPr id="11" name="Footer Placeholder 10">
            <a:extLst>
              <a:ext uri="{FF2B5EF4-FFF2-40B4-BE49-F238E27FC236}">
                <a16:creationId xmlns:a16="http://schemas.microsoft.com/office/drawing/2014/main" id="{81BE6E8A-5942-4203-8E84-41C811F65DC4}"/>
              </a:ext>
            </a:extLst>
          </p:cNvPr>
          <p:cNvSpPr>
            <a:spLocks noGrp="1"/>
          </p:cNvSpPr>
          <p:nvPr>
            <p:ph type="ftr" sz="quarter" idx="11"/>
          </p:nvPr>
        </p:nvSpPr>
        <p:spPr/>
        <p:txBody>
          <a:bodyPr/>
          <a:lstStyle/>
          <a:p>
            <a:r>
              <a:rPr lang="en-US" dirty="0"/>
              <a:t>Department of Computer Science and Engineering</a:t>
            </a:r>
          </a:p>
        </p:txBody>
      </p:sp>
      <p:sp>
        <p:nvSpPr>
          <p:cNvPr id="12" name="Slide Number Placeholder 11">
            <a:extLst>
              <a:ext uri="{FF2B5EF4-FFF2-40B4-BE49-F238E27FC236}">
                <a16:creationId xmlns:a16="http://schemas.microsoft.com/office/drawing/2014/main" id="{16108F20-AACC-4DE3-AD49-A5EAE59DBFF9}"/>
              </a:ext>
            </a:extLst>
          </p:cNvPr>
          <p:cNvSpPr>
            <a:spLocks noGrp="1"/>
          </p:cNvSpPr>
          <p:nvPr>
            <p:ph type="sldNum" sz="quarter" idx="12"/>
          </p:nvPr>
        </p:nvSpPr>
        <p:spPr/>
        <p:txBody>
          <a:bodyPr/>
          <a:lstStyle/>
          <a:p>
            <a:fld id="{6E74079E-4E7A-4FA7-B38C-D1B6486B3FFD}"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847E6-E8A9-4534-B2BA-F41A04611D8F}"/>
              </a:ext>
            </a:extLst>
          </p:cNvPr>
          <p:cNvSpPr>
            <a:spLocks noGrp="1"/>
          </p:cNvSpPr>
          <p:nvPr>
            <p:ph idx="1"/>
          </p:nvPr>
        </p:nvSpPr>
        <p:spPr>
          <a:xfrm>
            <a:off x="457200" y="1166018"/>
            <a:ext cx="8229600" cy="4525963"/>
          </a:xfrm>
        </p:spPr>
        <p:txBody>
          <a:bodyPr>
            <a:normAutofit fontScale="62500" lnSpcReduction="20000"/>
          </a:bodyPr>
          <a:lstStyle/>
          <a:p>
            <a:pPr algn="just">
              <a:lnSpc>
                <a:spcPct val="120000"/>
              </a:lnSpc>
            </a:pPr>
            <a:r>
              <a:rPr lang="en-IN"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 Detection and Recognition of Traffic Signs based on RGB to Red Conversion.</a:t>
            </a:r>
          </a:p>
          <a:p>
            <a:pPr algn="just">
              <a:lnSpc>
                <a:spcPct val="120000"/>
              </a:lnSpc>
            </a:pPr>
            <a:r>
              <a:rPr lang="en-IN" dirty="0">
                <a:latin typeface="Times New Roman" panose="02020603050405020304" pitchFamily="18" charset="0"/>
                <a:cs typeface="Times New Roman" pitchFamily="18" charset="0"/>
              </a:rPr>
              <a:t>Name of the Authors : </a:t>
            </a:r>
            <a:r>
              <a:rPr lang="en-IN" dirty="0" err="1">
                <a:latin typeface="Times New Roman" panose="02020603050405020304" pitchFamily="18" charset="0"/>
                <a:cs typeface="Times New Roman" pitchFamily="18" charset="0"/>
              </a:rPr>
              <a:t>Mr.Mohith</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Bhairav</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Mahatme</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Mrs.Sonia</a:t>
            </a:r>
            <a:r>
              <a:rPr lang="en-IN" dirty="0">
                <a:latin typeface="Times New Roman" panose="02020603050405020304" pitchFamily="18" charset="0"/>
                <a:cs typeface="Times New Roman" pitchFamily="18" charset="0"/>
              </a:rPr>
              <a:t> </a:t>
            </a:r>
            <a:r>
              <a:rPr lang="en-IN" dirty="0" err="1">
                <a:latin typeface="Times New Roman" panose="02020603050405020304" pitchFamily="18" charset="0"/>
                <a:cs typeface="Times New Roman" pitchFamily="18" charset="0"/>
              </a:rPr>
              <a:t>Kuwelkar</a:t>
            </a:r>
            <a:r>
              <a:rPr lang="en-IN" dirty="0">
                <a:latin typeface="Times New Roman" panose="02020603050405020304" pitchFamily="18" charset="0"/>
                <a:cs typeface="Times New Roman" pitchFamily="18" charset="0"/>
              </a:rPr>
              <a:t>.</a:t>
            </a:r>
          </a:p>
          <a:p>
            <a:pPr algn="just">
              <a:lnSpc>
                <a:spcPct val="120000"/>
              </a:lnSpc>
            </a:pPr>
            <a:r>
              <a:rPr lang="en-IN" dirty="0">
                <a:latin typeface="Times New Roman" panose="02020603050405020304" pitchFamily="18" charset="0"/>
                <a:cs typeface="Times New Roman" pitchFamily="18" charset="0"/>
              </a:rPr>
              <a:t>Year of Publishing : 2017</a:t>
            </a:r>
          </a:p>
          <a:p>
            <a:pPr algn="just">
              <a:lnSpc>
                <a:spcPct val="120000"/>
              </a:lnSpc>
            </a:pPr>
            <a:r>
              <a:rPr lang="en-IN" dirty="0">
                <a:latin typeface="Times New Roman" panose="02020603050405020304" pitchFamily="18" charset="0"/>
                <a:cs typeface="Times New Roman" pitchFamily="18" charset="0"/>
              </a:rPr>
              <a:t>Concept and Algorithm Used : Image Processing and Single Layer Perception algorithm.</a:t>
            </a:r>
          </a:p>
          <a:p>
            <a:pPr algn="just">
              <a:lnSpc>
                <a:spcPct val="120000"/>
              </a:lnSpc>
            </a:pPr>
            <a:r>
              <a:rPr lang="en-IN" dirty="0">
                <a:latin typeface="Times New Roman" panose="02020603050405020304" pitchFamily="18" charset="0"/>
                <a:cs typeface="Times New Roman" pitchFamily="18" charset="0"/>
              </a:rPr>
              <a:t>Advantage : The system has an accuracy of 93.25% in detection and recognition of traffic signs.</a:t>
            </a:r>
          </a:p>
          <a:p>
            <a:pPr algn="just">
              <a:lnSpc>
                <a:spcPct val="120000"/>
              </a:lnSpc>
            </a:pPr>
            <a:r>
              <a:rPr lang="en-IN" dirty="0">
                <a:latin typeface="Times New Roman" panose="02020603050405020304" pitchFamily="18" charset="0"/>
                <a:cs typeface="Times New Roman" pitchFamily="18" charset="0"/>
              </a:rPr>
              <a:t>Drawback : It uses HSV colour segmentation process(Hue-Saturation-Value).In case of outdoor Images ,the colour is sensitive to variation in  lightening. Hue becomes meaningless. So, it becomes hard for the light colour to find out. </a:t>
            </a:r>
          </a:p>
        </p:txBody>
      </p:sp>
      <p:sp>
        <p:nvSpPr>
          <p:cNvPr id="5" name="Footer Placeholder 4">
            <a:extLst>
              <a:ext uri="{FF2B5EF4-FFF2-40B4-BE49-F238E27FC236}">
                <a16:creationId xmlns:a16="http://schemas.microsoft.com/office/drawing/2014/main" id="{EB46B670-CEEA-4622-ACF1-17F044C98AD0}"/>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205AE52C-D949-4A69-8EFD-92B0773ED73C}"/>
              </a:ext>
            </a:extLst>
          </p:cNvPr>
          <p:cNvSpPr>
            <a:spLocks noGrp="1"/>
          </p:cNvSpPr>
          <p:nvPr>
            <p:ph type="sldNum" sz="quarter" idx="12"/>
          </p:nvPr>
        </p:nvSpPr>
        <p:spPr/>
        <p:txBody>
          <a:bodyPr/>
          <a:lstStyle/>
          <a:p>
            <a:fld id="{6E74079E-4E7A-4FA7-B38C-D1B6486B3FFD}" type="slidenum">
              <a:rPr lang="en-US" smtClean="0"/>
              <a:t>10</a:t>
            </a:fld>
            <a:endParaRPr lang="en-US"/>
          </a:p>
        </p:txBody>
      </p:sp>
      <p:pic>
        <p:nvPicPr>
          <p:cNvPr id="7" name="Picture 6">
            <a:extLst>
              <a:ext uri="{FF2B5EF4-FFF2-40B4-BE49-F238E27FC236}">
                <a16:creationId xmlns:a16="http://schemas.microsoft.com/office/drawing/2014/main" id="{ADEB14ED-DDD6-43AF-9D13-A403EF045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412319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4365524-C449-48BC-B207-A67A81801117}"/>
              </a:ext>
            </a:extLst>
          </p:cNvPr>
          <p:cNvSpPr>
            <a:spLocks noGrp="1"/>
          </p:cNvSpPr>
          <p:nvPr>
            <p:ph type="title"/>
          </p:nvPr>
        </p:nvSpPr>
        <p:spPr>
          <a:xfrm>
            <a:off x="457200" y="533400"/>
            <a:ext cx="8229600" cy="1143000"/>
          </a:xfrm>
        </p:spPr>
        <p:txBody>
          <a:bodyPr/>
          <a:lstStyle/>
          <a:p>
            <a:r>
              <a:rPr lang="en-US" dirty="0">
                <a:latin typeface="Times New Roman" panose="02020603050405020304" pitchFamily="18" charset="0"/>
                <a:cs typeface="Times New Roman" panose="02020603050405020304" pitchFamily="18" charset="0"/>
              </a:rPr>
              <a:t>EXISTING SYSTEM</a:t>
            </a:r>
          </a:p>
        </p:txBody>
      </p:sp>
      <p:sp>
        <p:nvSpPr>
          <p:cNvPr id="8" name="Content Placeholder 2">
            <a:extLst>
              <a:ext uri="{FF2B5EF4-FFF2-40B4-BE49-F238E27FC236}">
                <a16:creationId xmlns:a16="http://schemas.microsoft.com/office/drawing/2014/main" id="{DE52BEE0-4752-4824-A331-D4198C577700}"/>
              </a:ext>
            </a:extLst>
          </p:cNvPr>
          <p:cNvSpPr>
            <a:spLocks noGrp="1"/>
          </p:cNvSpPr>
          <p:nvPr>
            <p:ph idx="1"/>
          </p:nvPr>
        </p:nvSpPr>
        <p:spPr>
          <a:xfrm>
            <a:off x="457200" y="1600200"/>
            <a:ext cx="8229600" cy="4525963"/>
          </a:xfrm>
        </p:spPr>
        <p:txBody>
          <a:bodyPr>
            <a:noAutofit/>
          </a:bodyPr>
          <a:lstStyle/>
          <a:p>
            <a:pPr algn="just"/>
            <a:r>
              <a:rPr lang="en-IN" sz="2400" dirty="0">
                <a:latin typeface="Times New Roman" panose="02020603050405020304" pitchFamily="18" charset="0"/>
                <a:cs typeface="Times New Roman" panose="02020603050405020304" pitchFamily="18" charset="0"/>
              </a:rPr>
              <a:t>The system is based on neural networks in which it uses a image processing followed by deep  neural network algorithms.</a:t>
            </a:r>
          </a:p>
          <a:p>
            <a:pPr algn="just"/>
            <a:r>
              <a:rPr lang="en-IN" sz="2400" dirty="0">
                <a:latin typeface="Times New Roman" panose="02020603050405020304" pitchFamily="18" charset="0"/>
                <a:cs typeface="Times New Roman" panose="02020603050405020304" pitchFamily="18" charset="0"/>
              </a:rPr>
              <a:t>The main Part of the system is that it uses a multi level layers of neural networks for data recognition to show an output in  a clear crystal manner with an accuracy of precision of 97%.</a:t>
            </a:r>
          </a:p>
          <a:p>
            <a:pPr algn="just"/>
            <a:r>
              <a:rPr lang="en-IN" sz="2400" dirty="0">
                <a:latin typeface="Times New Roman" panose="02020603050405020304" pitchFamily="18" charset="0"/>
                <a:cs typeface="Times New Roman" panose="02020603050405020304" pitchFamily="18" charset="0"/>
              </a:rPr>
              <a:t>The system has a support of high definition camera and the distance between the object and the camera is adjusted so that a clear cut is captured every time in real scenario.</a:t>
            </a:r>
          </a:p>
          <a:p>
            <a:pPr algn="just"/>
            <a:r>
              <a:rPr lang="en-IN" sz="2400" dirty="0">
                <a:latin typeface="Times New Roman" panose="02020603050405020304" pitchFamily="18" charset="0"/>
                <a:cs typeface="Times New Roman" panose="02020603050405020304" pitchFamily="18" charset="0"/>
              </a:rPr>
              <a:t>The system also supports multiple set of images in a single frame when images are passed on by 45fps.</a:t>
            </a:r>
          </a:p>
          <a:p>
            <a:pPr marL="457200" indent="-457200"/>
            <a:endParaRPr lang="en-US" sz="2400"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08DC1596-AE17-4620-984E-0583ECBE9C1B}"/>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3CDB734E-ED62-44B2-B22C-A8B57335CA04}"/>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A05DEDD-AD88-48D5-AE22-4B7D3F8490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44056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316AD17-4A06-48D9-9D85-055FC032BB68}"/>
              </a:ext>
            </a:extLst>
          </p:cNvPr>
          <p:cNvSpPr>
            <a:spLocks noGrp="1"/>
          </p:cNvSpPr>
          <p:nvPr>
            <p:ph type="title"/>
          </p:nvPr>
        </p:nvSpPr>
        <p:spPr>
          <a:xfrm>
            <a:off x="457200" y="609600"/>
            <a:ext cx="8229600" cy="1143000"/>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8" name="Content Placeholder 2">
            <a:extLst>
              <a:ext uri="{FF2B5EF4-FFF2-40B4-BE49-F238E27FC236}">
                <a16:creationId xmlns:a16="http://schemas.microsoft.com/office/drawing/2014/main" id="{B9A5AA03-DB95-4A48-9E8E-43CC31317EE2}"/>
              </a:ext>
            </a:extLst>
          </p:cNvPr>
          <p:cNvSpPr>
            <a:spLocks noGrp="1"/>
          </p:cNvSpPr>
          <p:nvPr>
            <p:ph idx="1"/>
          </p:nvPr>
        </p:nvSpPr>
        <p:spPr>
          <a:xfrm>
            <a:off x="457200" y="1600200"/>
            <a:ext cx="8229600" cy="4525963"/>
          </a:xfrm>
        </p:spPr>
        <p:txBody>
          <a:bodyPr>
            <a:normAutofit/>
          </a:bodyPr>
          <a:lstStyle/>
          <a:p>
            <a:r>
              <a:rPr lang="en-US" sz="2400" dirty="0">
                <a:latin typeface="Times New Roman" panose="02020603050405020304" pitchFamily="18" charset="0"/>
                <a:cs typeface="Times New Roman" panose="02020603050405020304" pitchFamily="18" charset="0"/>
              </a:rPr>
              <a:t>The fundamental function of Proposed system is to capture the image or video so that it can be further processed. </a:t>
            </a:r>
          </a:p>
          <a:p>
            <a:r>
              <a:rPr lang="en-US" sz="2400" dirty="0">
                <a:latin typeface="Times New Roman" panose="02020603050405020304" pitchFamily="18" charset="0"/>
                <a:cs typeface="Times New Roman" panose="02020603050405020304" pitchFamily="18" charset="0"/>
              </a:rPr>
              <a:t>The position and resolution of cameras acquiring the images of signs are the main concern. </a:t>
            </a:r>
          </a:p>
          <a:p>
            <a:r>
              <a:rPr lang="en-US" sz="2400" dirty="0">
                <a:latin typeface="Times New Roman" panose="02020603050405020304" pitchFamily="18" charset="0"/>
                <a:cs typeface="Times New Roman" panose="02020603050405020304" pitchFamily="18" charset="0"/>
              </a:rPr>
              <a:t>The traffic sign detected in the image is small and noisy if captured with a low resolution camera and the image would not be detected efficiently.</a:t>
            </a:r>
          </a:p>
          <a:p>
            <a:r>
              <a:rPr lang="en-US" sz="2400" dirty="0">
                <a:latin typeface="Times New Roman" panose="02020603050405020304" pitchFamily="18" charset="0"/>
                <a:cs typeface="Times New Roman" panose="02020603050405020304" pitchFamily="18" charset="0"/>
              </a:rPr>
              <a:t>In this system we use TensorFlow and Python as our software requirements for implementing deep learning algorithms on training the data and testing it by the convolutional layers of neural networks.</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54B643B4-53BD-4926-84A0-1EE8ADC989BD}"/>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79E88623-759D-45E3-8E7F-D2F6DEFE4BDB}"/>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117EAA4-205E-4AF3-9E2D-EFB5DEE340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699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CFE9340-9BDE-4BF8-AC2A-29F4E34E7629}"/>
              </a:ext>
            </a:extLst>
          </p:cNvPr>
          <p:cNvSpPr>
            <a:spLocks noGrp="1"/>
          </p:cNvSpPr>
          <p:nvPr>
            <p:ph type="title"/>
          </p:nvPr>
        </p:nvSpPr>
        <p:spPr>
          <a:xfrm>
            <a:off x="457200" y="533400"/>
            <a:ext cx="8382000" cy="1143000"/>
          </a:xfrm>
        </p:spPr>
        <p:txBody>
          <a:bodyPr>
            <a:normAutofit/>
          </a:bodyPr>
          <a:lstStyle/>
          <a:p>
            <a:r>
              <a:rPr lang="en-US" dirty="0">
                <a:latin typeface="Times New Roman" panose="02020603050405020304" pitchFamily="18" charset="0"/>
                <a:cs typeface="Times New Roman" panose="02020603050405020304" pitchFamily="18" charset="0"/>
              </a:rPr>
              <a:t>ARCHITECTURE DIAGRAM</a:t>
            </a:r>
          </a:p>
        </p:txBody>
      </p:sp>
      <p:sp>
        <p:nvSpPr>
          <p:cNvPr id="10" name="Footer Placeholder 4">
            <a:extLst>
              <a:ext uri="{FF2B5EF4-FFF2-40B4-BE49-F238E27FC236}">
                <a16:creationId xmlns:a16="http://schemas.microsoft.com/office/drawing/2014/main" id="{64EDF4D2-321B-4117-9D56-30EB495AA0CB}"/>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65103973-9F61-4A06-AABE-E29A4B0537BF}"/>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289744-39CA-42D5-804E-3E96D8AB5C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pic>
        <p:nvPicPr>
          <p:cNvPr id="13" name="Content Placeholder 5" descr="A picture containing screenshot&#10;&#10;Description automatically generated">
            <a:extLst>
              <a:ext uri="{FF2B5EF4-FFF2-40B4-BE49-F238E27FC236}">
                <a16:creationId xmlns:a16="http://schemas.microsoft.com/office/drawing/2014/main" id="{CDBD22AC-1CBD-493B-9591-DEF8DCFF6C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1600200"/>
            <a:ext cx="8077200" cy="4525963"/>
          </a:xfrm>
        </p:spPr>
      </p:pic>
    </p:spTree>
    <p:extLst>
      <p:ext uri="{BB962C8B-B14F-4D97-AF65-F5344CB8AC3E}">
        <p14:creationId xmlns:p14="http://schemas.microsoft.com/office/powerpoint/2010/main" val="376451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09EFF34-3FBE-4C28-B7E9-0E6E667A90AB}"/>
              </a:ext>
            </a:extLst>
          </p:cNvPr>
          <p:cNvSpPr>
            <a:spLocks noGrp="1"/>
          </p:cNvSpPr>
          <p:nvPr>
            <p:ph type="title"/>
          </p:nvPr>
        </p:nvSpPr>
        <p:spPr>
          <a:xfrm>
            <a:off x="457200" y="274638"/>
            <a:ext cx="8229600" cy="1143000"/>
          </a:xfrm>
        </p:spPr>
        <p:txBody>
          <a:bodyPr/>
          <a:lstStyle/>
          <a:p>
            <a:r>
              <a:rPr lang="en-US" dirty="0">
                <a:latin typeface="Times New Roman" panose="02020603050405020304" pitchFamily="18" charset="0"/>
                <a:cs typeface="Times New Roman" panose="02020603050405020304" pitchFamily="18" charset="0"/>
              </a:rPr>
              <a:t>MODULES</a:t>
            </a:r>
          </a:p>
        </p:txBody>
      </p:sp>
      <p:sp>
        <p:nvSpPr>
          <p:cNvPr id="8" name="Content Placeholder 2">
            <a:extLst>
              <a:ext uri="{FF2B5EF4-FFF2-40B4-BE49-F238E27FC236}">
                <a16:creationId xmlns:a16="http://schemas.microsoft.com/office/drawing/2014/main" id="{A092FD9F-65EB-4A56-B432-34F6A550848E}"/>
              </a:ext>
            </a:extLst>
          </p:cNvPr>
          <p:cNvSpPr>
            <a:spLocks noGrp="1"/>
          </p:cNvSpPr>
          <p:nvPr>
            <p:ph idx="1"/>
          </p:nvPr>
        </p:nvSpPr>
        <p:spPr>
          <a:xfrm>
            <a:off x="457200" y="1600200"/>
            <a:ext cx="8229600" cy="4525963"/>
          </a:xfrm>
        </p:spPr>
        <p:txBody>
          <a:bodyPr>
            <a:noAutofit/>
          </a:bodyPr>
          <a:lstStyle/>
          <a:p>
            <a:pPr algn="just"/>
            <a:r>
              <a:rPr lang="en-IN" sz="2500" dirty="0">
                <a:latin typeface="Times New Roman" panose="02020603050405020304" pitchFamily="18" charset="0"/>
                <a:cs typeface="Times New Roman" panose="02020603050405020304" pitchFamily="18" charset="0"/>
              </a:rPr>
              <a:t>Prepare a Dataset of images </a:t>
            </a:r>
          </a:p>
          <a:p>
            <a:pPr marL="0" indent="0" algn="just">
              <a:buNone/>
            </a:pPr>
            <a:r>
              <a:rPr lang="en-IN" sz="2500" dirty="0">
                <a:latin typeface="Times New Roman" panose="02020603050405020304" pitchFamily="18" charset="0"/>
                <a:cs typeface="Times New Roman" panose="02020603050405020304" pitchFamily="18" charset="0"/>
              </a:rPr>
              <a:t>             -Training set</a:t>
            </a:r>
          </a:p>
          <a:p>
            <a:pPr algn="just"/>
            <a:r>
              <a:rPr lang="en-IN" sz="2500" dirty="0">
                <a:latin typeface="Times New Roman" panose="02020603050405020304" pitchFamily="18" charset="0"/>
                <a:cs typeface="Times New Roman" panose="02020603050405020304" pitchFamily="18" charset="0"/>
              </a:rPr>
              <a:t>Image Pre processing </a:t>
            </a:r>
          </a:p>
          <a:p>
            <a:pPr algn="just"/>
            <a:r>
              <a:rPr lang="en-IN" sz="2500" dirty="0">
                <a:latin typeface="Times New Roman" panose="02020603050405020304" pitchFamily="18" charset="0"/>
                <a:cs typeface="Times New Roman" panose="02020603050405020304" pitchFamily="18" charset="0"/>
              </a:rPr>
              <a:t>Network Structure</a:t>
            </a:r>
          </a:p>
          <a:p>
            <a:pPr marL="0" indent="0" algn="just">
              <a:buNone/>
            </a:pPr>
            <a:r>
              <a:rPr lang="en-IN" sz="2500" dirty="0">
                <a:latin typeface="Times New Roman" panose="02020603050405020304" pitchFamily="18" charset="0"/>
                <a:cs typeface="Times New Roman" panose="02020603050405020304" pitchFamily="18" charset="0"/>
              </a:rPr>
              <a:t>             -Convolution</a:t>
            </a:r>
          </a:p>
          <a:p>
            <a:pPr marL="0" indent="0" algn="just">
              <a:buNone/>
            </a:pPr>
            <a:r>
              <a:rPr lang="en-IN" sz="2500" dirty="0">
                <a:latin typeface="Times New Roman" panose="02020603050405020304" pitchFamily="18" charset="0"/>
                <a:cs typeface="Times New Roman" panose="02020603050405020304" pitchFamily="18" charset="0"/>
              </a:rPr>
              <a:t>             -Normalization</a:t>
            </a:r>
          </a:p>
          <a:p>
            <a:pPr marL="0" indent="0" algn="just">
              <a:buNone/>
            </a:pPr>
            <a:r>
              <a:rPr lang="en-IN" sz="2500" dirty="0">
                <a:latin typeface="Times New Roman" panose="02020603050405020304" pitchFamily="18" charset="0"/>
                <a:cs typeface="Times New Roman" panose="02020603050405020304" pitchFamily="18" charset="0"/>
              </a:rPr>
              <a:t>             -Pooling</a:t>
            </a:r>
          </a:p>
          <a:p>
            <a:pPr marL="0" indent="0" algn="just">
              <a:buNone/>
            </a:pPr>
            <a:r>
              <a:rPr lang="en-IN" sz="2500" dirty="0">
                <a:latin typeface="Times New Roman" panose="02020603050405020304" pitchFamily="18" charset="0"/>
                <a:cs typeface="Times New Roman" panose="02020603050405020304" pitchFamily="18" charset="0"/>
              </a:rPr>
              <a:t>             -Output Layer</a:t>
            </a:r>
          </a:p>
          <a:p>
            <a:pPr algn="just"/>
            <a:r>
              <a:rPr lang="en-IN" sz="2500" dirty="0">
                <a:latin typeface="Times New Roman" panose="02020603050405020304" pitchFamily="18" charset="0"/>
                <a:cs typeface="Times New Roman" panose="02020603050405020304" pitchFamily="18" charset="0"/>
              </a:rPr>
              <a:t>Testing and  Recognition  </a:t>
            </a:r>
          </a:p>
          <a:p>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D3136F11-1319-4C55-BC7E-ECAD3F6BA36E}"/>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78EB469A-15AF-4477-A202-2C9434EA7758}"/>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3C9B8DB-379A-4355-AEFE-26F48BD57E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51413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270D-5038-4763-9DF4-59A1ED7CCE0E}"/>
              </a:ext>
            </a:extLst>
          </p:cNvPr>
          <p:cNvSpPr>
            <a:spLocks noGrp="1"/>
          </p:cNvSpPr>
          <p:nvPr>
            <p:ph type="title"/>
          </p:nvPr>
        </p:nvSpPr>
        <p:spPr/>
        <p:txBody>
          <a:bodyPr>
            <a:noAutofit/>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Training Dataset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0FAFD-4C6D-4F02-B4D1-057C7497DD07}"/>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 German Traffic sign Benchmarks dataset used for the training of the model.</a:t>
            </a:r>
          </a:p>
          <a:p>
            <a:pPr algn="just"/>
            <a:r>
              <a:rPr lang="en-US" sz="2400" dirty="0">
                <a:latin typeface="Times New Roman" panose="02020603050405020304" pitchFamily="18" charset="0"/>
                <a:cs typeface="Times New Roman" panose="02020603050405020304" pitchFamily="18" charset="0"/>
              </a:rPr>
              <a:t>The GTSRB dataset was divided in to training set and testing set of which </a:t>
            </a:r>
            <a:r>
              <a:rPr lang="en-IN"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training set has a 4167 images for training of model and for testing and validation of the model the paper uses a 1994 images to get a desired output. </a:t>
            </a:r>
          </a:p>
          <a:p>
            <a:pPr algn="just"/>
            <a:r>
              <a:rPr lang="en-US" sz="2400" dirty="0">
                <a:latin typeface="Times New Roman" panose="02020603050405020304" pitchFamily="18" charset="0"/>
                <a:cs typeface="Times New Roman" panose="02020603050405020304" pitchFamily="18" charset="0"/>
              </a:rPr>
              <a:t>The images are of 1236*968 pixels with a measured ground truth value. </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training and testing datasets may have different set of images. One with an uneven color while the other with sign tilt or distortion of color etc., These images are sent as an input to the model for detection and classification of traffic signs. </a:t>
            </a:r>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5" name="Footer Placeholder 4">
            <a:extLst>
              <a:ext uri="{FF2B5EF4-FFF2-40B4-BE49-F238E27FC236}">
                <a16:creationId xmlns:a16="http://schemas.microsoft.com/office/drawing/2014/main" id="{5858823F-BAC2-4A87-9DEB-4E637F6F0191}"/>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E587634F-E261-4745-ADB8-82332E8968DA}"/>
              </a:ext>
            </a:extLst>
          </p:cNvPr>
          <p:cNvSpPr>
            <a:spLocks noGrp="1"/>
          </p:cNvSpPr>
          <p:nvPr>
            <p:ph type="sldNum" sz="quarter" idx="12"/>
          </p:nvPr>
        </p:nvSpPr>
        <p:spPr/>
        <p:txBody>
          <a:bodyPr/>
          <a:lstStyle/>
          <a:p>
            <a:fld id="{6E74079E-4E7A-4FA7-B38C-D1B6486B3FFD}" type="slidenum">
              <a:rPr lang="en-US" smtClean="0"/>
              <a:t>15</a:t>
            </a:fld>
            <a:endParaRPr lang="en-US"/>
          </a:p>
        </p:txBody>
      </p:sp>
      <p:pic>
        <p:nvPicPr>
          <p:cNvPr id="7" name="Picture 6">
            <a:extLst>
              <a:ext uri="{FF2B5EF4-FFF2-40B4-BE49-F238E27FC236}">
                <a16:creationId xmlns:a16="http://schemas.microsoft.com/office/drawing/2014/main" id="{BE3D3DDB-6F71-4F12-AB38-5A474D504D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126595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E8ABDD2-11B7-4144-B2F5-79E1072C0EDE}"/>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4517B7D7-1A8A-4548-89A8-2EEBBEEE2D0A}"/>
              </a:ext>
            </a:extLst>
          </p:cNvPr>
          <p:cNvSpPr>
            <a:spLocks noGrp="1"/>
          </p:cNvSpPr>
          <p:nvPr>
            <p:ph type="sldNum" sz="quarter" idx="12"/>
          </p:nvPr>
        </p:nvSpPr>
        <p:spPr/>
        <p:txBody>
          <a:bodyPr/>
          <a:lstStyle/>
          <a:p>
            <a:fld id="{6E74079E-4E7A-4FA7-B38C-D1B6486B3FFD}" type="slidenum">
              <a:rPr lang="en-US" smtClean="0"/>
              <a:t>16</a:t>
            </a:fld>
            <a:endParaRPr lang="en-US"/>
          </a:p>
        </p:txBody>
      </p:sp>
      <p:pic>
        <p:nvPicPr>
          <p:cNvPr id="7" name="Content Placeholder 4" descr="A close up of a sign&#10;&#10;Description automatically generated">
            <a:extLst>
              <a:ext uri="{FF2B5EF4-FFF2-40B4-BE49-F238E27FC236}">
                <a16:creationId xmlns:a16="http://schemas.microsoft.com/office/drawing/2014/main" id="{503DDECF-9EEF-46EE-8D57-A0A4965CA0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255" y="969295"/>
            <a:ext cx="7719490" cy="3581400"/>
          </a:xfrm>
          <a:prstGeom prst="rect">
            <a:avLst/>
          </a:prstGeom>
        </p:spPr>
      </p:pic>
      <p:sp>
        <p:nvSpPr>
          <p:cNvPr id="11" name="TextBox 10">
            <a:extLst>
              <a:ext uri="{FF2B5EF4-FFF2-40B4-BE49-F238E27FC236}">
                <a16:creationId xmlns:a16="http://schemas.microsoft.com/office/drawing/2014/main" id="{E8229EC5-DFAB-4207-8B54-CC369565D653}"/>
              </a:ext>
            </a:extLst>
          </p:cNvPr>
          <p:cNvSpPr txBox="1"/>
          <p:nvPr/>
        </p:nvSpPr>
        <p:spPr>
          <a:xfrm>
            <a:off x="0" y="4724400"/>
            <a:ext cx="9144000" cy="461665"/>
          </a:xfrm>
          <a:prstGeom prst="rect">
            <a:avLst/>
          </a:prstGeom>
          <a:noFill/>
        </p:spPr>
        <p:txBody>
          <a:bodyPr wrap="square">
            <a:spAutoFit/>
          </a:bodyPr>
          <a:lstStyle/>
          <a:p>
            <a:pPr algn="ctr"/>
            <a:r>
              <a:rPr lang="en-IN" sz="2400" dirty="0">
                <a:latin typeface="Times New Roman" panose="02020603050405020304" pitchFamily="18" charset="0"/>
                <a:cs typeface="Times New Roman" panose="02020603050405020304" pitchFamily="18" charset="0"/>
              </a:rPr>
              <a:t>GTSRB Dataset of Images</a:t>
            </a:r>
          </a:p>
        </p:txBody>
      </p:sp>
      <p:pic>
        <p:nvPicPr>
          <p:cNvPr id="12" name="Picture 11">
            <a:extLst>
              <a:ext uri="{FF2B5EF4-FFF2-40B4-BE49-F238E27FC236}">
                <a16:creationId xmlns:a16="http://schemas.microsoft.com/office/drawing/2014/main" id="{D378BCBA-9F11-43B1-A687-7C684BF888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23250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54F586-0485-46BF-AE14-4A7709131956}"/>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B887C5C9-F379-49BC-9C58-399DA71C9CDD}"/>
              </a:ext>
            </a:extLst>
          </p:cNvPr>
          <p:cNvSpPr>
            <a:spLocks noGrp="1"/>
          </p:cNvSpPr>
          <p:nvPr>
            <p:ph type="sldNum" sz="quarter" idx="12"/>
          </p:nvPr>
        </p:nvSpPr>
        <p:spPr/>
        <p:txBody>
          <a:bodyPr/>
          <a:lstStyle/>
          <a:p>
            <a:fld id="{6E74079E-4E7A-4FA7-B38C-D1B6486B3FFD}" type="slidenum">
              <a:rPr lang="en-US" smtClean="0"/>
              <a:t>17</a:t>
            </a:fld>
            <a:endParaRPr lang="en-US"/>
          </a:p>
        </p:txBody>
      </p:sp>
      <p:sp>
        <p:nvSpPr>
          <p:cNvPr id="7" name="Title 1">
            <a:extLst>
              <a:ext uri="{FF2B5EF4-FFF2-40B4-BE49-F238E27FC236}">
                <a16:creationId xmlns:a16="http://schemas.microsoft.com/office/drawing/2014/main" id="{9502B461-6416-4D1E-B414-3923130036EA}"/>
              </a:ext>
            </a:extLst>
          </p:cNvPr>
          <p:cNvSpPr>
            <a:spLocks noGrp="1"/>
          </p:cNvSpPr>
          <p:nvPr>
            <p:ph type="title"/>
          </p:nvPr>
        </p:nvSpPr>
        <p:spPr>
          <a:xfrm>
            <a:off x="13996" y="381000"/>
            <a:ext cx="9130004" cy="1009651"/>
          </a:xfrm>
        </p:spPr>
        <p:txBody>
          <a:bodyPr>
            <a:noAutofit/>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Image Pre-Processing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7D58B616-BD41-4AB3-9E5F-1413FE4ADF32}"/>
              </a:ext>
            </a:extLst>
          </p:cNvPr>
          <p:cNvSpPr>
            <a:spLocks noGrp="1"/>
          </p:cNvSpPr>
          <p:nvPr>
            <p:ph idx="1"/>
          </p:nvPr>
        </p:nvSpPr>
        <p:spPr>
          <a:xfrm>
            <a:off x="381000" y="1905000"/>
            <a:ext cx="2863788" cy="3048000"/>
          </a:xfrm>
        </p:spPr>
        <p:txBody>
          <a:bodyPr>
            <a:normAutofit/>
          </a:bodyPr>
          <a:lstStyle/>
          <a:p>
            <a:pPr marL="0" indent="0" algn="just">
              <a:buNone/>
            </a:pPr>
            <a:r>
              <a:rPr lang="en-IN" sz="2800" dirty="0">
                <a:latin typeface="Times New Roman" panose="02020603050405020304" pitchFamily="18" charset="0"/>
                <a:cs typeface="Times New Roman" panose="02020603050405020304" pitchFamily="18" charset="0"/>
              </a:rPr>
              <a:t>Steps involve are</a:t>
            </a:r>
          </a:p>
          <a:p>
            <a:pPr algn="just"/>
            <a:r>
              <a:rPr lang="en-IN" sz="2800" dirty="0">
                <a:latin typeface="Times New Roman" panose="02020603050405020304" pitchFamily="18" charset="0"/>
                <a:cs typeface="Times New Roman" panose="02020603050405020304" pitchFamily="18" charset="0"/>
              </a:rPr>
              <a:t>Filters </a:t>
            </a:r>
          </a:p>
          <a:p>
            <a:pPr algn="just"/>
            <a:r>
              <a:rPr lang="en-IN" sz="2800" dirty="0">
                <a:latin typeface="Times New Roman" panose="02020603050405020304" pitchFamily="18" charset="0"/>
                <a:cs typeface="Times New Roman" panose="02020603050405020304" pitchFamily="18" charset="0"/>
              </a:rPr>
              <a:t>Greyscale Conversion</a:t>
            </a:r>
          </a:p>
          <a:p>
            <a:pPr algn="just"/>
            <a:r>
              <a:rPr lang="en-IN" sz="2800" dirty="0">
                <a:latin typeface="Times New Roman" panose="02020603050405020304" pitchFamily="18" charset="0"/>
                <a:cs typeface="Times New Roman" panose="02020603050405020304" pitchFamily="18" charset="0"/>
              </a:rPr>
              <a:t>Matrix conversion</a:t>
            </a:r>
          </a:p>
          <a:p>
            <a:pPr algn="just"/>
            <a:endParaRPr lang="en-IN" dirty="0">
              <a:latin typeface="Times New Roman" panose="02020603050405020304" pitchFamily="18" charset="0"/>
              <a:cs typeface="Times New Roman" panose="02020603050405020304" pitchFamily="18" charset="0"/>
            </a:endParaRPr>
          </a:p>
        </p:txBody>
      </p:sp>
      <p:pic>
        <p:nvPicPr>
          <p:cNvPr id="9" name="Picture 8" descr="A screenshot of a social media post&#10;&#10;Description automatically generated">
            <a:extLst>
              <a:ext uri="{FF2B5EF4-FFF2-40B4-BE49-F238E27FC236}">
                <a16:creationId xmlns:a16="http://schemas.microsoft.com/office/drawing/2014/main" id="{2ECCB6A3-18FD-462F-8E3F-EB6EB282E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1676400"/>
            <a:ext cx="4953000" cy="2736635"/>
          </a:xfrm>
          <a:prstGeom prst="rect">
            <a:avLst/>
          </a:prstGeom>
        </p:spPr>
      </p:pic>
      <p:pic>
        <p:nvPicPr>
          <p:cNvPr id="10" name="Picture 9">
            <a:extLst>
              <a:ext uri="{FF2B5EF4-FFF2-40B4-BE49-F238E27FC236}">
                <a16:creationId xmlns:a16="http://schemas.microsoft.com/office/drawing/2014/main" id="{3BDCFF94-C0DC-4ACD-8F5A-E43F72848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51078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F5D684-16CC-4F85-B89F-951BA5847D92}"/>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BED76FEB-7ED1-4809-809A-AEA4D55D2A63}"/>
              </a:ext>
            </a:extLst>
          </p:cNvPr>
          <p:cNvSpPr>
            <a:spLocks noGrp="1"/>
          </p:cNvSpPr>
          <p:nvPr>
            <p:ph type="sldNum" sz="quarter" idx="12"/>
          </p:nvPr>
        </p:nvSpPr>
        <p:spPr/>
        <p:txBody>
          <a:bodyPr/>
          <a:lstStyle/>
          <a:p>
            <a:fld id="{6E74079E-4E7A-4FA7-B38C-D1B6486B3FFD}" type="slidenum">
              <a:rPr lang="en-US" smtClean="0"/>
              <a:t>18</a:t>
            </a:fld>
            <a:endParaRPr lang="en-US"/>
          </a:p>
        </p:txBody>
      </p:sp>
      <p:sp>
        <p:nvSpPr>
          <p:cNvPr id="8" name="Title 1">
            <a:extLst>
              <a:ext uri="{FF2B5EF4-FFF2-40B4-BE49-F238E27FC236}">
                <a16:creationId xmlns:a16="http://schemas.microsoft.com/office/drawing/2014/main" id="{37E18FEB-123F-40D3-8CE5-A1AD00EF4450}"/>
              </a:ext>
            </a:extLst>
          </p:cNvPr>
          <p:cNvSpPr>
            <a:spLocks noGrp="1"/>
          </p:cNvSpPr>
          <p:nvPr>
            <p:ph type="title"/>
          </p:nvPr>
        </p:nvSpPr>
        <p:spPr>
          <a:xfrm>
            <a:off x="-114300" y="762000"/>
            <a:ext cx="9372600" cy="1066800"/>
          </a:xfrm>
        </p:spPr>
        <p:txBody>
          <a:bodyPr>
            <a:normAutofit fontScale="90000"/>
          </a:bodyPr>
          <a:lstStyle/>
          <a:p>
            <a:r>
              <a:rPr lang="en-IN" dirty="0">
                <a:latin typeface="Times New Roman" panose="02020603050405020304" pitchFamily="18" charset="0"/>
                <a:cs typeface="Times New Roman" panose="02020603050405020304" pitchFamily="18" charset="0"/>
              </a:rPr>
              <a:t>RGB                        Greyscale            PIXEL</a:t>
            </a:r>
          </a:p>
        </p:txBody>
      </p:sp>
      <p:pic>
        <p:nvPicPr>
          <p:cNvPr id="9" name="Content Placeholder 5" descr="A stop sign in front of a tree&#10;&#10;Description automatically generated">
            <a:extLst>
              <a:ext uri="{FF2B5EF4-FFF2-40B4-BE49-F238E27FC236}">
                <a16:creationId xmlns:a16="http://schemas.microsoft.com/office/drawing/2014/main" id="{C35F36A6-FD68-436A-8477-61079150916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2133600"/>
            <a:ext cx="2743200" cy="3093317"/>
          </a:xfrm>
        </p:spPr>
      </p:pic>
      <p:pic>
        <p:nvPicPr>
          <p:cNvPr id="10" name="Picture 9" descr="A close up of a stop sign&#10;&#10;Description automatically generated">
            <a:extLst>
              <a:ext uri="{FF2B5EF4-FFF2-40B4-BE49-F238E27FC236}">
                <a16:creationId xmlns:a16="http://schemas.microsoft.com/office/drawing/2014/main" id="{E3F4B0E3-81B6-457A-9F10-68238B4C7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133600"/>
            <a:ext cx="2743200" cy="309331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2E2A2486-5878-4C6A-9D8C-A25E4290A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828800"/>
            <a:ext cx="1905000" cy="4114800"/>
          </a:xfrm>
          <a:prstGeom prst="rect">
            <a:avLst/>
          </a:prstGeom>
        </p:spPr>
      </p:pic>
      <p:pic>
        <p:nvPicPr>
          <p:cNvPr id="12" name="Picture 11">
            <a:extLst>
              <a:ext uri="{FF2B5EF4-FFF2-40B4-BE49-F238E27FC236}">
                <a16:creationId xmlns:a16="http://schemas.microsoft.com/office/drawing/2014/main" id="{6BFD0EB5-01FB-47A3-B516-51EFC302DE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232800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B17E6BC-6AAA-43B4-AE8A-8A08B956301F}"/>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17E232BF-4DB7-4D53-8E3B-B85DE4A74D02}"/>
              </a:ext>
            </a:extLst>
          </p:cNvPr>
          <p:cNvSpPr>
            <a:spLocks noGrp="1"/>
          </p:cNvSpPr>
          <p:nvPr>
            <p:ph type="sldNum" sz="quarter" idx="12"/>
          </p:nvPr>
        </p:nvSpPr>
        <p:spPr/>
        <p:txBody>
          <a:bodyPr/>
          <a:lstStyle/>
          <a:p>
            <a:fld id="{6E74079E-4E7A-4FA7-B38C-D1B6486B3FFD}" type="slidenum">
              <a:rPr lang="en-US" smtClean="0"/>
              <a:t>19</a:t>
            </a:fld>
            <a:endParaRPr lang="en-US"/>
          </a:p>
        </p:txBody>
      </p:sp>
      <p:sp>
        <p:nvSpPr>
          <p:cNvPr id="7" name="Title 1">
            <a:extLst>
              <a:ext uri="{FF2B5EF4-FFF2-40B4-BE49-F238E27FC236}">
                <a16:creationId xmlns:a16="http://schemas.microsoft.com/office/drawing/2014/main" id="{16F5CE93-D5A1-4EE9-B913-7D15DD2100BE}"/>
              </a:ext>
            </a:extLst>
          </p:cNvPr>
          <p:cNvSpPr>
            <a:spLocks noGrp="1"/>
          </p:cNvSpPr>
          <p:nvPr>
            <p:ph type="title"/>
          </p:nvPr>
        </p:nvSpPr>
        <p:spPr>
          <a:xfrm>
            <a:off x="0" y="304800"/>
            <a:ext cx="9144000" cy="998230"/>
          </a:xfrm>
        </p:spPr>
        <p:txBody>
          <a:bodyPr>
            <a:normAutofit/>
          </a:bodyPr>
          <a:lstStyle/>
          <a:p>
            <a:r>
              <a:rPr lang="en-IN" dirty="0">
                <a:latin typeface="Times New Roman" panose="02020603050405020304" pitchFamily="18" charset="0"/>
                <a:cs typeface="Times New Roman" panose="02020603050405020304" pitchFamily="18" charset="0"/>
              </a:rPr>
              <a:t>Network</a:t>
            </a:r>
            <a:r>
              <a:rPr lang="en-IN" sz="3800" dirty="0">
                <a:latin typeface="Times New Roman" panose="02020603050405020304" pitchFamily="18" charset="0"/>
                <a:cs typeface="Times New Roman" panose="02020603050405020304" pitchFamily="18" charset="0"/>
              </a:rPr>
              <a:t> Structure</a:t>
            </a:r>
            <a:endParaRPr lang="en-IN" sz="3800" dirty="0"/>
          </a:p>
        </p:txBody>
      </p:sp>
      <p:pic>
        <p:nvPicPr>
          <p:cNvPr id="8" name="Picture 2">
            <a:extLst>
              <a:ext uri="{FF2B5EF4-FFF2-40B4-BE49-F238E27FC236}">
                <a16:creationId xmlns:a16="http://schemas.microsoft.com/office/drawing/2014/main" id="{819741F6-5FA2-4CF6-885E-13ACA9E5E4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0" y="1786059"/>
            <a:ext cx="4191000" cy="34126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1CB57E9-8441-4572-8774-833AEECB6C3D}"/>
              </a:ext>
            </a:extLst>
          </p:cNvPr>
          <p:cNvSpPr/>
          <p:nvPr/>
        </p:nvSpPr>
        <p:spPr>
          <a:xfrm>
            <a:off x="674914" y="1982450"/>
            <a:ext cx="3223624" cy="2893100"/>
          </a:xfrm>
          <a:prstGeom prst="rect">
            <a:avLst/>
          </a:prstGeom>
        </p:spPr>
        <p:txBody>
          <a:bodyPr wrap="square">
            <a:spAutoFit/>
          </a:bodyPr>
          <a:lstStyle/>
          <a:p>
            <a:pPr marL="457200" indent="-457200"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Convolution:</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Each neuron receives several inputs, takes a weighted sum over them and forms a feature map called a bias function.</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2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Autofit/>
          </a:bodyPr>
          <a:lstStyle/>
          <a:p>
            <a:pPr algn="just"/>
            <a:r>
              <a:rPr lang="en-US" sz="2500" dirty="0">
                <a:latin typeface="Times New Roman" panose="02020603050405020304" pitchFamily="18" charset="0"/>
                <a:cs typeface="Times New Roman" panose="02020603050405020304" pitchFamily="18" charset="0"/>
              </a:rPr>
              <a:t>The fundamental function of this system is to capture the image or video so that it can be further processed. </a:t>
            </a:r>
          </a:p>
          <a:p>
            <a:pPr algn="just"/>
            <a:r>
              <a:rPr lang="en-US" sz="2500" dirty="0">
                <a:latin typeface="Times New Roman" panose="02020603050405020304" pitchFamily="18" charset="0"/>
                <a:cs typeface="Times New Roman" panose="02020603050405020304" pitchFamily="18" charset="0"/>
              </a:rPr>
              <a:t>In fact, the camera should be properly calibrated and its dynamic range should be adjusted before capturing any scene.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research on TSDR is to improve the robustness and efficiency of the TSDR system. </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If the cameras are placed too far away, then the image captured will be blurred and cannot be detected accurately. Hence the distance of camera from the image determines the quality of image. </a:t>
            </a:r>
            <a:endParaRPr lang="en-IN"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5A5075A-D075-4E9D-A3F0-9BC47A71050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137E3D82-EE06-4380-B750-3140EAA0AAB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C9939A2-5515-4E0C-8492-8FBD30268C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9240F46-22D2-4CB6-AA16-A5FE02296B9B}"/>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9D2DA16F-45BF-43AD-927E-07F4D4F3945A}"/>
              </a:ext>
            </a:extLst>
          </p:cNvPr>
          <p:cNvSpPr>
            <a:spLocks noGrp="1"/>
          </p:cNvSpPr>
          <p:nvPr>
            <p:ph type="sldNum" sz="quarter" idx="12"/>
          </p:nvPr>
        </p:nvSpPr>
        <p:spPr/>
        <p:txBody>
          <a:bodyPr/>
          <a:lstStyle/>
          <a:p>
            <a:fld id="{6E74079E-4E7A-4FA7-B38C-D1B6486B3FFD}" type="slidenum">
              <a:rPr lang="en-US" smtClean="0"/>
              <a:t>20</a:t>
            </a:fld>
            <a:endParaRPr lang="en-US"/>
          </a:p>
        </p:txBody>
      </p:sp>
      <p:sp>
        <p:nvSpPr>
          <p:cNvPr id="7" name="Content Placeholder 2">
            <a:extLst>
              <a:ext uri="{FF2B5EF4-FFF2-40B4-BE49-F238E27FC236}">
                <a16:creationId xmlns:a16="http://schemas.microsoft.com/office/drawing/2014/main" id="{E14E605F-A376-4180-A41B-658DEEF2E5CA}"/>
              </a:ext>
            </a:extLst>
          </p:cNvPr>
          <p:cNvSpPr>
            <a:spLocks noGrp="1"/>
          </p:cNvSpPr>
          <p:nvPr>
            <p:ph idx="1"/>
          </p:nvPr>
        </p:nvSpPr>
        <p:spPr>
          <a:xfrm>
            <a:off x="533400" y="1465339"/>
            <a:ext cx="4565343" cy="3259061"/>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Convolution:</a:t>
            </a:r>
          </a:p>
          <a:p>
            <a:pPr marL="0" indent="0" algn="just">
              <a:buNone/>
            </a:pPr>
            <a:r>
              <a:rPr lang="en-US" sz="2600" dirty="0">
                <a:latin typeface="Times New Roman" panose="02020603050405020304" pitchFamily="18" charset="0"/>
                <a:cs typeface="Times New Roman" panose="02020603050405020304" pitchFamily="18" charset="0"/>
              </a:rPr>
              <a:t>A 3 convolution layers with 2*2 max pooling was used for training the model.</a:t>
            </a:r>
          </a:p>
          <a:p>
            <a:pPr marL="0" indent="0" algn="just">
              <a:buNone/>
            </a:pPr>
            <a:r>
              <a:rPr lang="en-US" sz="2600" dirty="0">
                <a:latin typeface="Times New Roman" panose="02020603050405020304" pitchFamily="18" charset="0"/>
                <a:cs typeface="Times New Roman" panose="02020603050405020304" pitchFamily="18" charset="0"/>
              </a:rPr>
              <a:t>3d matrix form of single convolution layer is as shown.</a:t>
            </a:r>
          </a:p>
          <a:p>
            <a:pPr algn="just"/>
            <a:endParaRPr lang="en-IN" sz="2600" dirty="0"/>
          </a:p>
        </p:txBody>
      </p:sp>
      <p:pic>
        <p:nvPicPr>
          <p:cNvPr id="8" name="Picture 2">
            <a:extLst>
              <a:ext uri="{FF2B5EF4-FFF2-40B4-BE49-F238E27FC236}">
                <a16:creationId xmlns:a16="http://schemas.microsoft.com/office/drawing/2014/main" id="{DADC2AD5-9B51-4E34-AC7E-28131345B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295400"/>
            <a:ext cx="24860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053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C1D8D6-2E41-4279-A25C-7EE93DA8F3FD}"/>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9EAE5B30-9654-45DC-9F04-0B97CB0705F6}"/>
              </a:ext>
            </a:extLst>
          </p:cNvPr>
          <p:cNvSpPr>
            <a:spLocks noGrp="1"/>
          </p:cNvSpPr>
          <p:nvPr>
            <p:ph type="sldNum" sz="quarter" idx="12"/>
          </p:nvPr>
        </p:nvSpPr>
        <p:spPr/>
        <p:txBody>
          <a:bodyPr/>
          <a:lstStyle/>
          <a:p>
            <a:fld id="{6E74079E-4E7A-4FA7-B38C-D1B6486B3FFD}" type="slidenum">
              <a:rPr lang="en-US" smtClean="0"/>
              <a:t>21</a:t>
            </a:fld>
            <a:endParaRPr lang="en-US"/>
          </a:p>
        </p:txBody>
      </p:sp>
      <p:sp>
        <p:nvSpPr>
          <p:cNvPr id="8" name="Content Placeholder 4">
            <a:extLst>
              <a:ext uri="{FF2B5EF4-FFF2-40B4-BE49-F238E27FC236}">
                <a16:creationId xmlns:a16="http://schemas.microsoft.com/office/drawing/2014/main" id="{A6A1FD71-23F9-43D2-88EC-51C6A56F6E4C}"/>
              </a:ext>
            </a:extLst>
          </p:cNvPr>
          <p:cNvSpPr>
            <a:spLocks noGrp="1"/>
          </p:cNvSpPr>
          <p:nvPr>
            <p:ph idx="1"/>
          </p:nvPr>
        </p:nvSpPr>
        <p:spPr>
          <a:xfrm>
            <a:off x="381000" y="1771648"/>
            <a:ext cx="4082719" cy="3314701"/>
          </a:xfrm>
        </p:spPr>
        <p:txBody>
          <a:bodyPr>
            <a:normAutofit fontScale="92500" lnSpcReduction="20000"/>
          </a:bodyPr>
          <a:lstStyle/>
          <a:p>
            <a:pPr>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Normalization</a:t>
            </a:r>
            <a:br>
              <a:rPr lang="en-IN" sz="36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RELU layer will apply an elementwise activation function, such as the max(0,x) thresholding at zero. This leaves the size of the volume unchanged ([32x32x12]).</a:t>
            </a:r>
          </a:p>
          <a:p>
            <a:pPr algn="just"/>
            <a:r>
              <a:rPr lang="en-US" sz="2600" dirty="0">
                <a:latin typeface="Times New Roman" panose="02020603050405020304" pitchFamily="18" charset="0"/>
                <a:cs typeface="Times New Roman" panose="02020603050405020304" pitchFamily="18" charset="0"/>
              </a:rPr>
              <a:t>Rectified Linear Unit.</a:t>
            </a:r>
            <a:endParaRPr lang="en-IN" sz="2600" dirty="0">
              <a:latin typeface="Times New Roman" panose="02020603050405020304" pitchFamily="18" charset="0"/>
              <a:cs typeface="Times New Roman" panose="02020603050405020304" pitchFamily="18" charset="0"/>
            </a:endParaRPr>
          </a:p>
        </p:txBody>
      </p:sp>
      <p:pic>
        <p:nvPicPr>
          <p:cNvPr id="9" name="Picture 3">
            <a:extLst>
              <a:ext uri="{FF2B5EF4-FFF2-40B4-BE49-F238E27FC236}">
                <a16:creationId xmlns:a16="http://schemas.microsoft.com/office/drawing/2014/main" id="{3835F20B-04CE-474A-A754-4C55FD3FD1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875123"/>
            <a:ext cx="3745835" cy="310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475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AF4D95C-4477-4E2E-8E50-57122D72CC4B}"/>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FFAD832B-7E84-4746-88FA-3BD3281050C1}"/>
              </a:ext>
            </a:extLst>
          </p:cNvPr>
          <p:cNvSpPr>
            <a:spLocks noGrp="1"/>
          </p:cNvSpPr>
          <p:nvPr>
            <p:ph type="sldNum" sz="quarter" idx="12"/>
          </p:nvPr>
        </p:nvSpPr>
        <p:spPr/>
        <p:txBody>
          <a:bodyPr/>
          <a:lstStyle/>
          <a:p>
            <a:fld id="{6E74079E-4E7A-4FA7-B38C-D1B6486B3FFD}" type="slidenum">
              <a:rPr lang="en-US" smtClean="0"/>
              <a:t>22</a:t>
            </a:fld>
            <a:endParaRPr lang="en-US"/>
          </a:p>
        </p:txBody>
      </p:sp>
      <p:sp>
        <p:nvSpPr>
          <p:cNvPr id="8" name="Content Placeholder 2">
            <a:extLst>
              <a:ext uri="{FF2B5EF4-FFF2-40B4-BE49-F238E27FC236}">
                <a16:creationId xmlns:a16="http://schemas.microsoft.com/office/drawing/2014/main" id="{2F377063-1A68-49BC-BE78-33C59E385956}"/>
              </a:ext>
            </a:extLst>
          </p:cNvPr>
          <p:cNvSpPr>
            <a:spLocks noGrp="1"/>
          </p:cNvSpPr>
          <p:nvPr>
            <p:ph idx="1"/>
          </p:nvPr>
        </p:nvSpPr>
        <p:spPr>
          <a:xfrm>
            <a:off x="533400" y="1712912"/>
            <a:ext cx="4419599" cy="3432175"/>
          </a:xfrm>
        </p:spPr>
        <p:txBody>
          <a:bodyPr>
            <a:normAutofit lnSpcReduction="10000"/>
          </a:bodyPr>
          <a:lstStyle/>
          <a:p>
            <a:pPr algn="just">
              <a:buFont typeface="Wingdings" panose="05000000000000000000" pitchFamily="2" charset="2"/>
              <a:buChar char="v"/>
            </a:pPr>
            <a:r>
              <a:rPr lang="en-IN" sz="2600" b="1" dirty="0">
                <a:latin typeface="Times New Roman" panose="02020603050405020304" pitchFamily="18" charset="0"/>
                <a:cs typeface="Times New Roman" panose="02020603050405020304" pitchFamily="18" charset="0"/>
              </a:rPr>
              <a:t>POOLING</a:t>
            </a:r>
            <a:endParaRPr lang="en-US" sz="2600" b="1"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Max pooling is a technique used to reduce the dimensions of an image by considering the maximum amount of pixel value in the grid. Max pooling helps to reduce over fitting and makes the model to look more generic.</a:t>
            </a:r>
            <a:endParaRPr lang="en-IN" sz="2600"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770F7AB6-0DE9-493C-B1A3-2ECBBBC5B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708" y="1705136"/>
            <a:ext cx="3473092"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20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9B10CD3-D615-4687-83FC-12BF176D7A03}"/>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9C04981C-0B9C-4BDB-A90A-96D253A65AEB}"/>
              </a:ext>
            </a:extLst>
          </p:cNvPr>
          <p:cNvSpPr>
            <a:spLocks noGrp="1"/>
          </p:cNvSpPr>
          <p:nvPr>
            <p:ph type="sldNum" sz="quarter" idx="12"/>
          </p:nvPr>
        </p:nvSpPr>
        <p:spPr/>
        <p:txBody>
          <a:bodyPr/>
          <a:lstStyle/>
          <a:p>
            <a:fld id="{6E74079E-4E7A-4FA7-B38C-D1B6486B3FFD}" type="slidenum">
              <a:rPr lang="en-US" smtClean="0"/>
              <a:t>23</a:t>
            </a:fld>
            <a:endParaRPr lang="en-US"/>
          </a:p>
        </p:txBody>
      </p:sp>
      <p:sp>
        <p:nvSpPr>
          <p:cNvPr id="7" name="Title 1">
            <a:extLst>
              <a:ext uri="{FF2B5EF4-FFF2-40B4-BE49-F238E27FC236}">
                <a16:creationId xmlns:a16="http://schemas.microsoft.com/office/drawing/2014/main" id="{D684C15C-2F08-47CE-8410-C1957CBFFA15}"/>
              </a:ext>
            </a:extLst>
          </p:cNvPr>
          <p:cNvSpPr>
            <a:spLocks noGrp="1"/>
          </p:cNvSpPr>
          <p:nvPr>
            <p:ph type="title"/>
          </p:nvPr>
        </p:nvSpPr>
        <p:spPr>
          <a:xfrm>
            <a:off x="133350" y="543210"/>
            <a:ext cx="8649862" cy="835307"/>
          </a:xfrm>
        </p:spPr>
        <p:txBody>
          <a:bodyPr>
            <a:normAutofit/>
          </a:bodyPr>
          <a:lstStyle/>
          <a:p>
            <a:pPr marL="571500" indent="-571500" algn="l">
              <a:buFont typeface="Wingdings" panose="05000000000000000000" pitchFamily="2" charset="2"/>
              <a:buChar char="v"/>
            </a:pPr>
            <a:r>
              <a:rPr lang="en-IN" sz="2600" b="1" dirty="0">
                <a:latin typeface="Times New Roman" panose="02020603050405020304" pitchFamily="18" charset="0"/>
                <a:cs typeface="Times New Roman" panose="02020603050405020304" pitchFamily="18" charset="0"/>
              </a:rPr>
              <a:t>Output layer</a:t>
            </a:r>
          </a:p>
        </p:txBody>
      </p:sp>
      <p:pic>
        <p:nvPicPr>
          <p:cNvPr id="8" name="Picture 7" descr="A close up of a map&#10;&#10;Description automatically generated">
            <a:extLst>
              <a:ext uri="{FF2B5EF4-FFF2-40B4-BE49-F238E27FC236}">
                <a16:creationId xmlns:a16="http://schemas.microsoft.com/office/drawing/2014/main" id="{E77DEE22-5D5C-4EF9-9ECE-77B4369CA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494453"/>
            <a:ext cx="7848600" cy="3869093"/>
          </a:xfrm>
          <a:prstGeom prst="rect">
            <a:avLst/>
          </a:prstGeom>
        </p:spPr>
      </p:pic>
    </p:spTree>
    <p:extLst>
      <p:ext uri="{BB962C8B-B14F-4D97-AF65-F5344CB8AC3E}">
        <p14:creationId xmlns:p14="http://schemas.microsoft.com/office/powerpoint/2010/main" val="398296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499F51-6868-49D0-8107-BC6E5B446CAB}"/>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11EB487-EAB7-43FA-B74A-9408AACF61F6}"/>
              </a:ext>
            </a:extLst>
          </p:cNvPr>
          <p:cNvSpPr>
            <a:spLocks noGrp="1"/>
          </p:cNvSpPr>
          <p:nvPr>
            <p:ph type="sldNum" sz="quarter" idx="12"/>
          </p:nvPr>
        </p:nvSpPr>
        <p:spPr/>
        <p:txBody>
          <a:bodyPr/>
          <a:lstStyle/>
          <a:p>
            <a:fld id="{6E74079E-4E7A-4FA7-B38C-D1B6486B3FFD}" type="slidenum">
              <a:rPr lang="en-US" smtClean="0"/>
              <a:t>24</a:t>
            </a:fld>
            <a:endParaRPr lang="en-US"/>
          </a:p>
        </p:txBody>
      </p:sp>
      <p:sp>
        <p:nvSpPr>
          <p:cNvPr id="7" name="Content Placeholder 2">
            <a:extLst>
              <a:ext uri="{FF2B5EF4-FFF2-40B4-BE49-F238E27FC236}">
                <a16:creationId xmlns:a16="http://schemas.microsoft.com/office/drawing/2014/main" id="{55CB0148-062C-4291-A276-8DD1534EDA4F}"/>
              </a:ext>
            </a:extLst>
          </p:cNvPr>
          <p:cNvSpPr>
            <a:spLocks noGrp="1"/>
          </p:cNvSpPr>
          <p:nvPr>
            <p:ph idx="1"/>
          </p:nvPr>
        </p:nvSpPr>
        <p:spPr>
          <a:xfrm>
            <a:off x="666750" y="1504950"/>
            <a:ext cx="7810500" cy="3848100"/>
          </a:xfrm>
        </p:spPr>
        <p:txBody>
          <a:bodyPr>
            <a:normAutofit/>
          </a:bodyPr>
          <a:lstStyle/>
          <a:p>
            <a:pPr algn="just"/>
            <a:r>
              <a:rPr lang="en-US" sz="2600" dirty="0">
                <a:latin typeface="Times New Roman" panose="02020603050405020304" pitchFamily="18" charset="0"/>
                <a:cs typeface="Times New Roman" panose="02020603050405020304" pitchFamily="18" charset="0"/>
              </a:rPr>
              <a:t>A SoftMax function is a type of squashing function. Squashing functions limit the output of the function into the range 0 to 1.</a:t>
            </a:r>
          </a:p>
          <a:p>
            <a:pPr algn="just"/>
            <a:r>
              <a:rPr lang="en-US" sz="2600" dirty="0">
                <a:latin typeface="Times New Roman" panose="02020603050405020304" pitchFamily="18" charset="0"/>
                <a:cs typeface="Times New Roman" panose="02020603050405020304" pitchFamily="18" charset="0"/>
              </a:rPr>
              <a:t> This allows the output to be interpreted directly as a probability.</a:t>
            </a:r>
          </a:p>
          <a:p>
            <a:pPr algn="just"/>
            <a:r>
              <a:rPr lang="en-US" sz="2600" dirty="0">
                <a:latin typeface="Times New Roman" panose="02020603050405020304" pitchFamily="18" charset="0"/>
                <a:cs typeface="Times New Roman" panose="02020603050405020304" pitchFamily="18" charset="0"/>
              </a:rPr>
              <a:t>Since the outputs of a SoftMax function can be interpreted as a probability (i.e. they must sum to 1), a SoftMax layer is typically the final layer used in neural network functions. </a:t>
            </a:r>
            <a:endParaRPr lang="en-IN" sz="2600" dirty="0">
              <a:latin typeface="Times New Roman" panose="02020603050405020304" pitchFamily="18"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623175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2E11E50-7912-49C6-BCA4-8B70B9A8B91B}"/>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242F015-22C2-4000-9D5B-FBCA2775DEED}"/>
              </a:ext>
            </a:extLst>
          </p:cNvPr>
          <p:cNvSpPr>
            <a:spLocks noGrp="1"/>
          </p:cNvSpPr>
          <p:nvPr>
            <p:ph type="sldNum" sz="quarter" idx="12"/>
          </p:nvPr>
        </p:nvSpPr>
        <p:spPr/>
        <p:txBody>
          <a:bodyPr/>
          <a:lstStyle/>
          <a:p>
            <a:fld id="{6E74079E-4E7A-4FA7-B38C-D1B6486B3FFD}" type="slidenum">
              <a:rPr lang="en-US" smtClean="0"/>
              <a:t>25</a:t>
            </a:fld>
            <a:endParaRPr lang="en-US"/>
          </a:p>
        </p:txBody>
      </p:sp>
      <p:sp>
        <p:nvSpPr>
          <p:cNvPr id="7" name="Title 1">
            <a:extLst>
              <a:ext uri="{FF2B5EF4-FFF2-40B4-BE49-F238E27FC236}">
                <a16:creationId xmlns:a16="http://schemas.microsoft.com/office/drawing/2014/main" id="{B024CD33-F690-4C32-A5B0-A6A519DDD804}"/>
              </a:ext>
            </a:extLst>
          </p:cNvPr>
          <p:cNvSpPr>
            <a:spLocks noGrp="1"/>
          </p:cNvSpPr>
          <p:nvPr>
            <p:ph type="title"/>
          </p:nvPr>
        </p:nvSpPr>
        <p:spPr>
          <a:xfrm>
            <a:off x="0" y="547687"/>
            <a:ext cx="9144000" cy="854075"/>
          </a:xfrm>
        </p:spPr>
        <p:txBody>
          <a:bodyPr>
            <a:normAutofit/>
          </a:bodyPr>
          <a:lstStyle/>
          <a:p>
            <a:r>
              <a:rPr lang="en-IN" dirty="0">
                <a:latin typeface="Times New Roman" panose="02020603050405020304" pitchFamily="18" charset="0"/>
                <a:cs typeface="Times New Roman" panose="02020603050405020304" pitchFamily="18" charset="0"/>
              </a:rPr>
              <a:t>Testing the dataset</a:t>
            </a:r>
          </a:p>
        </p:txBody>
      </p:sp>
      <p:sp>
        <p:nvSpPr>
          <p:cNvPr id="8" name="Content Placeholder 2">
            <a:extLst>
              <a:ext uri="{FF2B5EF4-FFF2-40B4-BE49-F238E27FC236}">
                <a16:creationId xmlns:a16="http://schemas.microsoft.com/office/drawing/2014/main" id="{411240C9-8D26-4CDD-887D-7C9339204897}"/>
              </a:ext>
            </a:extLst>
          </p:cNvPr>
          <p:cNvSpPr>
            <a:spLocks noGrp="1"/>
          </p:cNvSpPr>
          <p:nvPr>
            <p:ph idx="1"/>
          </p:nvPr>
        </p:nvSpPr>
        <p:spPr>
          <a:xfrm>
            <a:off x="723900" y="1539081"/>
            <a:ext cx="7696200" cy="4679950"/>
          </a:xfrm>
        </p:spPr>
        <p:txBody>
          <a:bodyPr>
            <a:noAutofit/>
          </a:bodyPr>
          <a:lstStyle/>
          <a:p>
            <a:pPr algn="just"/>
            <a:r>
              <a:rPr lang="en-US" sz="2400" dirty="0">
                <a:latin typeface="Times New Roman" panose="02020603050405020304" pitchFamily="18" charset="0"/>
                <a:cs typeface="Times New Roman" panose="02020603050405020304" pitchFamily="18" charset="0"/>
              </a:rPr>
              <a:t>Several adjustments were made for training the data. The paper uses a batch size of 32 since the images were around from 2000-3000. </a:t>
            </a:r>
          </a:p>
          <a:p>
            <a:pPr algn="just"/>
            <a:r>
              <a:rPr lang="en-US" sz="2400" dirty="0">
                <a:latin typeface="Times New Roman" panose="02020603050405020304" pitchFamily="18" charset="0"/>
                <a:cs typeface="Times New Roman" panose="02020603050405020304" pitchFamily="18" charset="0"/>
              </a:rPr>
              <a:t>The training  set uses epoch of 40. After iteration of  20,000 times, the precision accuracy was found to be 96%. </a:t>
            </a:r>
          </a:p>
          <a:p>
            <a:pPr algn="just"/>
            <a:r>
              <a:rPr lang="en-US" sz="2400" dirty="0">
                <a:latin typeface="Times New Roman" panose="02020603050405020304" pitchFamily="18" charset="0"/>
                <a:cs typeface="Times New Roman" panose="02020603050405020304" pitchFamily="18" charset="0"/>
              </a:rPr>
              <a:t> Batch size of 32 and epoch of 20 /50 are used  for testing set.</a:t>
            </a:r>
          </a:p>
          <a:p>
            <a:pPr algn="just"/>
            <a:r>
              <a:rPr lang="en-US" sz="2400" dirty="0">
                <a:latin typeface="Times New Roman" panose="02020603050405020304" pitchFamily="18" charset="0"/>
                <a:cs typeface="Times New Roman" panose="02020603050405020304" pitchFamily="18" charset="0"/>
              </a:rPr>
              <a:t> The model is capable of recognizing the images with an accuracy of 97% for an epoch value of 50. For increase in epoch value can produce accuracy rate of 98%, but time complexity of algorithm increases.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726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01A1BFB-6355-49AD-AD98-075DC028F505}"/>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C750B181-9289-4BFB-BA91-A4E4C9ADC7D4}"/>
              </a:ext>
            </a:extLst>
          </p:cNvPr>
          <p:cNvSpPr>
            <a:spLocks noGrp="1"/>
          </p:cNvSpPr>
          <p:nvPr>
            <p:ph type="sldNum" sz="quarter" idx="12"/>
          </p:nvPr>
        </p:nvSpPr>
        <p:spPr/>
        <p:txBody>
          <a:bodyPr/>
          <a:lstStyle/>
          <a:p>
            <a:fld id="{6E74079E-4E7A-4FA7-B38C-D1B6486B3FFD}" type="slidenum">
              <a:rPr lang="en-US" smtClean="0"/>
              <a:t>26</a:t>
            </a:fld>
            <a:endParaRPr lang="en-US"/>
          </a:p>
        </p:txBody>
      </p:sp>
      <p:sp>
        <p:nvSpPr>
          <p:cNvPr id="7" name="Title 1">
            <a:extLst>
              <a:ext uri="{FF2B5EF4-FFF2-40B4-BE49-F238E27FC236}">
                <a16:creationId xmlns:a16="http://schemas.microsoft.com/office/drawing/2014/main" id="{5AC5FE2E-D1FA-4048-910F-87BCCF4F687D}"/>
              </a:ext>
            </a:extLst>
          </p:cNvPr>
          <p:cNvSpPr>
            <a:spLocks noGrp="1"/>
          </p:cNvSpPr>
          <p:nvPr>
            <p:ph type="title"/>
          </p:nvPr>
        </p:nvSpPr>
        <p:spPr>
          <a:xfrm>
            <a:off x="0" y="681037"/>
            <a:ext cx="9144000" cy="766763"/>
          </a:xfrm>
        </p:spPr>
        <p:txBody>
          <a:bodyPr>
            <a:normAutofit/>
          </a:bodyPr>
          <a:lstStyle/>
          <a:p>
            <a:r>
              <a:rPr lang="en-IN" dirty="0">
                <a:latin typeface="Times New Roman" panose="02020603050405020304" pitchFamily="18" charset="0"/>
                <a:cs typeface="Times New Roman" panose="02020603050405020304" pitchFamily="18" charset="0"/>
              </a:rPr>
              <a:t>Output</a:t>
            </a:r>
          </a:p>
        </p:txBody>
      </p:sp>
      <p:sp>
        <p:nvSpPr>
          <p:cNvPr id="8" name="Content Placeholder 2">
            <a:extLst>
              <a:ext uri="{FF2B5EF4-FFF2-40B4-BE49-F238E27FC236}">
                <a16:creationId xmlns:a16="http://schemas.microsoft.com/office/drawing/2014/main" id="{D56C4165-F6D2-4F3B-8066-20B8D887786D}"/>
              </a:ext>
            </a:extLst>
          </p:cNvPr>
          <p:cNvSpPr>
            <a:spLocks noGrp="1"/>
          </p:cNvSpPr>
          <p:nvPr>
            <p:ph idx="1"/>
          </p:nvPr>
        </p:nvSpPr>
        <p:spPr>
          <a:xfrm>
            <a:off x="609600" y="1943100"/>
            <a:ext cx="7924800" cy="3848100"/>
          </a:xfrm>
        </p:spPr>
        <p:txBody>
          <a:bodyPr>
            <a:normAutofit/>
          </a:bodyPr>
          <a:lstStyle/>
          <a:p>
            <a:pPr algn="just"/>
            <a:r>
              <a:rPr lang="en-IN" sz="2600" dirty="0">
                <a:latin typeface="Times New Roman" panose="02020603050405020304" pitchFamily="18" charset="0"/>
                <a:cs typeface="Times New Roman" panose="02020603050405020304" pitchFamily="18" charset="0"/>
              </a:rPr>
              <a:t>The output obtained is found to be accurate with a precision rate of 97%.</a:t>
            </a:r>
          </a:p>
          <a:p>
            <a:pPr algn="just"/>
            <a:r>
              <a:rPr lang="en-IN" sz="2600" dirty="0">
                <a:latin typeface="Times New Roman" panose="02020603050405020304" pitchFamily="18" charset="0"/>
                <a:cs typeface="Times New Roman" panose="02020603050405020304" pitchFamily="18" charset="0"/>
              </a:rPr>
              <a:t>The system also detects the low light images and recognises in obtaining the pattern of the output with an accuracy of 94%.</a:t>
            </a:r>
          </a:p>
          <a:p>
            <a:pPr algn="just"/>
            <a:r>
              <a:rPr lang="en-US" sz="2600" dirty="0">
                <a:latin typeface="Times New Roman" panose="02020603050405020304" pitchFamily="18" charset="0"/>
                <a:cs typeface="Times New Roman" panose="02020603050405020304" pitchFamily="18" charset="0"/>
              </a:rPr>
              <a:t> The accuracy test results indicate that the transfer learning-based method(neural networks) is powerful for traffic sign recognition is better efficient and finite.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05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3BE5C13-224F-4B14-91A0-8248575535FC}"/>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7D28D42D-CEE5-43B1-8B99-C685DFA67DC8}"/>
              </a:ext>
            </a:extLst>
          </p:cNvPr>
          <p:cNvSpPr>
            <a:spLocks noGrp="1"/>
          </p:cNvSpPr>
          <p:nvPr>
            <p:ph type="sldNum" sz="quarter" idx="12"/>
          </p:nvPr>
        </p:nvSpPr>
        <p:spPr/>
        <p:txBody>
          <a:bodyPr/>
          <a:lstStyle/>
          <a:p>
            <a:fld id="{6E74079E-4E7A-4FA7-B38C-D1B6486B3FFD}" type="slidenum">
              <a:rPr lang="en-US" smtClean="0"/>
              <a:t>27</a:t>
            </a:fld>
            <a:endParaRPr lang="en-US"/>
          </a:p>
        </p:txBody>
      </p:sp>
      <p:sp>
        <p:nvSpPr>
          <p:cNvPr id="7" name="Title 1">
            <a:extLst>
              <a:ext uri="{FF2B5EF4-FFF2-40B4-BE49-F238E27FC236}">
                <a16:creationId xmlns:a16="http://schemas.microsoft.com/office/drawing/2014/main" id="{A531D8A7-B6EC-4160-BD24-D87461A44E6D}"/>
              </a:ext>
            </a:extLst>
          </p:cNvPr>
          <p:cNvSpPr>
            <a:spLocks noGrp="1"/>
          </p:cNvSpPr>
          <p:nvPr>
            <p:ph type="title"/>
          </p:nvPr>
        </p:nvSpPr>
        <p:spPr>
          <a:xfrm>
            <a:off x="0" y="381000"/>
            <a:ext cx="9144000" cy="777875"/>
          </a:xfrm>
        </p:spPr>
        <p:txBody>
          <a:bodyPr/>
          <a:lstStyle/>
          <a:p>
            <a:r>
              <a:rPr lang="en-IN" dirty="0">
                <a:latin typeface="Times New Roman" panose="02020603050405020304" pitchFamily="18" charset="0"/>
                <a:cs typeface="Times New Roman" panose="02020603050405020304" pitchFamily="18" charset="0"/>
              </a:rPr>
              <a:t>Results</a:t>
            </a:r>
          </a:p>
        </p:txBody>
      </p:sp>
      <p:sp>
        <p:nvSpPr>
          <p:cNvPr id="8" name="Content Placeholder 2">
            <a:extLst>
              <a:ext uri="{FF2B5EF4-FFF2-40B4-BE49-F238E27FC236}">
                <a16:creationId xmlns:a16="http://schemas.microsoft.com/office/drawing/2014/main" id="{B1750D86-61C1-4843-A4AA-F064F265BB04}"/>
              </a:ext>
            </a:extLst>
          </p:cNvPr>
          <p:cNvSpPr>
            <a:spLocks noGrp="1"/>
          </p:cNvSpPr>
          <p:nvPr>
            <p:ph idx="1"/>
          </p:nvPr>
        </p:nvSpPr>
        <p:spPr>
          <a:xfrm>
            <a:off x="723900" y="1600200"/>
            <a:ext cx="7696200" cy="4038601"/>
          </a:xfrm>
        </p:spPr>
        <p:txBody>
          <a:bodyPr>
            <a:noAutofit/>
          </a:bodyPr>
          <a:lstStyle/>
          <a:p>
            <a:pPr algn="just"/>
            <a:r>
              <a:rPr lang="en-US" sz="2600" dirty="0">
                <a:latin typeface="Times New Roman" panose="02020603050405020304" pitchFamily="18" charset="0"/>
                <a:cs typeface="Times New Roman" panose="02020603050405020304" pitchFamily="18" charset="0"/>
              </a:rPr>
              <a:t>The accuracy rate was found to be accurate but with a minute difference of 2-3 %.The proposed system gives an accuracy rate of 97% in   real time scenario of detection and recognition.</a:t>
            </a:r>
          </a:p>
          <a:p>
            <a:pPr algn="just"/>
            <a:r>
              <a:rPr lang="en-US" sz="2600" dirty="0">
                <a:latin typeface="Times New Roman" panose="02020603050405020304" pitchFamily="18" charset="0"/>
                <a:cs typeface="Times New Roman" panose="02020603050405020304" pitchFamily="18" charset="0"/>
              </a:rPr>
              <a:t>Addition of more amount of data to the training data set would help in accurate decision for traffic sign , for example some traffic signs may have high color contrast, dimming of colors due to sunshade can result an error in detection or fakes a longer time for detection.</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349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2802F1-919A-45B4-89A2-D18555103FBD}"/>
              </a:ext>
            </a:extLst>
          </p:cNvPr>
          <p:cNvSpPr>
            <a:spLocks noGrp="1"/>
          </p:cNvSpPr>
          <p:nvPr>
            <p:ph type="title"/>
          </p:nvPr>
        </p:nvSpPr>
        <p:spPr>
          <a:xfrm>
            <a:off x="457200" y="533400"/>
            <a:ext cx="8229600" cy="114300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8" name="Content Placeholder 2">
            <a:extLst>
              <a:ext uri="{FF2B5EF4-FFF2-40B4-BE49-F238E27FC236}">
                <a16:creationId xmlns:a16="http://schemas.microsoft.com/office/drawing/2014/main" id="{0195E7D1-D769-4B46-8F3D-EEC2560267C7}"/>
              </a:ext>
            </a:extLst>
          </p:cNvPr>
          <p:cNvSpPr>
            <a:spLocks noGrp="1"/>
          </p:cNvSpPr>
          <p:nvPr>
            <p:ph idx="1"/>
          </p:nvPr>
        </p:nvSpPr>
        <p:spPr>
          <a:xfrm>
            <a:off x="457200" y="1600200"/>
            <a:ext cx="8229600" cy="4525963"/>
          </a:xfrm>
        </p:spPr>
        <p:txBody>
          <a:bodyPr>
            <a:normAutofit/>
          </a:bodyPr>
          <a:lstStyle/>
          <a:p>
            <a:pPr algn="just"/>
            <a:r>
              <a:rPr lang="en-US" sz="2500" dirty="0">
                <a:latin typeface="Times New Roman" panose="02020603050405020304" pitchFamily="18" charset="0"/>
                <a:cs typeface="Times New Roman" panose="02020603050405020304" pitchFamily="18" charset="0"/>
              </a:rPr>
              <a:t>Aiming at the problem of traffic sign detection and recognition, this paper presents a traffic sign detection and recognition method based on image-processing  and deep neural networks  . </a:t>
            </a:r>
          </a:p>
          <a:p>
            <a:pPr algn="just"/>
            <a:r>
              <a:rPr lang="en-US" sz="2500" dirty="0">
                <a:latin typeface="Times New Roman" panose="02020603050405020304" pitchFamily="18" charset="0"/>
                <a:cs typeface="Times New Roman" panose="02020603050405020304" pitchFamily="18" charset="0"/>
              </a:rPr>
              <a:t>Comparisons of each stage by training and validating the  dataset makes our model good fit and helps in the output prediction . </a:t>
            </a:r>
          </a:p>
          <a:p>
            <a:pPr algn="just"/>
            <a:r>
              <a:rPr lang="en-US" sz="2500" dirty="0">
                <a:latin typeface="Times New Roman" panose="02020603050405020304" pitchFamily="18" charset="0"/>
                <a:cs typeface="Times New Roman" panose="02020603050405020304" pitchFamily="18" charset="0"/>
              </a:rPr>
              <a:t>As a whole, this method can reach the need of real time and accuracy for the detection and recognition of traffic sign .</a:t>
            </a:r>
            <a:endParaRPr lang="en-I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3A03BC07-5192-416C-B850-B907A548B1F0}"/>
              </a:ext>
            </a:extLst>
          </p:cNvPr>
          <p:cNvSpPr>
            <a:spLocks noGrp="1"/>
          </p:cNvSpPr>
          <p:nvPr>
            <p:ph type="dt" sz="half" idx="10"/>
          </p:nvPr>
        </p:nvSpPr>
        <p:spPr>
          <a:xfrm>
            <a:off x="457200" y="6356350"/>
            <a:ext cx="2133600" cy="365125"/>
          </a:xfrm>
        </p:spPr>
        <p:txBody>
          <a:bodyPr/>
          <a:lstStyle/>
          <a:p>
            <a:fld id="{CB241D64-0899-4D37-BE7F-D2EF8D66BD74}" type="datetime5">
              <a:rPr lang="en-US" smtClean="0">
                <a:latin typeface="Times New Roman" panose="02020603050405020304" pitchFamily="18" charset="0"/>
                <a:cs typeface="Times New Roman" panose="02020603050405020304" pitchFamily="18" charset="0"/>
              </a:rPr>
              <a:t>25-May-21</a:t>
            </a:fld>
            <a:endParaRPr lang="en-US">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18C21BE0-49B9-4489-BD30-1B9A0C67EE95}"/>
              </a:ext>
            </a:extLst>
          </p:cNvPr>
          <p:cNvSpPr>
            <a:spLocks noGrp="1"/>
          </p:cNvSpPr>
          <p:nvPr>
            <p:ph type="ftr" sz="quarter" idx="11"/>
          </p:nvPr>
        </p:nvSpPr>
        <p:spPr>
          <a:xfrm>
            <a:off x="3124200" y="6356350"/>
            <a:ext cx="2895600" cy="365125"/>
          </a:xfrm>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11" name="Slide Number Placeholder 5">
            <a:extLst>
              <a:ext uri="{FF2B5EF4-FFF2-40B4-BE49-F238E27FC236}">
                <a16:creationId xmlns:a16="http://schemas.microsoft.com/office/drawing/2014/main" id="{CA238F88-1C59-471C-B13D-4DA418955673}"/>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D6BF15D-9F11-4EE0-8E19-3B666DCEC4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4168629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600200"/>
            <a:ext cx="8229600" cy="4648199"/>
          </a:xfrm>
        </p:spPr>
        <p:txBody>
          <a:bodyPr>
            <a:noAutofit/>
          </a:bodyPr>
          <a:lstStyle/>
          <a:p>
            <a:pPr algn="just"/>
            <a:r>
              <a:rPr lang="en-US" sz="2400" dirty="0">
                <a:latin typeface="Times New Roman" panose="02020603050405020304" pitchFamily="18" charset="0"/>
                <a:cs typeface="Times New Roman" panose="02020603050405020304" pitchFamily="18" charset="0"/>
              </a:rPr>
              <a:t>Encoding Rich Frequencies for Classification of Stroke Patients EEG Signals. Authors: Fawaz </a:t>
            </a:r>
            <a:r>
              <a:rPr lang="en-US" sz="2400" dirty="0" err="1">
                <a:latin typeface="Times New Roman" panose="02020603050405020304" pitchFamily="18" charset="0"/>
                <a:cs typeface="Times New Roman" panose="02020603050405020304" pitchFamily="18" charset="0"/>
              </a:rPr>
              <a:t>Sammani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Swee</a:t>
            </a:r>
            <a:r>
              <a:rPr lang="en-US" sz="2400" dirty="0">
                <a:latin typeface="Times New Roman" panose="02020603050405020304" pitchFamily="18" charset="0"/>
                <a:cs typeface="Times New Roman" panose="02020603050405020304" pitchFamily="18" charset="0"/>
              </a:rPr>
              <a:t> Sim , and Shing Chiang Tan. </a:t>
            </a:r>
          </a:p>
          <a:p>
            <a:pPr algn="just"/>
            <a:r>
              <a:rPr lang="en-US" sz="2400" dirty="0">
                <a:latin typeface="Times New Roman" panose="02020603050405020304" pitchFamily="18" charset="0"/>
                <a:cs typeface="Times New Roman" panose="02020603050405020304" pitchFamily="18" charset="0"/>
              </a:rPr>
              <a:t>Traffic Sign Detection Algorithm Based on Deep Convolutional Neural Network. Authors: </a:t>
            </a:r>
            <a:r>
              <a:rPr lang="en-US" sz="2400" dirty="0" err="1">
                <a:latin typeface="Times New Roman" panose="02020603050405020304" pitchFamily="18" charset="0"/>
                <a:cs typeface="Times New Roman" panose="02020603050405020304" pitchFamily="18" charset="0"/>
              </a:rPr>
              <a:t>Xiong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Changzhen</a:t>
            </a:r>
            <a:r>
              <a:rPr lang="en-US" sz="2400" dirty="0">
                <a:latin typeface="Times New Roman" panose="02020603050405020304" pitchFamily="18" charset="0"/>
                <a:cs typeface="Times New Roman" panose="02020603050405020304" pitchFamily="18" charset="0"/>
              </a:rPr>
              <a:t>, Wang Cong, Ma </a:t>
            </a:r>
            <a:r>
              <a:rPr lang="en-US" sz="2400" dirty="0" err="1">
                <a:latin typeface="Times New Roman" panose="02020603050405020304" pitchFamily="18" charset="0"/>
                <a:cs typeface="Times New Roman" panose="02020603050405020304" pitchFamily="18" charset="0"/>
              </a:rPr>
              <a:t>Weixin</a:t>
            </a:r>
            <a:r>
              <a:rPr lang="en-US" sz="2400" dirty="0">
                <a:latin typeface="Times New Roman" panose="02020603050405020304" pitchFamily="18" charset="0"/>
                <a:cs typeface="Times New Roman" panose="02020603050405020304" pitchFamily="18" charset="0"/>
              </a:rPr>
              <a:t>, Shan </a:t>
            </a:r>
            <a:r>
              <a:rPr lang="en-US" sz="2400" dirty="0" err="1">
                <a:latin typeface="Times New Roman" panose="02020603050405020304" pitchFamily="18" charset="0"/>
                <a:cs typeface="Times New Roman" panose="02020603050405020304" pitchFamily="18" charset="0"/>
              </a:rPr>
              <a:t>Yanmei</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Traffic Sign Detection and Pattern Recognition using Support Vector Machine. Authors: Kiran C.G, </a:t>
            </a:r>
            <a:r>
              <a:rPr lang="en-US" sz="2400" dirty="0" err="1">
                <a:latin typeface="Times New Roman" panose="02020603050405020304" pitchFamily="18" charset="0"/>
                <a:cs typeface="Times New Roman" panose="02020603050405020304" pitchFamily="18" charset="0"/>
              </a:rPr>
              <a:t>Lekhesh</a:t>
            </a:r>
            <a:r>
              <a:rPr lang="en-US" sz="2400" dirty="0">
                <a:latin typeface="Times New Roman" panose="02020603050405020304" pitchFamily="18" charset="0"/>
                <a:cs typeface="Times New Roman" panose="02020603050405020304" pitchFamily="18" charset="0"/>
              </a:rPr>
              <a:t> V. Prabhu, Abdu </a:t>
            </a:r>
            <a:r>
              <a:rPr lang="en-US" sz="2400" dirty="0" err="1">
                <a:latin typeface="Times New Roman" panose="02020603050405020304" pitchFamily="18" charset="0"/>
                <a:cs typeface="Times New Roman" panose="02020603050405020304" pitchFamily="18" charset="0"/>
              </a:rPr>
              <a:t>Rahiman</a:t>
            </a:r>
            <a:r>
              <a:rPr lang="en-US" sz="2400" dirty="0">
                <a:latin typeface="Times New Roman" panose="02020603050405020304" pitchFamily="18" charset="0"/>
                <a:cs typeface="Times New Roman" panose="02020603050405020304" pitchFamily="18" charset="0"/>
              </a:rPr>
              <a:t> V and Rajeev K.</a:t>
            </a:r>
          </a:p>
          <a:p>
            <a:pPr algn="just"/>
            <a:r>
              <a:rPr lang="en-US" sz="2400" dirty="0">
                <a:latin typeface="Times New Roman" panose="02020603050405020304" pitchFamily="18" charset="0"/>
                <a:cs typeface="Times New Roman" panose="02020603050405020304" pitchFamily="18" charset="0"/>
              </a:rPr>
              <a:t>Detection and Recognition of Traffic  Signs based on RGB to Red Conversion. Authors: </a:t>
            </a:r>
            <a:r>
              <a:rPr lang="en-US" sz="2400" dirty="0" err="1">
                <a:latin typeface="Times New Roman" panose="02020603050405020304" pitchFamily="18" charset="0"/>
                <a:cs typeface="Times New Roman" panose="02020603050405020304" pitchFamily="18" charset="0"/>
              </a:rPr>
              <a:t>Mr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Mohith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Bhairav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Mahatme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Mrs</a:t>
            </a:r>
            <a:r>
              <a:rPr lang="en-US" sz="2400" dirty="0">
                <a:latin typeface="Times New Roman" panose="02020603050405020304" pitchFamily="18" charset="0"/>
                <a:cs typeface="Times New Roman" panose="02020603050405020304" pitchFamily="18" charset="0"/>
              </a:rPr>
              <a:t> . Sonia </a:t>
            </a:r>
            <a:r>
              <a:rPr lang="en-US" sz="2400" dirty="0" err="1">
                <a:latin typeface="Times New Roman" panose="02020603050405020304" pitchFamily="18" charset="0"/>
                <a:cs typeface="Times New Roman" panose="02020603050405020304" pitchFamily="18" charset="0"/>
              </a:rPr>
              <a:t>Kuwelkar</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9C38A83-71A4-4375-A024-FC838359B1F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8E3308DE-CCA9-42B9-A52C-DCC85A2D6F4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29</a:t>
            </a:fld>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C7444B-B7AC-4A3E-AF0D-0BD57D9D30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p:txBody>
          <a:bodyPr>
            <a:noAutofit/>
          </a:bodyPr>
          <a:lstStyle/>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In order to solve the concerns over road and transportation safety, automatic traffic sign detection and recognition (TSDR) system has been introduced.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An automatic TSDR system can detect and recognise traffic signs from and within images captured by cameras or imaging sensors. </a:t>
            </a:r>
          </a:p>
          <a:p>
            <a:pPr algn="just"/>
            <a:r>
              <a:rPr lang="en-IN" sz="2500" dirty="0">
                <a:effectLst/>
                <a:latin typeface="Times New Roman" panose="02020603050405020304" pitchFamily="18" charset="0"/>
                <a:ea typeface="Calibri" panose="020F0502020204030204" pitchFamily="34" charset="0"/>
                <a:cs typeface="Times New Roman" panose="02020603050405020304" pitchFamily="18" charset="0"/>
              </a:rPr>
              <a:t>For applying the TSDR system in real-time environment, a fast algorithm is needed. As well as dealing with these issues, a recognition system should also avoid erroneous recognition of non-signs.</a:t>
            </a:r>
          </a:p>
          <a:p>
            <a:endParaRPr lang="en-US"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82B3252-DE51-48B3-B168-B5A6E4216D5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9F291B8B-E769-4BF0-A511-40F56AB9A4F4}"/>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B8875C-FADB-481B-8260-45A18B2E78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Autofit/>
          </a:bodyPr>
          <a:lstStyle/>
          <a:p>
            <a:pPr algn="just"/>
            <a:r>
              <a:rPr lang="en-IN" sz="2500" dirty="0">
                <a:latin typeface="Times New Roman" panose="02020603050405020304" pitchFamily="18" charset="0"/>
                <a:cs typeface="Times New Roman" panose="02020603050405020304" pitchFamily="18" charset="0"/>
              </a:rPr>
              <a:t>Now a days with rapid development of society and economy, automobiles have become one of the most common modes of transportation for every individuals. </a:t>
            </a:r>
          </a:p>
          <a:p>
            <a:pPr algn="just"/>
            <a:r>
              <a:rPr lang="en-IN" sz="2500" dirty="0">
                <a:latin typeface="Times New Roman" panose="02020603050405020304" pitchFamily="18" charset="0"/>
                <a:cs typeface="Times New Roman" panose="02020603050405020304" pitchFamily="18" charset="0"/>
              </a:rPr>
              <a:t>Traffic road sign detection is very crucial in transport system. The aim of the project is to detect the type of the traffic signal and act according to that. </a:t>
            </a:r>
          </a:p>
          <a:p>
            <a:pPr algn="just"/>
            <a:r>
              <a:rPr lang="en-IN" sz="2500" dirty="0">
                <a:latin typeface="Times New Roman" panose="02020603050405020304" pitchFamily="18" charset="0"/>
                <a:cs typeface="Times New Roman" panose="02020603050405020304" pitchFamily="18" charset="0"/>
              </a:rPr>
              <a:t>The entire action was recorded in a video sequence by an on board camera attached to the vehicle. </a:t>
            </a:r>
          </a:p>
          <a:p>
            <a:pPr algn="just"/>
            <a:r>
              <a:rPr lang="en-IN" sz="2500" dirty="0">
                <a:latin typeface="Times New Roman" panose="02020603050405020304" pitchFamily="18" charset="0"/>
                <a:cs typeface="Times New Roman" panose="02020603050405020304" pitchFamily="18" charset="0"/>
              </a:rPr>
              <a:t>The main theme of the project is for the application of driverless cars and also traffic recognition is one of the most challenging problem for driving assistance system. </a:t>
            </a:r>
          </a:p>
          <a:p>
            <a:pPr algn="just"/>
            <a:endParaRPr lang="en-IN" sz="2500" dirty="0">
              <a:latin typeface="Times New Roman" panose="02020603050405020304" pitchFamily="18" charset="0"/>
              <a:cs typeface="Times New Roman" panose="02020603050405020304" pitchFamily="18" charset="0"/>
            </a:endParaRPr>
          </a:p>
          <a:p>
            <a:pPr marL="0" indent="0" algn="just">
              <a:buNone/>
            </a:pPr>
            <a:endParaRPr lang="en-IN" sz="2500" dirty="0">
              <a:latin typeface="Times New Roman" panose="02020603050405020304" pitchFamily="18" charset="0"/>
              <a:cs typeface="Times New Roman" panose="02020603050405020304" pitchFamily="18" charset="0"/>
            </a:endParaRPr>
          </a:p>
          <a:p>
            <a:pPr algn="just"/>
            <a:endParaRPr lang="en-US" sz="2500" dirty="0">
              <a:latin typeface="Times New Roman" pitchFamily="18" charset="0"/>
              <a:cs typeface="Times New Roman" pitchFamily="18" charset="0"/>
            </a:endParaRPr>
          </a:p>
          <a:p>
            <a:pPr algn="just"/>
            <a:endParaRPr lang="en-US" sz="2500"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7364D8AA-B7EC-4CBA-B093-FDDBA8E30F8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2EA1FA8C-1684-41E8-BC82-9ADE8C381B9D}"/>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1FC4851-9B9E-4AB2-B10C-61D956F56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24840"/>
            <a:ext cx="8229600" cy="11430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IN" sz="2500" dirty="0">
                <a:solidFill>
                  <a:srgbClr val="000000"/>
                </a:solidFill>
                <a:effectLst/>
                <a:latin typeface="Times New Roman" panose="02020603050405020304" pitchFamily="18" charset="0"/>
                <a:ea typeface="Calibri" panose="020F0502020204030204" pitchFamily="34" charset="0"/>
              </a:rPr>
              <a:t>Traffic-sign recognition (TSR) is a technology by which a vehicle is able to recognize the traffic signs put on the road e.g. "speed limit" or "children" or "turn ahead". This is part of the feature collectively called as Advanced Driving Assistance System(ADAS).</a:t>
            </a:r>
          </a:p>
          <a:p>
            <a:pPr algn="just"/>
            <a:r>
              <a:rPr lang="en-IN" sz="2500" dirty="0">
                <a:solidFill>
                  <a:srgbClr val="000000"/>
                </a:solidFill>
                <a:effectLst/>
                <a:latin typeface="Times New Roman" panose="02020603050405020304" pitchFamily="18" charset="0"/>
                <a:ea typeface="Calibri" panose="020F0502020204030204" pitchFamily="34" charset="0"/>
              </a:rPr>
              <a:t>It uses image processing techniques to detect the traffic signs.</a:t>
            </a:r>
          </a:p>
          <a:p>
            <a:pPr algn="just"/>
            <a:r>
              <a:rPr lang="en-IN" sz="2500" dirty="0">
                <a:solidFill>
                  <a:srgbClr val="000000"/>
                </a:solidFill>
                <a:effectLst/>
                <a:latin typeface="Times New Roman" panose="02020603050405020304" pitchFamily="18" charset="0"/>
                <a:ea typeface="Times New Roman" panose="02020603050405020304" pitchFamily="18" charset="0"/>
              </a:rPr>
              <a:t>Traffic signs give information about the road conditions ahead, provide instructions to be followed at the major crossroads or junctions, warn or guide drivers, and ensure proper functioning of road traffic.</a:t>
            </a:r>
            <a:endParaRPr lang="en-IN" sz="2500" dirty="0">
              <a:solidFill>
                <a:srgbClr val="000000"/>
              </a:solidFill>
              <a:effectLst/>
              <a:latin typeface="Times New Roman" panose="02020603050405020304" pitchFamily="18" charset="0"/>
              <a:ea typeface="Calibri" panose="020F0502020204030204" pitchFamily="34" charset="0"/>
            </a:endParaRPr>
          </a:p>
          <a:p>
            <a:pPr algn="just"/>
            <a:endParaRPr lang="en-US" sz="25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4E36271-143A-4D09-A04F-36C4CBEF858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Department of Computer Science and Engineering</a:t>
            </a:r>
          </a:p>
        </p:txBody>
      </p:sp>
      <p:sp>
        <p:nvSpPr>
          <p:cNvPr id="6" name="Slide Number Placeholder 5">
            <a:extLst>
              <a:ext uri="{FF2B5EF4-FFF2-40B4-BE49-F238E27FC236}">
                <a16:creationId xmlns:a16="http://schemas.microsoft.com/office/drawing/2014/main" id="{4757DECD-D1C6-49BA-BA57-528CB60047F2}"/>
              </a:ext>
            </a:extLst>
          </p:cNvPr>
          <p:cNvSpPr>
            <a:spLocks noGrp="1"/>
          </p:cNvSpPr>
          <p:nvPr>
            <p:ph type="sldNum" sz="quarter" idx="12"/>
          </p:nvPr>
        </p:nvSpPr>
        <p:spPr/>
        <p:txBody>
          <a:bodyPr/>
          <a:lstStyle/>
          <a:p>
            <a:fld id="{6E74079E-4E7A-4FA7-B38C-D1B6486B3FFD}"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3B1D1D-5200-4CE3-BEF2-EB340E972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AEABD-3BA8-4B90-9799-B7C5F94CD50D}"/>
              </a:ext>
            </a:extLst>
          </p:cNvPr>
          <p:cNvSpPr>
            <a:spLocks noGrp="1"/>
          </p:cNvSpPr>
          <p:nvPr>
            <p:ph idx="1"/>
          </p:nvPr>
        </p:nvSpPr>
        <p:spPr>
          <a:xfrm>
            <a:off x="533400" y="1144587"/>
            <a:ext cx="8153400" cy="5211763"/>
          </a:xfrm>
        </p:spPr>
        <p:txBody>
          <a:bodyPr>
            <a:normAutofit/>
          </a:bodyPr>
          <a:lstStyle/>
          <a:p>
            <a:pPr algn="just"/>
            <a:r>
              <a:rPr lang="en-IN" sz="2500" dirty="0">
                <a:solidFill>
                  <a:srgbClr val="000000"/>
                </a:solidFill>
                <a:effectLst/>
                <a:latin typeface="Times New Roman" panose="02020603050405020304" pitchFamily="18" charset="0"/>
                <a:ea typeface="Times New Roman" panose="02020603050405020304" pitchFamily="18" charset="0"/>
              </a:rPr>
              <a:t>Being unaware of road signs is akin to throwing caution to the wind. It can lead to loss of life and property. </a:t>
            </a:r>
          </a:p>
          <a:p>
            <a:pPr algn="just"/>
            <a:r>
              <a:rPr lang="en-IN" sz="2500" dirty="0">
                <a:effectLst/>
                <a:latin typeface="Times New Roman" panose="02020603050405020304" pitchFamily="18" charset="0"/>
                <a:ea typeface="Calibri" panose="020F0502020204030204" pitchFamily="34" charset="0"/>
              </a:rPr>
              <a:t>For an Intelligent Transportation System Smart vehicle are must. Smart vehicles reduce number of accidents happening around the world. </a:t>
            </a:r>
          </a:p>
          <a:p>
            <a:pPr algn="just"/>
            <a:r>
              <a:rPr lang="en-IN" sz="2500" dirty="0">
                <a:effectLst/>
                <a:latin typeface="Times New Roman" panose="02020603050405020304" pitchFamily="18" charset="0"/>
                <a:ea typeface="Calibri" panose="020F0502020204030204" pitchFamily="34" charset="0"/>
              </a:rPr>
              <a:t>An automatic TSDR system can detect and recognise traffic signs from and within images captured by cameras or imaging sensors.</a:t>
            </a:r>
          </a:p>
          <a:p>
            <a:pPr algn="just"/>
            <a:r>
              <a:rPr lang="en-IN" sz="2500" dirty="0">
                <a:effectLst/>
                <a:latin typeface="Times New Roman" panose="02020603050405020304" pitchFamily="18" charset="0"/>
                <a:ea typeface="Calibri" panose="020F0502020204030204" pitchFamily="34" charset="0"/>
              </a:rPr>
              <a:t>A visual-based traffic sign recognition system can be implemented on the automobile with an aim of detecting and recognizing all emerging traffic signs. </a:t>
            </a:r>
          </a:p>
          <a:p>
            <a:pPr algn="just"/>
            <a:endParaRPr lang="en-IN" sz="2500" dirty="0"/>
          </a:p>
        </p:txBody>
      </p:sp>
      <p:sp>
        <p:nvSpPr>
          <p:cNvPr id="5" name="Footer Placeholder 4">
            <a:extLst>
              <a:ext uri="{FF2B5EF4-FFF2-40B4-BE49-F238E27FC236}">
                <a16:creationId xmlns:a16="http://schemas.microsoft.com/office/drawing/2014/main" id="{B4146889-8062-4E4F-8679-90AD39DC394A}"/>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8E6E9C47-6FF0-4FA0-9A89-F2D012F891AE}"/>
              </a:ext>
            </a:extLst>
          </p:cNvPr>
          <p:cNvSpPr>
            <a:spLocks noGrp="1"/>
          </p:cNvSpPr>
          <p:nvPr>
            <p:ph type="sldNum" sz="quarter" idx="12"/>
          </p:nvPr>
        </p:nvSpPr>
        <p:spPr/>
        <p:txBody>
          <a:bodyPr/>
          <a:lstStyle/>
          <a:p>
            <a:fld id="{6E74079E-4E7A-4FA7-B38C-D1B6486B3FFD}" type="slidenum">
              <a:rPr lang="en-US" smtClean="0"/>
              <a:t>6</a:t>
            </a:fld>
            <a:endParaRPr lang="en-US"/>
          </a:p>
        </p:txBody>
      </p:sp>
      <p:pic>
        <p:nvPicPr>
          <p:cNvPr id="8" name="Picture 7">
            <a:extLst>
              <a:ext uri="{FF2B5EF4-FFF2-40B4-BE49-F238E27FC236}">
                <a16:creationId xmlns:a16="http://schemas.microsoft.com/office/drawing/2014/main" id="{5A220E43-07CD-41BE-91AA-8EBA9DEE1B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37318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803D8F-A22F-4968-8F58-5E716C053727}"/>
              </a:ext>
            </a:extLst>
          </p:cNvPr>
          <p:cNvSpPr>
            <a:spLocks noGrp="1"/>
          </p:cNvSpPr>
          <p:nvPr>
            <p:ph type="title"/>
          </p:nvPr>
        </p:nvSpPr>
        <p:spPr>
          <a:xfrm>
            <a:off x="457200" y="457200"/>
            <a:ext cx="8229600" cy="1143000"/>
          </a:xfrm>
        </p:spPr>
        <p:txBody>
          <a:bodyPr>
            <a:normAutofit/>
          </a:bodyPr>
          <a:lstStyle/>
          <a:p>
            <a:r>
              <a:rPr lang="en-IN" dirty="0">
                <a:latin typeface="Times New Roman" panose="02020603050405020304" pitchFamily="18" charset="0"/>
                <a:cs typeface="Times New Roman" panose="02020603050405020304" pitchFamily="18" charset="0"/>
              </a:rPr>
              <a:t>LITERATURE </a:t>
            </a:r>
            <a:r>
              <a:rPr lang="en-US" dirty="0">
                <a:latin typeface="Times New Roman" panose="02020603050405020304" pitchFamily="18" charset="0"/>
                <a:cs typeface="Times New Roman" panose="02020603050405020304" pitchFamily="18" charset="0"/>
              </a:rPr>
              <a:t>SURVEY</a:t>
            </a:r>
            <a:endParaRPr lang="en-IN" dirty="0">
              <a:latin typeface="Times New Roman" panose="02020603050405020304" pitchFamily="18" charset="0"/>
              <a:cs typeface="Times New Roman" panose="02020603050405020304" pitchFamily="18" charset="0"/>
            </a:endParaRPr>
          </a:p>
        </p:txBody>
      </p:sp>
      <p:sp>
        <p:nvSpPr>
          <p:cNvPr id="10" name="Footer Placeholder 4">
            <a:extLst>
              <a:ext uri="{FF2B5EF4-FFF2-40B4-BE49-F238E27FC236}">
                <a16:creationId xmlns:a16="http://schemas.microsoft.com/office/drawing/2014/main" id="{75978530-0764-41CB-8F41-A7DE47ABE01F}"/>
              </a:ext>
            </a:extLst>
          </p:cNvPr>
          <p:cNvSpPr>
            <a:spLocks noGrp="1"/>
          </p:cNvSpPr>
          <p:nvPr>
            <p:ph type="ftr" sz="quarter" idx="11"/>
          </p:nvPr>
        </p:nvSpPr>
        <p:spPr>
          <a:xfrm>
            <a:off x="3124200" y="6356350"/>
            <a:ext cx="2895600" cy="365125"/>
          </a:xfrm>
        </p:spPr>
        <p:txBody>
          <a:bodyPr/>
          <a:lstStyle/>
          <a:p>
            <a:r>
              <a:rPr lang="en-US"/>
              <a:t>Department of Computer Science and Engineering</a:t>
            </a:r>
          </a:p>
        </p:txBody>
      </p:sp>
      <p:sp>
        <p:nvSpPr>
          <p:cNvPr id="11" name="Slide Number Placeholder 5">
            <a:extLst>
              <a:ext uri="{FF2B5EF4-FFF2-40B4-BE49-F238E27FC236}">
                <a16:creationId xmlns:a16="http://schemas.microsoft.com/office/drawing/2014/main" id="{08679F80-7C86-45BC-93B8-EB7F49FCCDF0}"/>
              </a:ext>
            </a:extLst>
          </p:cNvPr>
          <p:cNvSpPr>
            <a:spLocks noGrp="1"/>
          </p:cNvSpPr>
          <p:nvPr>
            <p:ph type="sldNum" sz="quarter" idx="12"/>
          </p:nvPr>
        </p:nvSpPr>
        <p:spPr>
          <a:xfrm>
            <a:off x="6553200" y="6356350"/>
            <a:ext cx="2133600" cy="365125"/>
          </a:xfrm>
        </p:spPr>
        <p:txBody>
          <a:bodyPr/>
          <a:lstStyle/>
          <a:p>
            <a:fld id="{6E74079E-4E7A-4FA7-B38C-D1B6486B3FFD}" type="slidenum">
              <a:rPr lang="en-US" smtClean="0"/>
              <a:t>7</a:t>
            </a:fld>
            <a:endParaRPr lang="en-US"/>
          </a:p>
        </p:txBody>
      </p:sp>
      <p:sp>
        <p:nvSpPr>
          <p:cNvPr id="6" name="Content Placeholder 5">
            <a:extLst>
              <a:ext uri="{FF2B5EF4-FFF2-40B4-BE49-F238E27FC236}">
                <a16:creationId xmlns:a16="http://schemas.microsoft.com/office/drawing/2014/main" id="{9BFA0037-947C-4602-9967-9CE1D7F29B97}"/>
              </a:ext>
            </a:extLst>
          </p:cNvPr>
          <p:cNvSpPr>
            <a:spLocks noGrp="1"/>
          </p:cNvSpPr>
          <p:nvPr>
            <p:ph idx="1"/>
          </p:nvPr>
        </p:nvSpPr>
        <p:spPr>
          <a:xfrm>
            <a:off x="457200" y="1600200"/>
            <a:ext cx="8229600" cy="4648200"/>
          </a:xfrm>
        </p:spPr>
        <p:txBody>
          <a:bodyPr>
            <a:noAutofit/>
          </a:bodyPr>
          <a:lstStyle/>
          <a:p>
            <a:pPr algn="just"/>
            <a:r>
              <a:rPr lang="en-IN" sz="2000" dirty="0">
                <a:latin typeface="Times New Roman" panose="02020603050405020304" pitchFamily="18" charset="0"/>
                <a:cs typeface="Times New Roman" panose="02020603050405020304" pitchFamily="18" charset="0"/>
              </a:rPr>
              <a:t>Title : </a:t>
            </a:r>
            <a:r>
              <a:rPr lang="en-US" sz="2000" dirty="0">
                <a:latin typeface="Times New Roman" panose="02020603050405020304" pitchFamily="18" charset="0"/>
                <a:cs typeface="Times New Roman" panose="02020603050405020304" pitchFamily="18" charset="0"/>
              </a:rPr>
              <a:t>Encoding Rich Frequencies for Classification of Stroke Patients EEG Signals</a:t>
            </a:r>
          </a:p>
          <a:p>
            <a:pPr algn="just"/>
            <a:r>
              <a:rPr lang="en-IN" sz="2000" dirty="0">
                <a:latin typeface="Times New Roman" panose="02020603050405020304" pitchFamily="18" charset="0"/>
                <a:cs typeface="Times New Roman" pitchFamily="18" charset="0"/>
              </a:rPr>
              <a:t>Name of the Authors : </a:t>
            </a:r>
            <a:r>
              <a:rPr lang="en-US" sz="2000" dirty="0">
                <a:latin typeface="Times New Roman" panose="02020603050405020304" pitchFamily="18" charset="0"/>
                <a:cs typeface="Times New Roman" panose="02020603050405020304" pitchFamily="18" charset="0"/>
              </a:rPr>
              <a:t>Fawaz </a:t>
            </a:r>
            <a:r>
              <a:rPr lang="en-US" sz="2000" dirty="0" err="1">
                <a:latin typeface="Times New Roman" panose="02020603050405020304" pitchFamily="18" charset="0"/>
                <a:cs typeface="Times New Roman" panose="02020603050405020304" pitchFamily="18" charset="0"/>
              </a:rPr>
              <a:t>Sammani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Swee</a:t>
            </a:r>
            <a:r>
              <a:rPr lang="en-US" sz="2000" dirty="0">
                <a:latin typeface="Times New Roman" panose="02020603050405020304" pitchFamily="18" charset="0"/>
                <a:cs typeface="Times New Roman" panose="02020603050405020304" pitchFamily="18" charset="0"/>
              </a:rPr>
              <a:t> Sim, and Shing Chiang Tan. </a:t>
            </a:r>
            <a:endParaRPr lang="en-IN" sz="2000" dirty="0">
              <a:latin typeface="Times New Roman" panose="02020603050405020304" pitchFamily="18" charset="0"/>
              <a:cs typeface="Times New Roman" pitchFamily="18" charset="0"/>
            </a:endParaRPr>
          </a:p>
          <a:p>
            <a:pPr algn="just"/>
            <a:r>
              <a:rPr lang="en-IN" sz="2000" dirty="0">
                <a:latin typeface="Times New Roman" panose="02020603050405020304" pitchFamily="18" charset="0"/>
                <a:cs typeface="Times New Roman" pitchFamily="18" charset="0"/>
              </a:rPr>
              <a:t>Year of Publishing : 2017</a:t>
            </a:r>
          </a:p>
          <a:p>
            <a:pPr algn="just"/>
            <a:r>
              <a:rPr lang="en-IN" sz="2000" dirty="0">
                <a:latin typeface="Times New Roman" panose="02020603050405020304" pitchFamily="18" charset="0"/>
                <a:cs typeface="Times New Roman" pitchFamily="18" charset="0"/>
              </a:rPr>
              <a:t>Concept and Algorithm Used : Deep Learning and, </a:t>
            </a:r>
            <a:r>
              <a:rPr lang="en-US" sz="2000" dirty="0">
                <a:latin typeface="Times New Roman" panose="02020603050405020304" pitchFamily="18" charset="0"/>
                <a:cs typeface="Times New Roman" panose="02020603050405020304" pitchFamily="18" charset="0"/>
              </a:rPr>
              <a:t>Multi-Layered Perceptron (MLP) and Decision-Trees</a:t>
            </a:r>
            <a:r>
              <a:rPr lang="en-IN" sz="2000" dirty="0">
                <a:latin typeface="Times New Roman" panose="02020603050405020304" pitchFamily="18" charset="0"/>
                <a:cs typeface="Times New Roman" pitchFamily="18" charset="0"/>
              </a:rPr>
              <a:t> algorithms are used.</a:t>
            </a:r>
          </a:p>
          <a:p>
            <a:pPr algn="just"/>
            <a:r>
              <a:rPr lang="en-IN" sz="2000" dirty="0">
                <a:latin typeface="Times New Roman" panose="02020603050405020304" pitchFamily="18" charset="0"/>
                <a:cs typeface="Times New Roman" pitchFamily="18" charset="0"/>
              </a:rPr>
              <a:t>Advantage : </a:t>
            </a:r>
            <a:r>
              <a:rPr lang="en-US" sz="2000" dirty="0">
                <a:latin typeface="Times New Roman" panose="02020603050405020304" pitchFamily="18" charset="0"/>
                <a:cs typeface="Times New Roman" panose="02020603050405020304" pitchFamily="18" charset="0"/>
              </a:rPr>
              <a:t>The model could potentially assist a medical doctor in analyzing stroke brain images with high accuracy rates. It can also be useful for rehabilitation centers to monitor the progress of stroke patients.</a:t>
            </a:r>
            <a:endParaRPr lang="en-IN" sz="2000" dirty="0">
              <a:latin typeface="Times New Roman" panose="02020603050405020304" pitchFamily="18" charset="0"/>
              <a:cs typeface="Times New Roman" pitchFamily="18" charset="0"/>
            </a:endParaRPr>
          </a:p>
          <a:p>
            <a:pPr algn="just"/>
            <a:r>
              <a:rPr lang="en-IN" sz="2000" dirty="0">
                <a:latin typeface="Times New Roman" panose="02020603050405020304" pitchFamily="18" charset="0"/>
                <a:cs typeface="Times New Roman" pitchFamily="18" charset="0"/>
              </a:rPr>
              <a:t>Drawback : The main drawback of using this EEG Signals is its Poor Spatial Resolution of Recordings.</a:t>
            </a:r>
          </a:p>
          <a:p>
            <a:endParaRPr lang="en-IN" sz="2000" dirty="0"/>
          </a:p>
        </p:txBody>
      </p:sp>
      <p:pic>
        <p:nvPicPr>
          <p:cNvPr id="17" name="Picture 16">
            <a:extLst>
              <a:ext uri="{FF2B5EF4-FFF2-40B4-BE49-F238E27FC236}">
                <a16:creationId xmlns:a16="http://schemas.microsoft.com/office/drawing/2014/main" id="{91FD9196-08D7-43E0-8F06-0CF8A24CD8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90434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1CEC8-B5A4-4EE8-9D9B-B3157F0EF03A}"/>
              </a:ext>
            </a:extLst>
          </p:cNvPr>
          <p:cNvSpPr>
            <a:spLocks noGrp="1"/>
          </p:cNvSpPr>
          <p:nvPr>
            <p:ph idx="1"/>
          </p:nvPr>
        </p:nvSpPr>
        <p:spPr>
          <a:xfrm>
            <a:off x="457200" y="1166018"/>
            <a:ext cx="8229600" cy="4701382"/>
          </a:xfrm>
        </p:spPr>
        <p:txBody>
          <a:bodyPr>
            <a:noAutofit/>
          </a:bodyPr>
          <a:lstStyle/>
          <a:p>
            <a:pPr algn="just"/>
            <a:r>
              <a:rPr lang="en-IN" sz="2000" dirty="0">
                <a:latin typeface="Times New Roman" panose="02020603050405020304" pitchFamily="18" charset="0"/>
                <a:cs typeface="Times New Roman" pitchFamily="18" charset="0"/>
              </a:rPr>
              <a:t>Title : </a:t>
            </a:r>
            <a:r>
              <a:rPr lang="en-US" sz="2000" dirty="0">
                <a:latin typeface="Times New Roman" panose="02020603050405020304" pitchFamily="18" charset="0"/>
                <a:cs typeface="Times New Roman" pitchFamily="18" charset="0"/>
              </a:rPr>
              <a:t>Traffic Sign Detection Algorithm Based on Deep Convolutional Neural Network </a:t>
            </a:r>
          </a:p>
          <a:p>
            <a:pPr algn="just"/>
            <a:r>
              <a:rPr lang="en-IN" sz="2000" dirty="0">
                <a:latin typeface="Times New Roman" panose="02020603050405020304" pitchFamily="18" charset="0"/>
                <a:cs typeface="Times New Roman" pitchFamily="18" charset="0"/>
              </a:rPr>
              <a:t>Name of the Authors :</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Xiong</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Changzhen</a:t>
            </a:r>
            <a:r>
              <a:rPr lang="en-US" sz="2000" dirty="0">
                <a:latin typeface="Times New Roman" panose="02020603050405020304" pitchFamily="18" charset="0"/>
                <a:cs typeface="Times New Roman" pitchFamily="18" charset="0"/>
              </a:rPr>
              <a:t>, Wang Cong and Ma </a:t>
            </a:r>
            <a:r>
              <a:rPr lang="en-US" sz="2000" dirty="0" err="1">
                <a:latin typeface="Times New Roman" panose="02020603050405020304" pitchFamily="18" charset="0"/>
                <a:cs typeface="Times New Roman" pitchFamily="18" charset="0"/>
              </a:rPr>
              <a:t>Weixin</a:t>
            </a:r>
            <a:r>
              <a:rPr lang="en-US" sz="2000" dirty="0">
                <a:latin typeface="Times New Roman" panose="02020603050405020304" pitchFamily="18" charset="0"/>
                <a:cs typeface="Times New Roman" pitchFamily="18" charset="0"/>
              </a:rPr>
              <a:t>.</a:t>
            </a:r>
          </a:p>
          <a:p>
            <a:pPr algn="just"/>
            <a:r>
              <a:rPr lang="en-IN" sz="2000" dirty="0">
                <a:latin typeface="Times New Roman" pitchFamily="18" charset="0"/>
                <a:cs typeface="Times New Roman" pitchFamily="18" charset="0"/>
              </a:rPr>
              <a:t>Year of Publishing : 2016</a:t>
            </a:r>
          </a:p>
          <a:p>
            <a:pPr algn="just"/>
            <a:r>
              <a:rPr lang="en-IN" sz="2000" dirty="0">
                <a:latin typeface="Times New Roman" pitchFamily="18" charset="0"/>
                <a:cs typeface="Times New Roman" pitchFamily="18" charset="0"/>
              </a:rPr>
              <a:t>Concept and Algorithm Used : Neural Networks and</a:t>
            </a:r>
            <a:r>
              <a:rPr lang="en-US" sz="2000" dirty="0">
                <a:latin typeface="Times New Roman" panose="02020603050405020304" pitchFamily="18" charset="0"/>
                <a:cs typeface="Times New Roman" pitchFamily="18" charset="0"/>
              </a:rPr>
              <a:t> deep convolutional neural network using region proposal network in Faster R-CNN. </a:t>
            </a:r>
          </a:p>
          <a:p>
            <a:pPr algn="just"/>
            <a:r>
              <a:rPr lang="en-IN" sz="2000" dirty="0">
                <a:latin typeface="Times New Roman" panose="02020603050405020304" pitchFamily="18" charset="0"/>
                <a:cs typeface="Times New Roman" pitchFamily="18" charset="0"/>
              </a:rPr>
              <a:t>Advantage :</a:t>
            </a:r>
            <a:r>
              <a:rPr lang="en-US" sz="2000" dirty="0">
                <a:latin typeface="Times New Roman" panose="02020603050405020304" pitchFamily="18" charset="0"/>
                <a:cs typeface="Times New Roman" pitchFamily="18" charset="0"/>
              </a:rPr>
              <a:t> The experimental results show that the traffic sign detection rate of the algorithm is above 99% and the detection time is towards real-time in video sequences. It takes only about 51.5 </a:t>
            </a:r>
            <a:r>
              <a:rPr lang="en-US" sz="2000" dirty="0" err="1">
                <a:latin typeface="Times New Roman" panose="02020603050405020304" pitchFamily="18" charset="0"/>
                <a:cs typeface="Times New Roman" pitchFamily="18" charset="0"/>
              </a:rPr>
              <a:t>ms</a:t>
            </a:r>
            <a:r>
              <a:rPr lang="en-US" sz="2000" dirty="0">
                <a:latin typeface="Times New Roman" panose="02020603050405020304" pitchFamily="18" charset="0"/>
                <a:cs typeface="Times New Roman" pitchFamily="18" charset="0"/>
              </a:rPr>
              <a:t> average detection time for one frame with the resolution of 640h 480 video sequence. And it is robust to various interferences. </a:t>
            </a:r>
          </a:p>
          <a:p>
            <a:pPr algn="just"/>
            <a:r>
              <a:rPr lang="en-IN" sz="2000" dirty="0">
                <a:latin typeface="Times New Roman" panose="02020603050405020304" pitchFamily="18" charset="0"/>
                <a:cs typeface="Times New Roman" pitchFamily="18" charset="0"/>
              </a:rPr>
              <a:t>Drawback : </a:t>
            </a:r>
            <a:r>
              <a:rPr lang="en-US" sz="2000" dirty="0">
                <a:latin typeface="Times New Roman" panose="02020603050405020304" pitchFamily="18" charset="0"/>
                <a:cs typeface="Times New Roman" pitchFamily="18" charset="0"/>
              </a:rPr>
              <a:t>The system doesn’t show how to obtain accurate ground truth and the class of the sign detected automatically. Also the system is not responding for a multiple set of images in a single frame.</a:t>
            </a:r>
            <a:endParaRPr lang="en-IN" sz="2000" dirty="0">
              <a:latin typeface="Times New Roman" panose="02020603050405020304" pitchFamily="18" charset="0"/>
              <a:cs typeface="Times New Roman" pitchFamily="18" charset="0"/>
            </a:endParaRPr>
          </a:p>
          <a:p>
            <a:pPr algn="just"/>
            <a:endParaRPr lang="en-IN" sz="2000" dirty="0">
              <a:latin typeface="Times New Roman" panose="02020603050405020304" pitchFamily="18" charset="0"/>
              <a:cs typeface="Times New Roman" pitchFamily="18" charset="0"/>
            </a:endParaRPr>
          </a:p>
          <a:p>
            <a:endParaRPr lang="en-IN" sz="2000" dirty="0">
              <a:latin typeface="Times New Roman" panose="02020603050405020304" pitchFamily="18" charset="0"/>
              <a:cs typeface="Times New Roman" pitchFamily="18" charset="0"/>
            </a:endParaRPr>
          </a:p>
          <a:p>
            <a:endParaRPr lang="en-IN" sz="2000" dirty="0">
              <a:latin typeface="Times New Roman" panose="02020603050405020304" pitchFamily="18" charset="0"/>
              <a:cs typeface="Times New Roman" pitchFamily="18" charset="0"/>
            </a:endParaRPr>
          </a:p>
          <a:p>
            <a:pPr algn="just">
              <a:lnSpc>
                <a:spcPct val="120000"/>
              </a:lnSpc>
            </a:pPr>
            <a:endParaRPr lang="en-IN" sz="2000" dirty="0">
              <a:latin typeface="Times New Roman" panose="02020603050405020304" pitchFamily="18" charset="0"/>
              <a:cs typeface="Times New Roman" pitchFamily="18" charset="0"/>
            </a:endParaRPr>
          </a:p>
        </p:txBody>
      </p:sp>
      <p:sp>
        <p:nvSpPr>
          <p:cNvPr id="5" name="Footer Placeholder 4">
            <a:extLst>
              <a:ext uri="{FF2B5EF4-FFF2-40B4-BE49-F238E27FC236}">
                <a16:creationId xmlns:a16="http://schemas.microsoft.com/office/drawing/2014/main" id="{201BD196-3F8C-4291-9B52-31F5D14B4613}"/>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4D10C7EB-9134-4193-8733-FFA60B27D601}"/>
              </a:ext>
            </a:extLst>
          </p:cNvPr>
          <p:cNvSpPr>
            <a:spLocks noGrp="1"/>
          </p:cNvSpPr>
          <p:nvPr>
            <p:ph type="sldNum" sz="quarter" idx="12"/>
          </p:nvPr>
        </p:nvSpPr>
        <p:spPr/>
        <p:txBody>
          <a:bodyPr/>
          <a:lstStyle/>
          <a:p>
            <a:fld id="{6E74079E-4E7A-4FA7-B38C-D1B6486B3FFD}" type="slidenum">
              <a:rPr lang="en-US" smtClean="0"/>
              <a:t>8</a:t>
            </a:fld>
            <a:endParaRPr lang="en-US"/>
          </a:p>
        </p:txBody>
      </p:sp>
      <p:pic>
        <p:nvPicPr>
          <p:cNvPr id="7" name="Picture 6">
            <a:extLst>
              <a:ext uri="{FF2B5EF4-FFF2-40B4-BE49-F238E27FC236}">
                <a16:creationId xmlns:a16="http://schemas.microsoft.com/office/drawing/2014/main" id="{15CE54AA-2CAE-44A1-8C29-E75DBA095A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269464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B3EBD-646D-4B55-B643-2AA317B999D7}"/>
              </a:ext>
            </a:extLst>
          </p:cNvPr>
          <p:cNvSpPr>
            <a:spLocks noGrp="1"/>
          </p:cNvSpPr>
          <p:nvPr>
            <p:ph idx="1"/>
          </p:nvPr>
        </p:nvSpPr>
        <p:spPr>
          <a:xfrm>
            <a:off x="457200" y="1166018"/>
            <a:ext cx="8229600" cy="4525963"/>
          </a:xfrm>
        </p:spPr>
        <p:txBody>
          <a:bodyPr>
            <a:normAutofit fontScale="62500" lnSpcReduction="20000"/>
          </a:bodyPr>
          <a:lstStyle/>
          <a:p>
            <a:pPr algn="just">
              <a:lnSpc>
                <a:spcPct val="120000"/>
              </a:lnSpc>
            </a:pPr>
            <a:r>
              <a:rPr lang="en-IN" dirty="0">
                <a:latin typeface="Times New Roman" panose="02020603050405020304" pitchFamily="18" charset="0"/>
                <a:cs typeface="Times New Roman" panose="02020603050405020304" pitchFamily="18" charset="0"/>
              </a:rPr>
              <a:t>Title : Traffic Sign Detection and Pattern Recognition using Support Vector Machine</a:t>
            </a:r>
            <a:endParaRPr lang="en-US" dirty="0">
              <a:latin typeface="Times New Roman" panose="02020603050405020304" pitchFamily="18" charset="0"/>
              <a:cs typeface="Times New Roman" panose="02020603050405020304" pitchFamily="18" charset="0"/>
            </a:endParaRPr>
          </a:p>
          <a:p>
            <a:pPr algn="just">
              <a:lnSpc>
                <a:spcPct val="120000"/>
              </a:lnSpc>
            </a:pPr>
            <a:r>
              <a:rPr lang="en-IN" dirty="0">
                <a:latin typeface="Times New Roman" panose="02020603050405020304" pitchFamily="18" charset="0"/>
                <a:cs typeface="Times New Roman" pitchFamily="18" charset="0"/>
              </a:rPr>
              <a:t>Name of the Authors : Kiran C.G, V. Prabhu, Abdu </a:t>
            </a:r>
            <a:r>
              <a:rPr lang="en-IN" dirty="0" err="1">
                <a:latin typeface="Times New Roman" panose="02020603050405020304" pitchFamily="18" charset="0"/>
                <a:cs typeface="Times New Roman" pitchFamily="18" charset="0"/>
              </a:rPr>
              <a:t>Rahiman</a:t>
            </a:r>
            <a:r>
              <a:rPr lang="en-IN" dirty="0">
                <a:latin typeface="Times New Roman" panose="02020603050405020304" pitchFamily="18" charset="0"/>
                <a:cs typeface="Times New Roman" pitchFamily="18" charset="0"/>
              </a:rPr>
              <a:t> V. and Rajeev K.</a:t>
            </a:r>
          </a:p>
          <a:p>
            <a:pPr algn="just">
              <a:lnSpc>
                <a:spcPct val="120000"/>
              </a:lnSpc>
            </a:pPr>
            <a:r>
              <a:rPr lang="en-IN" dirty="0">
                <a:latin typeface="Times New Roman" panose="02020603050405020304" pitchFamily="18" charset="0"/>
                <a:cs typeface="Times New Roman" pitchFamily="18" charset="0"/>
              </a:rPr>
              <a:t>Year of Publishing : 2009</a:t>
            </a:r>
          </a:p>
          <a:p>
            <a:pPr algn="just">
              <a:lnSpc>
                <a:spcPct val="120000"/>
              </a:lnSpc>
            </a:pPr>
            <a:r>
              <a:rPr lang="en-IN" dirty="0">
                <a:latin typeface="Times New Roman" panose="02020603050405020304" pitchFamily="18" charset="0"/>
                <a:cs typeface="Times New Roman" pitchFamily="18" charset="0"/>
              </a:rPr>
              <a:t>Concept and Algorithm Used : Machine Learning and Support Vector Machines algorithms are used.</a:t>
            </a:r>
          </a:p>
          <a:p>
            <a:pPr algn="just">
              <a:lnSpc>
                <a:spcPct val="120000"/>
              </a:lnSpc>
            </a:pPr>
            <a:r>
              <a:rPr lang="en-IN" dirty="0">
                <a:latin typeface="Times New Roman" panose="02020603050405020304" pitchFamily="18" charset="0"/>
                <a:cs typeface="Times New Roman" pitchFamily="18" charset="0"/>
              </a:rPr>
              <a:t>Advantage : The system uses colour segmentation, shape classification and pattern recognition and produces an output of 75.19% achieve in signal and sign recognition. The main advantage is response time is of 64.2 </a:t>
            </a:r>
            <a:r>
              <a:rPr lang="en-IN" dirty="0" err="1">
                <a:latin typeface="Times New Roman" panose="02020603050405020304" pitchFamily="18" charset="0"/>
                <a:cs typeface="Times New Roman" pitchFamily="18" charset="0"/>
              </a:rPr>
              <a:t>ms</a:t>
            </a:r>
            <a:r>
              <a:rPr lang="en-IN" dirty="0">
                <a:latin typeface="Times New Roman" panose="02020603050405020304" pitchFamily="18" charset="0"/>
                <a:cs typeface="Times New Roman" pitchFamily="18" charset="0"/>
              </a:rPr>
              <a:t>.</a:t>
            </a:r>
          </a:p>
          <a:p>
            <a:pPr algn="just">
              <a:lnSpc>
                <a:spcPct val="120000"/>
              </a:lnSpc>
            </a:pPr>
            <a:r>
              <a:rPr lang="en-IN" dirty="0">
                <a:latin typeface="Times New Roman" panose="02020603050405020304" pitchFamily="18" charset="0"/>
                <a:cs typeface="Times New Roman" pitchFamily="18" charset="0"/>
              </a:rPr>
              <a:t>Drawback : The system has certain drawbacks that its achievement rate is less and misses recognition of certain signs when it is left for real-time scenario. Also the hue saturations cause delay in recognition of data.</a:t>
            </a:r>
          </a:p>
          <a:p>
            <a:pPr>
              <a:lnSpc>
                <a:spcPct val="120000"/>
              </a:lnSpc>
            </a:pPr>
            <a:endParaRPr lang="en-IN" dirty="0">
              <a:latin typeface="Times New Roman" panose="02020603050405020304" pitchFamily="18" charset="0"/>
              <a:cs typeface="Times New Roman" pitchFamily="18" charset="0"/>
            </a:endParaRPr>
          </a:p>
          <a:p>
            <a:pPr>
              <a:lnSpc>
                <a:spcPct val="120000"/>
              </a:lnSpc>
            </a:pPr>
            <a:endParaRPr lang="en-IN" dirty="0">
              <a:latin typeface="Times New Roman" panose="02020603050405020304" pitchFamily="18" charset="0"/>
              <a:cs typeface="Times New Roman" pitchFamily="18" charset="0"/>
            </a:endParaRPr>
          </a:p>
        </p:txBody>
      </p:sp>
      <p:sp>
        <p:nvSpPr>
          <p:cNvPr id="5" name="Footer Placeholder 4">
            <a:extLst>
              <a:ext uri="{FF2B5EF4-FFF2-40B4-BE49-F238E27FC236}">
                <a16:creationId xmlns:a16="http://schemas.microsoft.com/office/drawing/2014/main" id="{9D534613-A440-4F00-A3D9-06C8123CA6A2}"/>
              </a:ext>
            </a:extLst>
          </p:cNvPr>
          <p:cNvSpPr>
            <a:spLocks noGrp="1"/>
          </p:cNvSpPr>
          <p:nvPr>
            <p:ph type="ftr" sz="quarte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F4CC7A13-4D22-4A45-97CA-4268DA8FF2E1}"/>
              </a:ext>
            </a:extLst>
          </p:cNvPr>
          <p:cNvSpPr>
            <a:spLocks noGrp="1"/>
          </p:cNvSpPr>
          <p:nvPr>
            <p:ph type="sldNum" sz="quarter" idx="12"/>
          </p:nvPr>
        </p:nvSpPr>
        <p:spPr/>
        <p:txBody>
          <a:bodyPr/>
          <a:lstStyle/>
          <a:p>
            <a:fld id="{6E74079E-4E7A-4FA7-B38C-D1B6486B3FFD}" type="slidenum">
              <a:rPr lang="en-US" smtClean="0"/>
              <a:t>9</a:t>
            </a:fld>
            <a:endParaRPr lang="en-US"/>
          </a:p>
        </p:txBody>
      </p:sp>
      <p:pic>
        <p:nvPicPr>
          <p:cNvPr id="8" name="Picture 7">
            <a:extLst>
              <a:ext uri="{FF2B5EF4-FFF2-40B4-BE49-F238E27FC236}">
                <a16:creationId xmlns:a16="http://schemas.microsoft.com/office/drawing/2014/main" id="{10D58EE0-4FD8-4C82-BA6D-D76BA58860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 y="30480"/>
            <a:ext cx="1958377" cy="762000"/>
          </a:xfrm>
          <a:prstGeom prst="rect">
            <a:avLst/>
          </a:prstGeom>
        </p:spPr>
      </p:pic>
    </p:spTree>
    <p:extLst>
      <p:ext uri="{BB962C8B-B14F-4D97-AF65-F5344CB8AC3E}">
        <p14:creationId xmlns:p14="http://schemas.microsoft.com/office/powerpoint/2010/main" val="386831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2298</Words>
  <Application>Microsoft Office PowerPoint</Application>
  <PresentationFormat>On-screen Show (4:3)</PresentationFormat>
  <Paragraphs>200</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Office Theme</vt:lpstr>
      <vt:lpstr>TRAFFIC SIGN RECOGNITION USING DEEP LEARNING BY NEURAL NETWORKS</vt:lpstr>
      <vt:lpstr>OBJECTIVE</vt:lpstr>
      <vt:lpstr>SCOPE</vt:lpstr>
      <vt:lpstr>ABSTRACT</vt:lpstr>
      <vt:lpstr>INTRODUCTION</vt:lpstr>
      <vt:lpstr>PowerPoint Presentation</vt:lpstr>
      <vt:lpstr>LITERATURE SURVEY</vt:lpstr>
      <vt:lpstr>PowerPoint Presentation</vt:lpstr>
      <vt:lpstr>PowerPoint Presentation</vt:lpstr>
      <vt:lpstr>PowerPoint Presentation</vt:lpstr>
      <vt:lpstr>EXISTING SYSTEM</vt:lpstr>
      <vt:lpstr>PROPOSED SYSTEM</vt:lpstr>
      <vt:lpstr>ARCHITECTURE DIAGRAM</vt:lpstr>
      <vt:lpstr>MODULES</vt:lpstr>
      <vt:lpstr> Training Dataset </vt:lpstr>
      <vt:lpstr>PowerPoint Presentation</vt:lpstr>
      <vt:lpstr> Image Pre-Processing  </vt:lpstr>
      <vt:lpstr>RGB                        Greyscale            PIXEL</vt:lpstr>
      <vt:lpstr>Network Structure</vt:lpstr>
      <vt:lpstr>PowerPoint Presentation</vt:lpstr>
      <vt:lpstr>PowerPoint Presentation</vt:lpstr>
      <vt:lpstr>PowerPoint Presentation</vt:lpstr>
      <vt:lpstr>Output layer</vt:lpstr>
      <vt:lpstr>PowerPoint Presentation</vt:lpstr>
      <vt:lpstr>Testing the dataset</vt:lpstr>
      <vt:lpstr>Output</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kranthi kumar reddy</cp:lastModifiedBy>
  <cp:revision>50</cp:revision>
  <dcterms:created xsi:type="dcterms:W3CDTF">2018-01-03T03:50:03Z</dcterms:created>
  <dcterms:modified xsi:type="dcterms:W3CDTF">2021-05-25T05:57:31Z</dcterms:modified>
</cp:coreProperties>
</file>