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7" r:id="rId3"/>
    <p:sldId id="259" r:id="rId4"/>
    <p:sldId id="260" r:id="rId5"/>
    <p:sldId id="262" r:id="rId6"/>
    <p:sldId id="275" r:id="rId7"/>
    <p:sldId id="27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varScale="1">
        <p:scale>
          <a:sx n="82" d="100"/>
          <a:sy n="82" d="100"/>
        </p:scale>
        <p:origin x="89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9C166-B84B-4B93-A01D-66C340B69227}" type="datetimeFigureOut">
              <a:rPr lang="en-IN" smtClean="0"/>
              <a:t>25-05-2021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CB341-30D5-44C6-97DF-094341CBDE33}" type="slidenum">
              <a:rPr lang="en-IN" smtClean="0"/>
              <a:t>‹#›</a:t>
            </a:fld>
            <a:endParaRPr lang="en-IN"/>
          </a:p>
        </p:txBody>
      </p:sp>
    </p:spTree>
    <p:extLst>
      <p:ext uri="{BB962C8B-B14F-4D97-AF65-F5344CB8AC3E}">
        <p14:creationId xmlns:p14="http://schemas.microsoft.com/office/powerpoint/2010/main" val="377474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3CC0C4-C443-4C90-83EB-9572E3E1574B}"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33522E-4D74-4447-9DA7-46AA9254530A}"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F2481-94C1-45C1-B0BA-C0548D9BA0C0}"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97165-3E55-47C2-B59E-4FDA2FC16D73}"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A3D66-4ACF-49CE-8E67-2F01C2AE88F2}"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74D881-362D-48A1-AC96-A6B8DE06928A}" type="datetime5">
              <a:rPr lang="en-US" smtClean="0"/>
              <a:t>25-May-21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1F064C-75AF-4F23-BAB5-EC3F1D201A8C}" type="datetime5">
              <a:rPr lang="en-US" smtClean="0"/>
              <a:t>25-May-21</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97081E-2E62-46DD-940E-2A2E40716EFD}" type="datetime5">
              <a:rPr lang="en-US" smtClean="0"/>
              <a:t>25-May-21</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04726-9B79-4B44-B6AD-05B111CE74F1}" type="datetime5">
              <a:rPr lang="en-US" smtClean="0"/>
              <a:t>25-May-21</a:t>
            </a:fld>
            <a:endParaRPr lang="en-US"/>
          </a:p>
        </p:txBody>
      </p:sp>
      <p:sp>
        <p:nvSpPr>
          <p:cNvPr id="3" name="Footer Placeholder 2"/>
          <p:cNvSpPr>
            <a:spLocks noGrp="1"/>
          </p:cNvSpPr>
          <p:nvPr>
            <p:ph type="ftr" sz="quarter" idx="11"/>
          </p:nvPr>
        </p:nvSpPr>
        <p:spPr/>
        <p:txBody>
          <a:bodyPr/>
          <a:lstStyle/>
          <a:p>
            <a:r>
              <a:rPr lang="en-US"/>
              <a:t>Department of Computer Science and Engineering</a:t>
            </a:r>
          </a:p>
        </p:txBody>
      </p:sp>
      <p:sp>
        <p:nvSpPr>
          <p:cNvPr id="4" name="Slide Number Placeholder 3"/>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39E69-5806-4A7C-B17B-9FEEF538B3A3}" type="datetime5">
              <a:rPr lang="en-US" smtClean="0"/>
              <a:t>25-May-21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A39C0-6F65-4A9F-B751-DA2FCFBE161F}" type="datetime5">
              <a:rPr lang="en-US" smtClean="0"/>
              <a:t>25-May-21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019D6-8FD9-4E63-990C-1ED2F601B55B}" type="datetime5">
              <a:rPr lang="en-US" smtClean="0"/>
              <a:t>25-May-21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4079E-4E7A-4FA7-B38C-D1B6486B3F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762000"/>
          </a:xfrm>
        </p:spPr>
        <p:txBody>
          <a:bodyPr>
            <a:noAutofit/>
          </a:bodyPr>
          <a:lstStyle/>
          <a:p>
            <a:r>
              <a:rPr lang="en-IN" sz="2400">
                <a:latin typeface="Times New Roman" panose="02020603050405020304" pitchFamily="18" charset="0"/>
                <a:cs typeface="Times New Roman" panose="02020603050405020304" pitchFamily="18" charset="0"/>
              </a:rPr>
              <a:t>TRAFFIC SIGN RECOGNITION </a:t>
            </a:r>
            <a:r>
              <a:rPr lang="en-IN" sz="2400" dirty="0">
                <a:latin typeface="Times New Roman" panose="02020603050405020304" pitchFamily="18" charset="0"/>
                <a:cs typeface="Times New Roman" panose="02020603050405020304" pitchFamily="18" charset="0"/>
              </a:rPr>
              <a:t>USING DEEP LEARNING BY NEURAL NETWORKS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28600" y="4191000"/>
            <a:ext cx="4572000" cy="2362200"/>
          </a:xfrm>
        </p:spPr>
        <p:txBody>
          <a:bodyPr>
            <a:normAutofit/>
          </a:bodyPr>
          <a:lstStyle/>
          <a:p>
            <a:pPr>
              <a:buNone/>
            </a:pPr>
            <a:r>
              <a:rPr lang="en-US" sz="2400" dirty="0">
                <a:latin typeface="Times New Roman" panose="02020603050405020304" pitchFamily="18" charset="0"/>
                <a:cs typeface="Times New Roman" panose="02020603050405020304" pitchFamily="18" charset="0"/>
              </a:rPr>
              <a:t>DETAILS OF THE PROJECT</a:t>
            </a:r>
          </a:p>
          <a:p>
            <a:pPr marL="0" indent="0" algn="just">
              <a:buNone/>
            </a:pPr>
            <a:r>
              <a:rPr lang="en-IN" sz="1800" dirty="0">
                <a:latin typeface="Times New Roman" pitchFamily="18" charset="0"/>
                <a:cs typeface="Times New Roman" pitchFamily="18" charset="0"/>
              </a:rPr>
              <a:t>Kranthi Reddy                     RA1711003020467</a:t>
            </a:r>
          </a:p>
          <a:p>
            <a:pPr marL="0" indent="0" algn="just">
              <a:buNone/>
            </a:pPr>
            <a:r>
              <a:rPr lang="en-IN" sz="1800" dirty="0">
                <a:latin typeface="Times New Roman" pitchFamily="18" charset="0"/>
                <a:cs typeface="Times New Roman" pitchFamily="18" charset="0"/>
              </a:rPr>
              <a:t>Thirupathi Kota                   RA1711003020456</a:t>
            </a:r>
          </a:p>
          <a:p>
            <a:pPr marL="0" indent="0" algn="just">
              <a:buNone/>
            </a:pPr>
            <a:r>
              <a:rPr lang="en-IN" sz="1800" dirty="0">
                <a:latin typeface="Times New Roman" pitchFamily="18" charset="0"/>
                <a:cs typeface="Times New Roman" pitchFamily="18" charset="0"/>
              </a:rPr>
              <a:t>Pranav Raju                         RA1711003020473</a:t>
            </a:r>
          </a:p>
          <a:p>
            <a:pPr>
              <a:buNone/>
            </a:pPr>
            <a:endParaRPr lang="en-US" sz="2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094514" y="4214018"/>
            <a:ext cx="3581400" cy="2316163"/>
          </a:xfrm>
        </p:spPr>
        <p:txBody>
          <a:bodyPr>
            <a:normAutofit/>
          </a:bodyPr>
          <a:lstStyle/>
          <a:p>
            <a:pPr algn="ctr">
              <a:buNone/>
            </a:pPr>
            <a:r>
              <a:rPr lang="en-US" sz="2200" dirty="0">
                <a:latin typeface="Times New Roman" panose="02020603050405020304" pitchFamily="18" charset="0"/>
                <a:cs typeface="Times New Roman" panose="02020603050405020304" pitchFamily="18" charset="0"/>
              </a:rPr>
              <a:t>SUPERVISOR DETAILS</a:t>
            </a:r>
          </a:p>
          <a:p>
            <a:pPr marL="0" indent="0" algn="ctr">
              <a:buNone/>
            </a:pPr>
            <a:r>
              <a:rPr lang="en-US" sz="1600" dirty="0" err="1">
                <a:latin typeface="Times New Roman" pitchFamily="18" charset="0"/>
                <a:cs typeface="Times New Roman" pitchFamily="18" charset="0"/>
              </a:rPr>
              <a:t>Ms.V.Surya</a:t>
            </a:r>
            <a:endParaRPr lang="en-US" sz="1600" dirty="0">
              <a:latin typeface="Times New Roman" pitchFamily="18" charset="0"/>
              <a:cs typeface="Times New Roman" pitchFamily="18" charset="0"/>
            </a:endParaRPr>
          </a:p>
          <a:p>
            <a:pPr marL="0" indent="0" algn="ctr">
              <a:buNone/>
            </a:pPr>
            <a:r>
              <a:rPr lang="en-US" sz="1600" dirty="0">
                <a:latin typeface="Times New Roman" pitchFamily="18" charset="0"/>
                <a:cs typeface="Times New Roman" pitchFamily="18" charset="0"/>
              </a:rPr>
              <a:t>Assistant Professor (O.G)</a:t>
            </a:r>
          </a:p>
          <a:p>
            <a:pPr marL="0" indent="0" algn="ctr">
              <a:buNone/>
            </a:pPr>
            <a:r>
              <a:rPr lang="en-US" sz="1600" dirty="0">
                <a:latin typeface="Times New Roman" pitchFamily="18" charset="0"/>
                <a:cs typeface="Times New Roman" pitchFamily="18" charset="0"/>
              </a:rPr>
              <a:t>Computer Science</a:t>
            </a:r>
            <a:r>
              <a:rPr lang="en-US" sz="1600" baseline="0" dirty="0">
                <a:latin typeface="Times New Roman" pitchFamily="18" charset="0"/>
                <a:cs typeface="Times New Roman" pitchFamily="18" charset="0"/>
              </a:rPr>
              <a:t> and Engineering</a:t>
            </a:r>
            <a:endParaRPr lang="en-US" sz="1600" dirty="0">
              <a:latin typeface="Times New Roman" pitchFamily="18" charset="0"/>
              <a:cs typeface="Times New Roman" pitchFamily="18" charset="0"/>
            </a:endParaRPr>
          </a:p>
          <a:p>
            <a:pPr marL="0" indent="0" algn="ctr">
              <a:buNone/>
            </a:pPr>
            <a:r>
              <a:rPr lang="en-US" sz="1600" dirty="0">
                <a:latin typeface="Times New Roman" pitchFamily="18" charset="0"/>
                <a:cs typeface="Times New Roman" pitchFamily="18" charset="0"/>
              </a:rPr>
              <a:t>SRM Institute of Science</a:t>
            </a:r>
            <a:r>
              <a:rPr lang="en-US" sz="1600" baseline="0" dirty="0">
                <a:latin typeface="Times New Roman" pitchFamily="18" charset="0"/>
                <a:cs typeface="Times New Roman" pitchFamily="18" charset="0"/>
              </a:rPr>
              <a:t> &amp; Technology</a:t>
            </a:r>
          </a:p>
          <a:p>
            <a:pPr marL="0" indent="0" algn="ctr">
              <a:buNone/>
            </a:pPr>
            <a:r>
              <a:rPr lang="en-US" sz="1600" baseline="0" dirty="0">
                <a:latin typeface="Times New Roman" pitchFamily="18" charset="0"/>
                <a:cs typeface="Times New Roman" pitchFamily="18" charset="0"/>
              </a:rPr>
              <a:t>Ramapuram Campus, Chennai</a:t>
            </a:r>
            <a:endParaRPr lang="en-IN" sz="1600" dirty="0">
              <a:latin typeface="Times New Roman" pitchFamily="18" charset="0"/>
              <a:cs typeface="Times New Roman" pitchFamily="18" charset="0"/>
            </a:endParaRPr>
          </a:p>
          <a:p>
            <a:pPr algn="ctr">
              <a:buNone/>
            </a:pPr>
            <a:endParaRPr lang="en-US" sz="22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548345" y="685800"/>
            <a:ext cx="8229600" cy="1143000"/>
          </a:xfrm>
          <a:prstGeom prst="rect">
            <a:avLst/>
          </a:prstGeom>
        </p:spPr>
        <p:txBody>
          <a:bodyPr vert="horz" lIns="91440" tIns="45720" rIns="91440" bIns="45720" rtlCol="0" anchor="ctr">
            <a:normAutofit fontScale="82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br>
              <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SRM Institute of Science and Technology, Ramapuram Campus</a:t>
            </a:r>
            <a:endParaRPr kumimoji="0" lang="en-US" sz="28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b="1" baseline="0" dirty="0">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DEPARTMENT OF COMPUTER SCIENCE AND ENGINEERING</a:t>
            </a:r>
            <a:endPar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8" name="Picture 7">
            <a:extLst>
              <a:ext uri="{FF2B5EF4-FFF2-40B4-BE49-F238E27FC236}">
                <a16:creationId xmlns:a16="http://schemas.microsoft.com/office/drawing/2014/main" id="{AEE82042-4E40-4B88-8C1B-27E5072582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
        <p:nvSpPr>
          <p:cNvPr id="9" name="Title 1">
            <a:extLst>
              <a:ext uri="{FF2B5EF4-FFF2-40B4-BE49-F238E27FC236}">
                <a16:creationId xmlns:a16="http://schemas.microsoft.com/office/drawing/2014/main" id="{8F8D4FA7-F129-439C-B13C-E4ED0ECF320F}"/>
              </a:ext>
            </a:extLst>
          </p:cNvPr>
          <p:cNvSpPr txBox="1">
            <a:spLocks/>
          </p:cNvSpPr>
          <p:nvPr/>
        </p:nvSpPr>
        <p:spPr>
          <a:xfrm>
            <a:off x="457200" y="3258819"/>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Batch No: 9</a:t>
            </a:r>
          </a:p>
        </p:txBody>
      </p:sp>
      <p:sp>
        <p:nvSpPr>
          <p:cNvPr id="11" name="Footer Placeholder 10">
            <a:extLst>
              <a:ext uri="{FF2B5EF4-FFF2-40B4-BE49-F238E27FC236}">
                <a16:creationId xmlns:a16="http://schemas.microsoft.com/office/drawing/2014/main" id="{81BE6E8A-5942-4203-8E84-41C811F65DC4}"/>
              </a:ext>
            </a:extLst>
          </p:cNvPr>
          <p:cNvSpPr>
            <a:spLocks noGrp="1"/>
          </p:cNvSpPr>
          <p:nvPr>
            <p:ph type="ftr" sz="quarter" idx="11"/>
          </p:nvPr>
        </p:nvSpPr>
        <p:spPr/>
        <p:txBody>
          <a:bodyPr/>
          <a:lstStyle/>
          <a:p>
            <a:r>
              <a:rPr lang="en-US" dirty="0"/>
              <a:t>Department of Computer Science and Engineering</a:t>
            </a:r>
          </a:p>
        </p:txBody>
      </p:sp>
      <p:sp>
        <p:nvSpPr>
          <p:cNvPr id="12" name="Slide Number Placeholder 11">
            <a:extLst>
              <a:ext uri="{FF2B5EF4-FFF2-40B4-BE49-F238E27FC236}">
                <a16:creationId xmlns:a16="http://schemas.microsoft.com/office/drawing/2014/main" id="{16108F20-AACC-4DE3-AD49-A5EAE59DBFF9}"/>
              </a:ext>
            </a:extLst>
          </p:cNvPr>
          <p:cNvSpPr>
            <a:spLocks noGrp="1"/>
          </p:cNvSpPr>
          <p:nvPr>
            <p:ph type="sldNum" sz="quarter" idx="12"/>
          </p:nvPr>
        </p:nvSpPr>
        <p:spPr/>
        <p:txBody>
          <a:bodyPr/>
          <a:lstStyle/>
          <a:p>
            <a:fld id="{6E74079E-4E7A-4FA7-B38C-D1B6486B3FFD}"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Autofit/>
          </a:bodyPr>
          <a:lstStyle/>
          <a:p>
            <a:pPr algn="just"/>
            <a:r>
              <a:rPr lang="en-US" sz="2500" dirty="0">
                <a:latin typeface="Times New Roman" panose="02020603050405020304" pitchFamily="18" charset="0"/>
                <a:cs typeface="Times New Roman" panose="02020603050405020304" pitchFamily="18" charset="0"/>
              </a:rPr>
              <a:t>The fundamental function of this system is to capture the image or video so that it can be further processed. </a:t>
            </a:r>
          </a:p>
          <a:p>
            <a:pPr algn="just"/>
            <a:r>
              <a:rPr lang="en-US" sz="2500" dirty="0">
                <a:latin typeface="Times New Roman" panose="02020603050405020304" pitchFamily="18" charset="0"/>
                <a:cs typeface="Times New Roman" panose="02020603050405020304" pitchFamily="18" charset="0"/>
              </a:rPr>
              <a:t>In fact, the camera should be properly calibrated and its dynamic range should be adjusted before capturing any scene. </a:t>
            </a:r>
          </a:p>
          <a:p>
            <a:pPr algn="just"/>
            <a:r>
              <a:rPr lang="en-US" sz="2500" dirty="0">
                <a:latin typeface="Times New Roman" panose="02020603050405020304" pitchFamily="18" charset="0"/>
                <a:cs typeface="Times New Roman" panose="02020603050405020304" pitchFamily="18" charset="0"/>
              </a:rPr>
              <a:t>The position and resolution of cameras acquiring the images of signs are the main concern. </a:t>
            </a:r>
          </a:p>
          <a:p>
            <a:pPr algn="just"/>
            <a:r>
              <a:rPr lang="en-US" sz="2500" dirty="0">
                <a:latin typeface="Times New Roman" panose="02020603050405020304" pitchFamily="18" charset="0"/>
                <a:cs typeface="Times New Roman" panose="02020603050405020304" pitchFamily="18" charset="0"/>
              </a:rPr>
              <a:t>If the cameras are placed too far away, then the image captured will be blurred and cannot be detected accurately. Hence the distance of camera from the image determines the quality of image. </a:t>
            </a:r>
            <a:endParaRPr lang="en-IN" sz="25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5A5075A-D075-4E9D-A3F0-9BC47A710509}"/>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137E3D82-EE06-4380-B750-3140EAA0AAB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9939A2-5515-4E0C-8492-8FBD30268C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rmAutofit fontScale="92500" lnSpcReduction="20000"/>
          </a:bodyPr>
          <a:lstStyle/>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In order to solve the concerns over road and transportation safety, automatic traffic sign detection and recognition (TSDR) system has been introduced. </a:t>
            </a:r>
          </a:p>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An automatic TSDR system can detect and recognise traffic signs from and within images captured by cameras or imaging sensors. </a:t>
            </a:r>
          </a:p>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In adverse traffic conditions, the driver may not notice traffic signs, which may cause accidents. In such scenarios, the TSDR system comes into action. </a:t>
            </a:r>
          </a:p>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the research on TSDR is to improve the robustness and efficiency of the TSDR system. </a:t>
            </a:r>
          </a:p>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For applying the TSDR system in real-time environment, a fast algorithm is needed. As well as dealing with these issues, a recognition system should also avoid erroneous recognition of non-signs.</a:t>
            </a:r>
          </a:p>
          <a:p>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82B3252-DE51-48B3-B168-B5A6E4216D54}"/>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9F291B8B-E769-4BF0-A511-40F56AB9A4F4}"/>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B8875C-FADB-481B-8260-45A18B2E78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Autofit/>
          </a:bodyPr>
          <a:lstStyle/>
          <a:p>
            <a:pPr algn="just"/>
            <a:r>
              <a:rPr lang="en-IN" sz="2500" dirty="0">
                <a:latin typeface="Times New Roman" panose="02020603050405020304" pitchFamily="18" charset="0"/>
                <a:cs typeface="Times New Roman" panose="02020603050405020304" pitchFamily="18" charset="0"/>
              </a:rPr>
              <a:t>Now a days with rapid development of society and economy, automobiles have become one of the most common modes of transportation for every individuals. </a:t>
            </a:r>
          </a:p>
          <a:p>
            <a:pPr algn="just"/>
            <a:r>
              <a:rPr lang="en-IN" sz="2500" dirty="0">
                <a:latin typeface="Times New Roman" panose="02020603050405020304" pitchFamily="18" charset="0"/>
                <a:cs typeface="Times New Roman" panose="02020603050405020304" pitchFamily="18" charset="0"/>
              </a:rPr>
              <a:t>Traffic road sign detection is very crucial in transport system. The aim of the project is to detect the type of the traffic signal and act according to that. </a:t>
            </a:r>
          </a:p>
          <a:p>
            <a:pPr algn="just"/>
            <a:r>
              <a:rPr lang="en-IN" sz="2500" dirty="0">
                <a:latin typeface="Times New Roman" panose="02020603050405020304" pitchFamily="18" charset="0"/>
                <a:cs typeface="Times New Roman" panose="02020603050405020304" pitchFamily="18" charset="0"/>
              </a:rPr>
              <a:t>The entire action was recorded in a video sequence by an on board camera attached to the vehicle. </a:t>
            </a:r>
          </a:p>
          <a:p>
            <a:pPr algn="just"/>
            <a:r>
              <a:rPr lang="en-IN" sz="2500" dirty="0">
                <a:latin typeface="Times New Roman" panose="02020603050405020304" pitchFamily="18" charset="0"/>
                <a:cs typeface="Times New Roman" panose="02020603050405020304" pitchFamily="18" charset="0"/>
              </a:rPr>
              <a:t>The main theme of the project is for the application of driverless cars and also traffic recognition is one of the most challenging problem for driving assistance system. </a:t>
            </a:r>
          </a:p>
          <a:p>
            <a:pPr algn="just"/>
            <a:endParaRPr lang="en-IN" sz="2500" dirty="0">
              <a:latin typeface="Times New Roman" panose="02020603050405020304" pitchFamily="18" charset="0"/>
              <a:cs typeface="Times New Roman" panose="02020603050405020304" pitchFamily="18" charset="0"/>
            </a:endParaRPr>
          </a:p>
          <a:p>
            <a:pPr marL="0" indent="0" algn="just">
              <a:buNone/>
            </a:pPr>
            <a:endParaRPr lang="en-IN" sz="2500" dirty="0">
              <a:latin typeface="Times New Roman" panose="02020603050405020304" pitchFamily="18" charset="0"/>
              <a:cs typeface="Times New Roman" panose="02020603050405020304" pitchFamily="18" charset="0"/>
            </a:endParaRPr>
          </a:p>
          <a:p>
            <a:pPr algn="just"/>
            <a:endParaRPr lang="en-US" sz="2500" dirty="0">
              <a:latin typeface="Times New Roman" pitchFamily="18" charset="0"/>
              <a:cs typeface="Times New Roman" pitchFamily="18" charset="0"/>
            </a:endParaRPr>
          </a:p>
          <a:p>
            <a:pPr algn="just"/>
            <a:endParaRPr lang="en-US" sz="2500"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1FC4851-9B9E-4AB2-B10C-61D956F56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24840"/>
            <a:ext cx="8229600" cy="114300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r>
              <a:rPr lang="en-IN" sz="2500" dirty="0">
                <a:solidFill>
                  <a:srgbClr val="000000"/>
                </a:solidFill>
                <a:effectLst/>
                <a:latin typeface="Times New Roman" panose="02020603050405020304" pitchFamily="18" charset="0"/>
                <a:ea typeface="Calibri" panose="020F0502020204030204" pitchFamily="34" charset="0"/>
              </a:rPr>
              <a:t>Traffic-sign recognition (TSR) is a technology by which a vehicle is able to recognize the traffic signs put on the road e.g. "speed limit" or "children" or "turn ahead". This is part of the feature collectively called as Advanced Driving Assistance System(ADAS).</a:t>
            </a:r>
          </a:p>
          <a:p>
            <a:pPr algn="just"/>
            <a:r>
              <a:rPr lang="en-IN" sz="2500" dirty="0">
                <a:solidFill>
                  <a:srgbClr val="000000"/>
                </a:solidFill>
                <a:effectLst/>
                <a:latin typeface="Times New Roman" panose="02020603050405020304" pitchFamily="18" charset="0"/>
                <a:ea typeface="Calibri" panose="020F0502020204030204" pitchFamily="34" charset="0"/>
              </a:rPr>
              <a:t>It uses image processing techniques to detect the traffic signs.</a:t>
            </a:r>
          </a:p>
          <a:p>
            <a:pPr algn="just"/>
            <a:r>
              <a:rPr lang="en-IN" sz="2500" dirty="0">
                <a:solidFill>
                  <a:srgbClr val="000000"/>
                </a:solidFill>
                <a:effectLst/>
                <a:latin typeface="Times New Roman" panose="02020603050405020304" pitchFamily="18" charset="0"/>
                <a:ea typeface="Times New Roman" panose="02020603050405020304" pitchFamily="18" charset="0"/>
              </a:rPr>
              <a:t>Traffic signs give information about the road conditions ahead, provide instructions to be followed at the major crossroads or junctions, warn or guide drivers, and ensure proper functioning of road traffic.</a:t>
            </a:r>
            <a:endParaRPr lang="en-IN" sz="2500" dirty="0">
              <a:solidFill>
                <a:srgbClr val="000000"/>
              </a:solidFill>
              <a:effectLst/>
              <a:latin typeface="Times New Roman" panose="02020603050405020304" pitchFamily="18" charset="0"/>
              <a:ea typeface="Calibri" panose="020F0502020204030204" pitchFamily="34"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4E36271-143A-4D09-A04F-36C4CBEF8585}"/>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4757DECD-D1C6-49BA-BA57-528CB60047F2}"/>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03B1D1D-5200-4CE3-BEF2-EB340E972B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AEABD-3BA8-4B90-9799-B7C5F94CD50D}"/>
              </a:ext>
            </a:extLst>
          </p:cNvPr>
          <p:cNvSpPr>
            <a:spLocks noGrp="1"/>
          </p:cNvSpPr>
          <p:nvPr>
            <p:ph idx="1"/>
          </p:nvPr>
        </p:nvSpPr>
        <p:spPr>
          <a:xfrm>
            <a:off x="533400" y="1144587"/>
            <a:ext cx="8153400" cy="5211763"/>
          </a:xfrm>
        </p:spPr>
        <p:txBody>
          <a:bodyPr>
            <a:normAutofit/>
          </a:bodyPr>
          <a:lstStyle/>
          <a:p>
            <a:pPr algn="just"/>
            <a:r>
              <a:rPr lang="en-IN" sz="2500" dirty="0">
                <a:solidFill>
                  <a:srgbClr val="000000"/>
                </a:solidFill>
                <a:effectLst/>
                <a:latin typeface="Times New Roman" panose="02020603050405020304" pitchFamily="18" charset="0"/>
                <a:ea typeface="Times New Roman" panose="02020603050405020304" pitchFamily="18" charset="0"/>
              </a:rPr>
              <a:t>Being unaware of road signs is akin to throwing caution to the wind. It can lead to loss of life and property. </a:t>
            </a:r>
          </a:p>
          <a:p>
            <a:pPr algn="just"/>
            <a:r>
              <a:rPr lang="en-IN" sz="2500" dirty="0">
                <a:effectLst/>
                <a:latin typeface="Times New Roman" panose="02020603050405020304" pitchFamily="18" charset="0"/>
                <a:ea typeface="Calibri" panose="020F0502020204030204" pitchFamily="34" charset="0"/>
              </a:rPr>
              <a:t>For an Intelligent Transportation System Smart vehicle are must. Smart vehicles reduce number of accidents happening around the world. </a:t>
            </a:r>
          </a:p>
          <a:p>
            <a:pPr algn="just"/>
            <a:r>
              <a:rPr lang="en-IN" sz="2500" dirty="0">
                <a:effectLst/>
                <a:latin typeface="Times New Roman" panose="02020603050405020304" pitchFamily="18" charset="0"/>
                <a:ea typeface="Calibri" panose="020F0502020204030204" pitchFamily="34" charset="0"/>
              </a:rPr>
              <a:t>An automatic TSDR system can detect and recognise traffic signs from and within images captured by cameras or imaging sensors.</a:t>
            </a:r>
          </a:p>
          <a:p>
            <a:pPr algn="just"/>
            <a:r>
              <a:rPr lang="en-IN" sz="2500" dirty="0">
                <a:effectLst/>
                <a:latin typeface="Times New Roman" panose="02020603050405020304" pitchFamily="18" charset="0"/>
                <a:ea typeface="Calibri" panose="020F0502020204030204" pitchFamily="34" charset="0"/>
              </a:rPr>
              <a:t>A visual-based traffic sign recognition system can be implemented on the automobile with an aim of detecting and recognizing all emerging traffic signs. </a:t>
            </a:r>
          </a:p>
          <a:p>
            <a:pPr algn="just"/>
            <a:endParaRPr lang="en-IN" sz="2500" dirty="0"/>
          </a:p>
        </p:txBody>
      </p:sp>
      <p:sp>
        <p:nvSpPr>
          <p:cNvPr id="5" name="Footer Placeholder 4">
            <a:extLst>
              <a:ext uri="{FF2B5EF4-FFF2-40B4-BE49-F238E27FC236}">
                <a16:creationId xmlns:a16="http://schemas.microsoft.com/office/drawing/2014/main" id="{B4146889-8062-4E4F-8679-90AD39DC394A}"/>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8E6E9C47-6FF0-4FA0-9A89-F2D012F891AE}"/>
              </a:ext>
            </a:extLst>
          </p:cNvPr>
          <p:cNvSpPr>
            <a:spLocks noGrp="1"/>
          </p:cNvSpPr>
          <p:nvPr>
            <p:ph type="sldNum" sz="quarter" idx="12"/>
          </p:nvPr>
        </p:nvSpPr>
        <p:spPr/>
        <p:txBody>
          <a:bodyPr/>
          <a:lstStyle/>
          <a:p>
            <a:fld id="{6E74079E-4E7A-4FA7-B38C-D1B6486B3FFD}" type="slidenum">
              <a:rPr lang="en-US" smtClean="0"/>
              <a:t>6</a:t>
            </a:fld>
            <a:endParaRPr lang="en-US"/>
          </a:p>
        </p:txBody>
      </p:sp>
      <p:pic>
        <p:nvPicPr>
          <p:cNvPr id="8" name="Picture 7">
            <a:extLst>
              <a:ext uri="{FF2B5EF4-FFF2-40B4-BE49-F238E27FC236}">
                <a16:creationId xmlns:a16="http://schemas.microsoft.com/office/drawing/2014/main" id="{5A220E43-07CD-41BE-91AA-8EBA9DEE1B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337318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algn="just"/>
            <a:r>
              <a:rPr lang="en-US" sz="2500" dirty="0">
                <a:latin typeface="Times New Roman" panose="02020603050405020304" pitchFamily="18" charset="0"/>
                <a:cs typeface="Times New Roman" panose="02020603050405020304" pitchFamily="18" charset="0"/>
              </a:rPr>
              <a:t>Encoding Rich Frequencies for Classification of Stroke Patients EEG Signals. Authors: Fawaz </a:t>
            </a:r>
            <a:r>
              <a:rPr lang="en-US" sz="2500" dirty="0" err="1">
                <a:latin typeface="Times New Roman" panose="02020603050405020304" pitchFamily="18" charset="0"/>
                <a:cs typeface="Times New Roman" panose="02020603050405020304" pitchFamily="18" charset="0"/>
              </a:rPr>
              <a:t>Sammani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Kok</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Swee</a:t>
            </a:r>
            <a:r>
              <a:rPr lang="en-US" sz="2500" dirty="0">
                <a:latin typeface="Times New Roman" panose="02020603050405020304" pitchFamily="18" charset="0"/>
                <a:cs typeface="Times New Roman" panose="02020603050405020304" pitchFamily="18" charset="0"/>
              </a:rPr>
              <a:t> Sim , and Shing Chiang Tan. </a:t>
            </a:r>
          </a:p>
          <a:p>
            <a:pPr lvl="0" algn="just"/>
            <a:r>
              <a:rPr lang="en-US" sz="2500" dirty="0">
                <a:latin typeface="Times New Roman" panose="02020603050405020304" pitchFamily="18" charset="0"/>
                <a:cs typeface="Times New Roman" panose="02020603050405020304" pitchFamily="18" charset="0"/>
              </a:rPr>
              <a:t>Traffic Sign Detection Algorithm Based on Deep Convolutional Neural Network. Authors: </a:t>
            </a:r>
            <a:r>
              <a:rPr lang="en-US" sz="2500" dirty="0" err="1">
                <a:latin typeface="Times New Roman" panose="02020603050405020304" pitchFamily="18" charset="0"/>
                <a:cs typeface="Times New Roman" panose="02020603050405020304" pitchFamily="18" charset="0"/>
              </a:rPr>
              <a:t>Xiong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Changzhen</a:t>
            </a:r>
            <a:r>
              <a:rPr lang="en-US" sz="2500" dirty="0">
                <a:latin typeface="Times New Roman" panose="02020603050405020304" pitchFamily="18" charset="0"/>
                <a:cs typeface="Times New Roman" panose="02020603050405020304" pitchFamily="18" charset="0"/>
              </a:rPr>
              <a:t> , Wang Cong and Ma </a:t>
            </a:r>
            <a:r>
              <a:rPr lang="en-US" sz="2500" dirty="0" err="1">
                <a:latin typeface="Times New Roman" panose="02020603050405020304" pitchFamily="18" charset="0"/>
                <a:cs typeface="Times New Roman" panose="02020603050405020304" pitchFamily="18" charset="0"/>
              </a:rPr>
              <a:t>Weixin</a:t>
            </a:r>
            <a:r>
              <a:rPr lang="en-US" sz="2500" dirty="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Traffic Sign Detection and Pattern Recognition using Support Vector Machine. Authors: Kiran C.G, </a:t>
            </a:r>
            <a:r>
              <a:rPr lang="en-US" sz="2500" dirty="0" err="1">
                <a:latin typeface="Times New Roman" panose="02020603050405020304" pitchFamily="18" charset="0"/>
                <a:cs typeface="Times New Roman" panose="02020603050405020304" pitchFamily="18" charset="0"/>
              </a:rPr>
              <a:t>V.Prabhu</a:t>
            </a:r>
            <a:r>
              <a:rPr lang="en-US" sz="2500" dirty="0">
                <a:latin typeface="Times New Roman" panose="02020603050405020304" pitchFamily="18" charset="0"/>
                <a:cs typeface="Times New Roman" panose="02020603050405020304" pitchFamily="18" charset="0"/>
              </a:rPr>
              <a:t>, Abdu </a:t>
            </a:r>
            <a:r>
              <a:rPr lang="en-US" sz="2500" dirty="0" err="1">
                <a:latin typeface="Times New Roman" panose="02020603050405020304" pitchFamily="18" charset="0"/>
                <a:cs typeface="Times New Roman" panose="02020603050405020304" pitchFamily="18" charset="0"/>
              </a:rPr>
              <a:t>Rahiman</a:t>
            </a:r>
            <a:r>
              <a:rPr lang="en-US" sz="2500" dirty="0">
                <a:latin typeface="Times New Roman" panose="02020603050405020304" pitchFamily="18" charset="0"/>
                <a:cs typeface="Times New Roman" panose="02020603050405020304" pitchFamily="18" charset="0"/>
              </a:rPr>
              <a:t> V and Rajeev K.</a:t>
            </a:r>
            <a:endParaRPr lang="en-IN"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9C7444B-B7AC-4A3E-AF0D-0BD57D9D30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722</Words>
  <Application>Microsoft Office PowerPoint</Application>
  <PresentationFormat>On-screen Show (4:3)</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TRAFFIC SIGN RECOGNITION USING DEEP LEARNING BY NEURAL NETWORKS</vt:lpstr>
      <vt:lpstr>OBJECTIVE</vt:lpstr>
      <vt:lpstr>SCOPE</vt:lpstr>
      <vt:lpstr>ABSTRACT</vt:lpstr>
      <vt:lpstr>INTRODUCTION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kranthi kumar reddy</cp:lastModifiedBy>
  <cp:revision>31</cp:revision>
  <dcterms:created xsi:type="dcterms:W3CDTF">2018-01-03T03:50:03Z</dcterms:created>
  <dcterms:modified xsi:type="dcterms:W3CDTF">2021-05-25T05:56:56Z</dcterms:modified>
</cp:coreProperties>
</file>