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9644" y="645363"/>
            <a:ext cx="7004710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6B61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6B61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5313" y="69722"/>
            <a:ext cx="9013408" cy="6692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5313" y="69722"/>
            <a:ext cx="9013825" cy="6692265"/>
          </a:xfrm>
          <a:custGeom>
            <a:avLst/>
            <a:gdLst/>
            <a:ahLst/>
            <a:cxnLst/>
            <a:rect l="l" t="t" r="r" b="b"/>
            <a:pathLst>
              <a:path w="9013825" h="6692265">
                <a:moveTo>
                  <a:pt x="0" y="329946"/>
                </a:moveTo>
                <a:lnTo>
                  <a:pt x="3576" y="281184"/>
                </a:lnTo>
                <a:lnTo>
                  <a:pt x="13965" y="234645"/>
                </a:lnTo>
                <a:lnTo>
                  <a:pt x="30657" y="190840"/>
                </a:lnTo>
                <a:lnTo>
                  <a:pt x="53141" y="150277"/>
                </a:lnTo>
                <a:lnTo>
                  <a:pt x="80907" y="113468"/>
                </a:lnTo>
                <a:lnTo>
                  <a:pt x="113445" y="80923"/>
                </a:lnTo>
                <a:lnTo>
                  <a:pt x="150245" y="53151"/>
                </a:lnTo>
                <a:lnTo>
                  <a:pt x="190796" y="30662"/>
                </a:lnTo>
                <a:lnTo>
                  <a:pt x="234589" y="13967"/>
                </a:lnTo>
                <a:lnTo>
                  <a:pt x="281114" y="3576"/>
                </a:lnTo>
                <a:lnTo>
                  <a:pt x="329859" y="0"/>
                </a:lnTo>
                <a:lnTo>
                  <a:pt x="8683462" y="0"/>
                </a:lnTo>
                <a:lnTo>
                  <a:pt x="8732224" y="3576"/>
                </a:lnTo>
                <a:lnTo>
                  <a:pt x="8778762" y="13967"/>
                </a:lnTo>
                <a:lnTo>
                  <a:pt x="8822568" y="30662"/>
                </a:lnTo>
                <a:lnTo>
                  <a:pt x="8863130" y="53151"/>
                </a:lnTo>
                <a:lnTo>
                  <a:pt x="8899939" y="80923"/>
                </a:lnTo>
                <a:lnTo>
                  <a:pt x="8932485" y="113468"/>
                </a:lnTo>
                <a:lnTo>
                  <a:pt x="8960257" y="150277"/>
                </a:lnTo>
                <a:lnTo>
                  <a:pt x="8982745" y="190840"/>
                </a:lnTo>
                <a:lnTo>
                  <a:pt x="8999440" y="234645"/>
                </a:lnTo>
                <a:lnTo>
                  <a:pt x="9009831" y="281184"/>
                </a:lnTo>
                <a:lnTo>
                  <a:pt x="9013408" y="329946"/>
                </a:lnTo>
                <a:lnTo>
                  <a:pt x="9013408" y="6362369"/>
                </a:lnTo>
                <a:lnTo>
                  <a:pt x="9009831" y="6411115"/>
                </a:lnTo>
                <a:lnTo>
                  <a:pt x="8999440" y="6457639"/>
                </a:lnTo>
                <a:lnTo>
                  <a:pt x="8982745" y="6501432"/>
                </a:lnTo>
                <a:lnTo>
                  <a:pt x="8960257" y="6541984"/>
                </a:lnTo>
                <a:lnTo>
                  <a:pt x="8932485" y="6578785"/>
                </a:lnTo>
                <a:lnTo>
                  <a:pt x="8899939" y="6611323"/>
                </a:lnTo>
                <a:lnTo>
                  <a:pt x="8863130" y="6639090"/>
                </a:lnTo>
                <a:lnTo>
                  <a:pt x="8822568" y="6661574"/>
                </a:lnTo>
                <a:lnTo>
                  <a:pt x="8778762" y="6678266"/>
                </a:lnTo>
                <a:lnTo>
                  <a:pt x="8732224" y="6688655"/>
                </a:lnTo>
                <a:lnTo>
                  <a:pt x="8683462" y="6692231"/>
                </a:lnTo>
                <a:lnTo>
                  <a:pt x="329859" y="6692231"/>
                </a:lnTo>
                <a:lnTo>
                  <a:pt x="281114" y="6688655"/>
                </a:lnTo>
                <a:lnTo>
                  <a:pt x="234589" y="6678266"/>
                </a:lnTo>
                <a:lnTo>
                  <a:pt x="190796" y="6661574"/>
                </a:lnTo>
                <a:lnTo>
                  <a:pt x="150245" y="6639090"/>
                </a:lnTo>
                <a:lnTo>
                  <a:pt x="113445" y="6611323"/>
                </a:lnTo>
                <a:lnTo>
                  <a:pt x="80907" y="6578785"/>
                </a:lnTo>
                <a:lnTo>
                  <a:pt x="53141" y="6541984"/>
                </a:lnTo>
                <a:lnTo>
                  <a:pt x="30657" y="6501432"/>
                </a:lnTo>
                <a:lnTo>
                  <a:pt x="13965" y="6457639"/>
                </a:lnTo>
                <a:lnTo>
                  <a:pt x="3576" y="6411115"/>
                </a:lnTo>
                <a:lnTo>
                  <a:pt x="0" y="6362369"/>
                </a:lnTo>
                <a:lnTo>
                  <a:pt x="0" y="3299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2931" y="1396688"/>
            <a:ext cx="9022080" cy="120650"/>
          </a:xfrm>
          <a:custGeom>
            <a:avLst/>
            <a:gdLst/>
            <a:ahLst/>
            <a:cxnLst/>
            <a:rect l="l" t="t" r="r" b="b"/>
            <a:pathLst>
              <a:path w="9022080" h="120650">
                <a:moveTo>
                  <a:pt x="0" y="120580"/>
                </a:moveTo>
                <a:lnTo>
                  <a:pt x="9021572" y="120580"/>
                </a:lnTo>
                <a:lnTo>
                  <a:pt x="9021572" y="0"/>
                </a:lnTo>
                <a:lnTo>
                  <a:pt x="0" y="0"/>
                </a:lnTo>
                <a:lnTo>
                  <a:pt x="0" y="12058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2931" y="2976711"/>
            <a:ext cx="9022080" cy="111125"/>
          </a:xfrm>
          <a:custGeom>
            <a:avLst/>
            <a:gdLst/>
            <a:ahLst/>
            <a:cxnLst/>
            <a:rect l="l" t="t" r="r" b="b"/>
            <a:pathLst>
              <a:path w="9022080" h="111125">
                <a:moveTo>
                  <a:pt x="0" y="110531"/>
                </a:moveTo>
                <a:lnTo>
                  <a:pt x="9021572" y="110531"/>
                </a:lnTo>
                <a:lnTo>
                  <a:pt x="9021572" y="0"/>
                </a:lnTo>
                <a:lnTo>
                  <a:pt x="0" y="0"/>
                </a:lnTo>
                <a:lnTo>
                  <a:pt x="0" y="110531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6B61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7" y="69722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3498" y="0"/>
                </a:lnTo>
                <a:lnTo>
                  <a:pt x="8732228" y="3576"/>
                </a:lnTo>
                <a:lnTo>
                  <a:pt x="8778740" y="13967"/>
                </a:lnTo>
                <a:lnTo>
                  <a:pt x="8822525" y="30662"/>
                </a:lnTo>
                <a:lnTo>
                  <a:pt x="8863071" y="53151"/>
                </a:lnTo>
                <a:lnTo>
                  <a:pt x="8899868" y="80923"/>
                </a:lnTo>
                <a:lnTo>
                  <a:pt x="8932405" y="113468"/>
                </a:lnTo>
                <a:lnTo>
                  <a:pt x="8960172" y="150277"/>
                </a:lnTo>
                <a:lnTo>
                  <a:pt x="8982656" y="190840"/>
                </a:lnTo>
                <a:lnTo>
                  <a:pt x="8999349" y="234645"/>
                </a:lnTo>
                <a:lnTo>
                  <a:pt x="9009740" y="281184"/>
                </a:lnTo>
                <a:lnTo>
                  <a:pt x="9013317" y="329946"/>
                </a:lnTo>
                <a:lnTo>
                  <a:pt x="9013317" y="6363525"/>
                </a:lnTo>
                <a:lnTo>
                  <a:pt x="9009740" y="6412277"/>
                </a:lnTo>
                <a:lnTo>
                  <a:pt x="8999349" y="6458809"/>
                </a:lnTo>
                <a:lnTo>
                  <a:pt x="8982656" y="6502608"/>
                </a:lnTo>
                <a:lnTo>
                  <a:pt x="8960172" y="6543167"/>
                </a:lnTo>
                <a:lnTo>
                  <a:pt x="8932405" y="6579973"/>
                </a:lnTo>
                <a:lnTo>
                  <a:pt x="8899868" y="6612516"/>
                </a:lnTo>
                <a:lnTo>
                  <a:pt x="8863071" y="6640287"/>
                </a:lnTo>
                <a:lnTo>
                  <a:pt x="8822525" y="6662775"/>
                </a:lnTo>
                <a:lnTo>
                  <a:pt x="8778740" y="6679470"/>
                </a:lnTo>
                <a:lnTo>
                  <a:pt x="8732228" y="6689861"/>
                </a:lnTo>
                <a:lnTo>
                  <a:pt x="8683498" y="6693438"/>
                </a:lnTo>
                <a:lnTo>
                  <a:pt x="329920" y="6693439"/>
                </a:lnTo>
                <a:lnTo>
                  <a:pt x="281168" y="6689861"/>
                </a:lnTo>
                <a:lnTo>
                  <a:pt x="234636" y="6679470"/>
                </a:lnTo>
                <a:lnTo>
                  <a:pt x="190835" y="6662775"/>
                </a:lnTo>
                <a:lnTo>
                  <a:pt x="150276" y="6640287"/>
                </a:lnTo>
                <a:lnTo>
                  <a:pt x="113469" y="6612516"/>
                </a:lnTo>
                <a:lnTo>
                  <a:pt x="80925" y="6579973"/>
                </a:lnTo>
                <a:lnTo>
                  <a:pt x="53153" y="6543167"/>
                </a:lnTo>
                <a:lnTo>
                  <a:pt x="30664" y="6502608"/>
                </a:lnTo>
                <a:lnTo>
                  <a:pt x="13968" y="6458809"/>
                </a:lnTo>
                <a:lnTo>
                  <a:pt x="3577" y="6412277"/>
                </a:lnTo>
                <a:lnTo>
                  <a:pt x="0" y="6363525"/>
                </a:lnTo>
                <a:lnTo>
                  <a:pt x="0" y="3299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88563" y="418922"/>
            <a:ext cx="3166872" cy="468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6B61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8106" y="1889505"/>
            <a:ext cx="7447787" cy="3886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31" y="1517269"/>
            <a:ext cx="9022080" cy="145986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476250" rIns="0" bIns="0" rtlCol="0">
            <a:spAutoFit/>
          </a:bodyPr>
          <a:lstStyle/>
          <a:p>
            <a:pPr marL="147955" algn="ctr">
              <a:lnSpc>
                <a:spcPct val="100000"/>
              </a:lnSpc>
              <a:spcBef>
                <a:spcPts val="3750"/>
              </a:spcBef>
            </a:pPr>
            <a:r>
              <a:rPr sz="4000" spc="-5" dirty="0">
                <a:solidFill>
                  <a:srgbClr val="FFFFFF"/>
                </a:solidFill>
              </a:rPr>
              <a:t>LOGISTIC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REGRESSION</a:t>
            </a:r>
            <a:endParaRPr sz="4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C45E2A-98AE-47F9-945B-19642E82790C}"/>
              </a:ext>
            </a:extLst>
          </p:cNvPr>
          <p:cNvSpPr/>
          <p:nvPr/>
        </p:nvSpPr>
        <p:spPr>
          <a:xfrm>
            <a:off x="5105400" y="4572000"/>
            <a:ext cx="3429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Done By: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V kranthi kumar reddy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K L </a:t>
            </a:r>
            <a:r>
              <a:rPr lang="en-IN" dirty="0" err="1">
                <a:solidFill>
                  <a:schemeClr val="tx1"/>
                </a:solidFill>
              </a:rPr>
              <a:t>Jaswanth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Dharma </a:t>
            </a:r>
            <a:r>
              <a:rPr lang="en-IN" dirty="0" err="1">
                <a:solidFill>
                  <a:schemeClr val="tx1"/>
                </a:solidFill>
              </a:rPr>
              <a:t>Teja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15" dirty="0"/>
              <a:t>S</a:t>
            </a:r>
            <a:r>
              <a:rPr dirty="0"/>
              <a:t>SUMPT</a:t>
            </a:r>
            <a:r>
              <a:rPr spc="-15" dirty="0"/>
              <a:t>I</a:t>
            </a:r>
            <a:r>
              <a:rPr dirty="0"/>
              <a:t>ONS</a:t>
            </a: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2216" y="6207963"/>
            <a:ext cx="1327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6120" marR="632460" indent="-228600">
              <a:lnSpc>
                <a:spcPct val="100000"/>
              </a:lnSpc>
              <a:spcBef>
                <a:spcPts val="100"/>
              </a:spcBef>
              <a:buClr>
                <a:srgbClr val="9B2C1F"/>
              </a:buClr>
              <a:buSzPct val="85416"/>
              <a:buFont typeface="Wingdings"/>
              <a:buChar char=""/>
              <a:tabLst>
                <a:tab pos="706755" algn="l"/>
              </a:tabLst>
            </a:pPr>
            <a:r>
              <a:rPr spc="-5" dirty="0"/>
              <a:t>No assumptions about the distributions </a:t>
            </a:r>
            <a:r>
              <a:rPr dirty="0"/>
              <a:t>of the  </a:t>
            </a:r>
            <a:r>
              <a:rPr spc="-5" dirty="0"/>
              <a:t>predictor variables.</a:t>
            </a:r>
          </a:p>
          <a:p>
            <a:pPr marL="706120" indent="-228600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Wingdings"/>
              <a:buChar char=""/>
              <a:tabLst>
                <a:tab pos="706755" algn="l"/>
              </a:tabLst>
            </a:pPr>
            <a:r>
              <a:rPr spc="-5" dirty="0"/>
              <a:t>Predictors </a:t>
            </a:r>
            <a:r>
              <a:rPr spc="-10" dirty="0"/>
              <a:t>do </a:t>
            </a:r>
            <a:r>
              <a:rPr dirty="0"/>
              <a:t>not </a:t>
            </a:r>
            <a:r>
              <a:rPr spc="-5" dirty="0"/>
              <a:t>have </a:t>
            </a:r>
            <a:r>
              <a:rPr dirty="0"/>
              <a:t>to </a:t>
            </a:r>
            <a:r>
              <a:rPr spc="-5" dirty="0"/>
              <a:t>be normally</a:t>
            </a:r>
            <a:r>
              <a:rPr spc="85" dirty="0"/>
              <a:t> </a:t>
            </a:r>
            <a:r>
              <a:rPr spc="-5" dirty="0"/>
              <a:t>distributed</a:t>
            </a:r>
          </a:p>
          <a:p>
            <a:pPr marL="706120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Wingdings"/>
              <a:buChar char=""/>
              <a:tabLst>
                <a:tab pos="706755" algn="l"/>
              </a:tabLst>
            </a:pPr>
            <a:r>
              <a:rPr spc="-5" dirty="0"/>
              <a:t>Does </a:t>
            </a:r>
            <a:r>
              <a:rPr dirty="0"/>
              <a:t>not </a:t>
            </a:r>
            <a:r>
              <a:rPr spc="-5" dirty="0"/>
              <a:t>have </a:t>
            </a:r>
            <a:r>
              <a:rPr dirty="0"/>
              <a:t>to </a:t>
            </a:r>
            <a:r>
              <a:rPr spc="-10" dirty="0"/>
              <a:t>be </a:t>
            </a:r>
            <a:r>
              <a:rPr spc="-5" dirty="0"/>
              <a:t>linearly</a:t>
            </a:r>
            <a:r>
              <a:rPr spc="50" dirty="0"/>
              <a:t> </a:t>
            </a:r>
            <a:r>
              <a:rPr spc="-5" dirty="0"/>
              <a:t>related.</a:t>
            </a:r>
          </a:p>
          <a:p>
            <a:pPr marL="706120" marR="5080" indent="-228600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Wingdings"/>
              <a:buChar char=""/>
              <a:tabLst>
                <a:tab pos="706755" algn="l"/>
              </a:tabLst>
            </a:pPr>
            <a:r>
              <a:rPr spc="-5" dirty="0"/>
              <a:t>Does </a:t>
            </a:r>
            <a:r>
              <a:rPr dirty="0"/>
              <a:t>not </a:t>
            </a:r>
            <a:r>
              <a:rPr spc="-5" dirty="0"/>
              <a:t>have </a:t>
            </a:r>
            <a:r>
              <a:rPr dirty="0"/>
              <a:t>to </a:t>
            </a:r>
            <a:r>
              <a:rPr spc="-5" dirty="0"/>
              <a:t>have equal variance within each  group.</a:t>
            </a:r>
          </a:p>
          <a:p>
            <a:pPr marL="706120" marR="260350" indent="-228600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5416"/>
              <a:buFont typeface="Wingdings"/>
              <a:buChar char=""/>
              <a:tabLst>
                <a:tab pos="706755" algn="l"/>
              </a:tabLst>
            </a:pPr>
            <a:r>
              <a:rPr spc="-5" dirty="0"/>
              <a:t>There should be a </a:t>
            </a:r>
            <a:r>
              <a:rPr b="1" spc="-5" dirty="0">
                <a:latin typeface="Arial"/>
                <a:cs typeface="Arial"/>
              </a:rPr>
              <a:t>minimum </a:t>
            </a:r>
            <a:r>
              <a:rPr b="1" dirty="0">
                <a:latin typeface="Arial"/>
                <a:cs typeface="Arial"/>
              </a:rPr>
              <a:t>of </a:t>
            </a:r>
            <a:r>
              <a:rPr b="1" spc="-5" dirty="0">
                <a:latin typeface="Arial"/>
                <a:cs typeface="Arial"/>
              </a:rPr>
              <a:t>20 cases per  predictor</a:t>
            </a:r>
            <a:r>
              <a:rPr spc="-5" dirty="0"/>
              <a:t>, with a </a:t>
            </a:r>
            <a:r>
              <a:rPr b="1" spc="-5" dirty="0">
                <a:latin typeface="Arial"/>
                <a:cs typeface="Arial"/>
              </a:rPr>
              <a:t>minimum </a:t>
            </a:r>
            <a:r>
              <a:rPr b="1" dirty="0">
                <a:latin typeface="Arial"/>
                <a:cs typeface="Arial"/>
              </a:rPr>
              <a:t>of </a:t>
            </a:r>
            <a:r>
              <a:rPr b="1" spc="-10" dirty="0">
                <a:latin typeface="Arial"/>
                <a:cs typeface="Arial"/>
              </a:rPr>
              <a:t>60 </a:t>
            </a:r>
            <a:r>
              <a:rPr b="1" dirty="0">
                <a:latin typeface="Arial"/>
                <a:cs typeface="Arial"/>
              </a:rPr>
              <a:t>total </a:t>
            </a:r>
            <a:r>
              <a:rPr b="1" spc="-5" dirty="0">
                <a:latin typeface="Arial"/>
                <a:cs typeface="Arial"/>
              </a:rPr>
              <a:t>cases</a:t>
            </a:r>
            <a:r>
              <a:rPr spc="-5" dirty="0"/>
              <a:t>.  These requirements need </a:t>
            </a:r>
            <a:r>
              <a:rPr dirty="0"/>
              <a:t>to </a:t>
            </a:r>
            <a:r>
              <a:rPr spc="-10" dirty="0"/>
              <a:t>be </a:t>
            </a:r>
            <a:r>
              <a:rPr spc="-5" dirty="0"/>
              <a:t>satisfied prior </a:t>
            </a:r>
            <a:r>
              <a:rPr dirty="0"/>
              <a:t>to  </a:t>
            </a:r>
            <a:r>
              <a:rPr spc="-5" dirty="0"/>
              <a:t>doing statistical analysis with</a:t>
            </a:r>
            <a:r>
              <a:rPr spc="60" dirty="0"/>
              <a:t> </a:t>
            </a:r>
            <a:r>
              <a:rPr spc="-5" dirty="0"/>
              <a:t>SPSS.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We </a:t>
            </a:r>
            <a:r>
              <a:rPr spc="-5" dirty="0"/>
              <a:t>will </a:t>
            </a:r>
            <a:r>
              <a:rPr dirty="0"/>
              <a:t>now go to </a:t>
            </a:r>
            <a:r>
              <a:rPr spc="-5" dirty="0"/>
              <a:t>SPSS</a:t>
            </a:r>
            <a:r>
              <a:rPr spc="-45" dirty="0"/>
              <a:t> </a:t>
            </a:r>
            <a:r>
              <a:rPr dirty="0"/>
              <a:t>for </a:t>
            </a:r>
            <a:r>
              <a:rPr u="none" dirty="0"/>
              <a:t> </a:t>
            </a:r>
            <a:r>
              <a:rPr spc="-5" dirty="0"/>
              <a:t>analysis.</a:t>
            </a: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3448" y="631464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2005406"/>
            <a:ext cx="625538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Analyze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regression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binary </a:t>
            </a:r>
            <a:r>
              <a:rPr sz="2800" dirty="0">
                <a:latin typeface="Arial"/>
                <a:cs typeface="Arial"/>
              </a:rPr>
              <a:t>logistic  </a:t>
            </a:r>
            <a:r>
              <a:rPr sz="2800" spc="-5" dirty="0">
                <a:latin typeface="Arial"/>
                <a:cs typeface="Arial"/>
              </a:rPr>
              <a:t>Algebra 2 = </a:t>
            </a:r>
            <a:r>
              <a:rPr sz="2800" dirty="0">
                <a:latin typeface="Arial"/>
                <a:cs typeface="Arial"/>
              </a:rPr>
              <a:t>gender </a:t>
            </a:r>
            <a:r>
              <a:rPr sz="2800" spc="-5" dirty="0">
                <a:latin typeface="Arial"/>
                <a:cs typeface="Arial"/>
              </a:rPr>
              <a:t>+ mosaic +  visualization </a:t>
            </a:r>
            <a:r>
              <a:rPr sz="2800" dirty="0">
                <a:latin typeface="Arial"/>
                <a:cs typeface="Arial"/>
              </a:rPr>
              <a:t>test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parents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education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90498"/>
            <a:ext cx="4453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Logistic</a:t>
            </a:r>
            <a:r>
              <a:rPr sz="4000" spc="-5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Regression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50594" y="1436878"/>
            <a:ext cx="7028815" cy="30759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46100" marR="137160" indent="-533400">
              <a:lnSpc>
                <a:spcPct val="90100"/>
              </a:lnSpc>
              <a:spcBef>
                <a:spcPts val="385"/>
              </a:spcBef>
              <a:buClr>
                <a:srgbClr val="9B2C1F"/>
              </a:buClr>
              <a:buSzPct val="85416"/>
              <a:buChar char="•"/>
              <a:tabLst>
                <a:tab pos="545465" algn="l"/>
                <a:tab pos="546100" algn="l"/>
              </a:tabLst>
            </a:pPr>
            <a:r>
              <a:rPr sz="2400" dirty="0">
                <a:latin typeface="Arial"/>
                <a:cs typeface="Arial"/>
              </a:rPr>
              <a:t>Form of </a:t>
            </a:r>
            <a:r>
              <a:rPr sz="2400" spc="-5" dirty="0">
                <a:latin typeface="Arial"/>
                <a:cs typeface="Arial"/>
              </a:rPr>
              <a:t>regression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allows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prediction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discrete variables by a mix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continuous and  discrete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predictors.</a:t>
            </a:r>
            <a:endParaRPr sz="2400">
              <a:latin typeface="Arial"/>
              <a:cs typeface="Arial"/>
            </a:endParaRPr>
          </a:p>
          <a:p>
            <a:pPr marL="546100" marR="5080" indent="-533400">
              <a:lnSpc>
                <a:spcPct val="90000"/>
              </a:lnSpc>
              <a:spcBef>
                <a:spcPts val="395"/>
              </a:spcBef>
              <a:buClr>
                <a:srgbClr val="9B2C1F"/>
              </a:buClr>
              <a:buSzPct val="85416"/>
              <a:buChar char="•"/>
              <a:tabLst>
                <a:tab pos="545465" algn="l"/>
                <a:tab pos="546100" algn="l"/>
              </a:tabLst>
            </a:pPr>
            <a:r>
              <a:rPr sz="2400" spc="-5" dirty="0">
                <a:latin typeface="Arial"/>
                <a:cs typeface="Arial"/>
              </a:rPr>
              <a:t>Addresses the same questions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discriminant  function analysis and multiple regression do </a:t>
            </a:r>
            <a:r>
              <a:rPr sz="2400" dirty="0">
                <a:latin typeface="Arial"/>
                <a:cs typeface="Arial"/>
              </a:rPr>
              <a:t>but 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spc="-10" dirty="0">
                <a:latin typeface="Arial"/>
                <a:cs typeface="Arial"/>
              </a:rPr>
              <a:t>no </a:t>
            </a:r>
            <a:r>
              <a:rPr sz="2400" spc="-5" dirty="0">
                <a:latin typeface="Arial"/>
                <a:cs typeface="Arial"/>
              </a:rPr>
              <a:t>distributional assumptions on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predictors </a:t>
            </a:r>
            <a:r>
              <a:rPr sz="2400" dirty="0">
                <a:latin typeface="Arial"/>
                <a:cs typeface="Arial"/>
              </a:rPr>
              <a:t>(the </a:t>
            </a:r>
            <a:r>
              <a:rPr sz="2400" spc="-5" dirty="0">
                <a:latin typeface="Arial"/>
                <a:cs typeface="Arial"/>
              </a:rPr>
              <a:t>predictors do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be  </a:t>
            </a:r>
            <a:r>
              <a:rPr sz="2400" spc="-5" dirty="0">
                <a:latin typeface="Arial"/>
                <a:cs typeface="Arial"/>
              </a:rPr>
              <a:t>normally distributed, linearly related or have  equal variance in each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1082"/>
            <a:ext cx="53822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0" dirty="0">
                <a:latin typeface="Arial"/>
                <a:cs typeface="Arial"/>
              </a:rPr>
              <a:t>Types </a:t>
            </a:r>
            <a:r>
              <a:rPr sz="3200" b="1" dirty="0">
                <a:latin typeface="Arial"/>
                <a:cs typeface="Arial"/>
              </a:rPr>
              <a:t>of </a:t>
            </a:r>
            <a:r>
              <a:rPr sz="3200" b="1" spc="-5" dirty="0">
                <a:latin typeface="Arial"/>
                <a:cs typeface="Arial"/>
              </a:rPr>
              <a:t>logistic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regression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5839" y="4239005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401530"/>
            <a:ext cx="7108190" cy="329628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5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  <a:tab pos="1722755" algn="l"/>
                <a:tab pos="3467100" algn="l"/>
              </a:tabLst>
            </a:pPr>
            <a:r>
              <a:rPr sz="26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BINARY	</a:t>
            </a:r>
            <a:r>
              <a:rPr sz="26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LOGISTIC	REGRESSION</a:t>
            </a:r>
            <a:endParaRPr sz="2600">
              <a:latin typeface="Arial"/>
              <a:cs typeface="Arial"/>
            </a:endParaRPr>
          </a:p>
          <a:p>
            <a:pPr marL="286385" marR="361315">
              <a:lnSpc>
                <a:spcPct val="100000"/>
              </a:lnSpc>
              <a:spcBef>
                <a:spcPts val="595"/>
              </a:spcBef>
            </a:pPr>
            <a:r>
              <a:rPr sz="2800" spc="-5" dirty="0">
                <a:latin typeface="Arial"/>
                <a:cs typeface="Arial"/>
              </a:rPr>
              <a:t>It is </a:t>
            </a:r>
            <a:r>
              <a:rPr sz="2800" dirty="0">
                <a:latin typeface="Arial"/>
                <a:cs typeface="Arial"/>
              </a:rPr>
              <a:t>used </a:t>
            </a:r>
            <a:r>
              <a:rPr sz="2800" spc="-5" dirty="0">
                <a:latin typeface="Arial"/>
                <a:cs typeface="Arial"/>
              </a:rPr>
              <a:t>when the </a:t>
            </a:r>
            <a:r>
              <a:rPr sz="2800" dirty="0">
                <a:latin typeface="Arial"/>
                <a:cs typeface="Arial"/>
              </a:rPr>
              <a:t>dependent variable is  </a:t>
            </a:r>
            <a:r>
              <a:rPr sz="2800" spc="-5" dirty="0">
                <a:latin typeface="Arial"/>
                <a:cs typeface="Arial"/>
              </a:rPr>
              <a:t>dichotomous.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73960" algn="l"/>
                <a:tab pos="4218940" algn="l"/>
              </a:tabLst>
            </a:pPr>
            <a:r>
              <a:rPr sz="2600" b="1" i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MULTINOMIAL	</a:t>
            </a:r>
            <a:r>
              <a:rPr sz="26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LOGISTIC	REGRESSION</a:t>
            </a:r>
            <a:endParaRPr sz="2600">
              <a:latin typeface="Arial"/>
              <a:cs typeface="Arial"/>
            </a:endParaRPr>
          </a:p>
          <a:p>
            <a:pPr marL="286385" marR="5080">
              <a:lnSpc>
                <a:spcPct val="100000"/>
              </a:lnSpc>
              <a:spcBef>
                <a:spcPts val="590"/>
              </a:spcBef>
            </a:pPr>
            <a:r>
              <a:rPr sz="2800" dirty="0">
                <a:latin typeface="Arial"/>
                <a:cs typeface="Arial"/>
              </a:rPr>
              <a:t>It </a:t>
            </a:r>
            <a:r>
              <a:rPr sz="2800" spc="-5" dirty="0">
                <a:latin typeface="Arial"/>
                <a:cs typeface="Arial"/>
              </a:rPr>
              <a:t>is used when the </a:t>
            </a:r>
            <a:r>
              <a:rPr sz="2800" dirty="0">
                <a:latin typeface="Arial"/>
                <a:cs typeface="Arial"/>
              </a:rPr>
              <a:t>dependent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dirty="0">
                <a:latin typeface="Arial"/>
                <a:cs typeface="Arial"/>
              </a:rPr>
              <a:t>outcomes  variable </a:t>
            </a:r>
            <a:r>
              <a:rPr sz="2800" spc="-5" dirty="0">
                <a:latin typeface="Arial"/>
                <a:cs typeface="Arial"/>
              </a:rPr>
              <a:t>has more </a:t>
            </a:r>
            <a:r>
              <a:rPr sz="2800" dirty="0">
                <a:latin typeface="Arial"/>
                <a:cs typeface="Arial"/>
              </a:rPr>
              <a:t>than </a:t>
            </a:r>
            <a:r>
              <a:rPr sz="2800" spc="-5" dirty="0">
                <a:latin typeface="Arial"/>
                <a:cs typeface="Arial"/>
              </a:rPr>
              <a:t>two </a:t>
            </a:r>
            <a:r>
              <a:rPr sz="2800" spc="5" dirty="0">
                <a:latin typeface="Arial"/>
                <a:cs typeface="Arial"/>
              </a:rPr>
              <a:t>categories</a:t>
            </a:r>
            <a:r>
              <a:rPr sz="2600" spc="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1358341"/>
            <a:ext cx="72650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Binary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logistic regression</a:t>
            </a:r>
            <a:r>
              <a:rPr sz="3200" b="1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expression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2209800"/>
            <a:ext cx="7248525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9994" y="3487039"/>
            <a:ext cx="532892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525780" algn="l"/>
              </a:tabLst>
            </a:pPr>
            <a:r>
              <a:rPr sz="3200" b="1" dirty="0">
                <a:latin typeface="Arial"/>
                <a:cs typeface="Arial"/>
              </a:rPr>
              <a:t>Y	= </a:t>
            </a:r>
            <a:r>
              <a:rPr sz="3200" spc="-5" dirty="0">
                <a:latin typeface="Arial"/>
                <a:cs typeface="Arial"/>
              </a:rPr>
              <a:t>Dependent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Variables</a:t>
            </a:r>
            <a:endParaRPr sz="3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3200" b="1" spc="5" dirty="0">
                <a:latin typeface="Arial"/>
                <a:cs typeface="Arial"/>
              </a:rPr>
              <a:t>ß</a:t>
            </a:r>
            <a:r>
              <a:rPr sz="3150" b="1" spc="7" baseline="-21164" dirty="0">
                <a:latin typeface="Arial"/>
                <a:cs typeface="Arial"/>
              </a:rPr>
              <a:t>˚ </a:t>
            </a:r>
            <a:r>
              <a:rPr sz="3200" b="1" dirty="0">
                <a:latin typeface="Arial"/>
                <a:cs typeface="Arial"/>
              </a:rPr>
              <a:t>=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Constant</a:t>
            </a:r>
            <a:endParaRPr sz="3200">
              <a:latin typeface="Arial"/>
              <a:cs typeface="Arial"/>
            </a:endParaRPr>
          </a:p>
          <a:p>
            <a:pPr marL="38100" marR="30480">
              <a:lnSpc>
                <a:spcPct val="100000"/>
              </a:lnSpc>
            </a:pPr>
            <a:r>
              <a:rPr sz="3200" b="1" spc="5" dirty="0">
                <a:latin typeface="Arial"/>
                <a:cs typeface="Arial"/>
              </a:rPr>
              <a:t>ß</a:t>
            </a:r>
            <a:r>
              <a:rPr sz="3150" b="1" spc="7" baseline="-21164" dirty="0">
                <a:latin typeface="Arial"/>
                <a:cs typeface="Arial"/>
              </a:rPr>
              <a:t>1 </a:t>
            </a:r>
            <a:r>
              <a:rPr sz="3200" b="1" dirty="0">
                <a:latin typeface="Arial"/>
                <a:cs typeface="Arial"/>
              </a:rPr>
              <a:t>= </a:t>
            </a:r>
            <a:r>
              <a:rPr sz="3200" spc="-10" dirty="0">
                <a:latin typeface="Arial"/>
                <a:cs typeface="Arial"/>
              </a:rPr>
              <a:t>Coefficient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variable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X</a:t>
            </a:r>
            <a:r>
              <a:rPr sz="3150" spc="7" baseline="-21164" dirty="0">
                <a:latin typeface="Arial"/>
                <a:cs typeface="Arial"/>
              </a:rPr>
              <a:t>1  </a:t>
            </a:r>
            <a:r>
              <a:rPr sz="3200" b="1" spc="5" dirty="0">
                <a:latin typeface="Arial"/>
                <a:cs typeface="Arial"/>
              </a:rPr>
              <a:t>X</a:t>
            </a:r>
            <a:r>
              <a:rPr sz="3150" b="1" spc="7" baseline="-21164" dirty="0">
                <a:latin typeface="Arial"/>
                <a:cs typeface="Arial"/>
              </a:rPr>
              <a:t>1 </a:t>
            </a:r>
            <a:r>
              <a:rPr sz="3200" b="1" dirty="0">
                <a:latin typeface="Arial"/>
                <a:cs typeface="Arial"/>
              </a:rPr>
              <a:t>= </a:t>
            </a:r>
            <a:r>
              <a:rPr sz="3200" spc="-5" dirty="0">
                <a:latin typeface="Arial"/>
                <a:cs typeface="Arial"/>
              </a:rPr>
              <a:t>Independent </a:t>
            </a:r>
            <a:r>
              <a:rPr sz="3200" spc="-30" dirty="0">
                <a:latin typeface="Arial"/>
                <a:cs typeface="Arial"/>
              </a:rPr>
              <a:t>Variables  </a:t>
            </a:r>
            <a:r>
              <a:rPr sz="3200" b="1" dirty="0">
                <a:latin typeface="Arial"/>
                <a:cs typeface="Arial"/>
              </a:rPr>
              <a:t>E = </a:t>
            </a:r>
            <a:r>
              <a:rPr sz="3200" dirty="0">
                <a:latin typeface="Arial"/>
                <a:cs typeface="Arial"/>
              </a:rPr>
              <a:t>Error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Term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3124200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533400"/>
                </a:moveTo>
                <a:lnTo>
                  <a:pt x="1295400" y="533400"/>
                </a:lnTo>
                <a:lnTo>
                  <a:pt x="1295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3124200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533400"/>
                </a:moveTo>
                <a:lnTo>
                  <a:pt x="1295400" y="533400"/>
                </a:lnTo>
                <a:lnTo>
                  <a:pt x="1295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7197" y="3005454"/>
            <a:ext cx="989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 marR="5080" indent="-37528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BIN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R 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574" y="2662554"/>
            <a:ext cx="386080" cy="385445"/>
          </a:xfrm>
          <a:custGeom>
            <a:avLst/>
            <a:gdLst/>
            <a:ahLst/>
            <a:cxnLst/>
            <a:rect l="l" t="t" r="r" b="b"/>
            <a:pathLst>
              <a:path w="386080" h="385444">
                <a:moveTo>
                  <a:pt x="29591" y="284225"/>
                </a:moveTo>
                <a:lnTo>
                  <a:pt x="26111" y="286258"/>
                </a:lnTo>
                <a:lnTo>
                  <a:pt x="25222" y="289687"/>
                </a:lnTo>
                <a:lnTo>
                  <a:pt x="0" y="385445"/>
                </a:lnTo>
                <a:lnTo>
                  <a:pt x="16942" y="381000"/>
                </a:lnTo>
                <a:lnTo>
                  <a:pt x="13398" y="381000"/>
                </a:lnTo>
                <a:lnTo>
                  <a:pt x="4419" y="372110"/>
                </a:lnTo>
                <a:lnTo>
                  <a:pt x="21029" y="355500"/>
                </a:lnTo>
                <a:lnTo>
                  <a:pt x="38392" y="289433"/>
                </a:lnTo>
                <a:lnTo>
                  <a:pt x="36372" y="286004"/>
                </a:lnTo>
                <a:lnTo>
                  <a:pt x="29591" y="284225"/>
                </a:lnTo>
                <a:close/>
              </a:path>
              <a:path w="386080" h="385444">
                <a:moveTo>
                  <a:pt x="21029" y="355500"/>
                </a:moveTo>
                <a:lnTo>
                  <a:pt x="4419" y="372110"/>
                </a:lnTo>
                <a:lnTo>
                  <a:pt x="13398" y="381000"/>
                </a:lnTo>
                <a:lnTo>
                  <a:pt x="16192" y="378206"/>
                </a:lnTo>
                <a:lnTo>
                  <a:pt x="15062" y="378206"/>
                </a:lnTo>
                <a:lnTo>
                  <a:pt x="7302" y="370459"/>
                </a:lnTo>
                <a:lnTo>
                  <a:pt x="17826" y="367686"/>
                </a:lnTo>
                <a:lnTo>
                  <a:pt x="21029" y="355500"/>
                </a:lnTo>
                <a:close/>
              </a:path>
              <a:path w="386080" h="385444">
                <a:moveTo>
                  <a:pt x="95999" y="347091"/>
                </a:moveTo>
                <a:lnTo>
                  <a:pt x="29891" y="364507"/>
                </a:lnTo>
                <a:lnTo>
                  <a:pt x="13398" y="381000"/>
                </a:lnTo>
                <a:lnTo>
                  <a:pt x="16942" y="381000"/>
                </a:lnTo>
                <a:lnTo>
                  <a:pt x="99237" y="359410"/>
                </a:lnTo>
                <a:lnTo>
                  <a:pt x="101257" y="355854"/>
                </a:lnTo>
                <a:lnTo>
                  <a:pt x="100368" y="352425"/>
                </a:lnTo>
                <a:lnTo>
                  <a:pt x="99479" y="349123"/>
                </a:lnTo>
                <a:lnTo>
                  <a:pt x="95999" y="347091"/>
                </a:lnTo>
                <a:close/>
              </a:path>
              <a:path w="386080" h="385444">
                <a:moveTo>
                  <a:pt x="17826" y="367686"/>
                </a:moveTo>
                <a:lnTo>
                  <a:pt x="7302" y="370459"/>
                </a:lnTo>
                <a:lnTo>
                  <a:pt x="15062" y="378206"/>
                </a:lnTo>
                <a:lnTo>
                  <a:pt x="17826" y="367686"/>
                </a:lnTo>
                <a:close/>
              </a:path>
              <a:path w="386080" h="385444">
                <a:moveTo>
                  <a:pt x="29891" y="364507"/>
                </a:moveTo>
                <a:lnTo>
                  <a:pt x="17826" y="367686"/>
                </a:lnTo>
                <a:lnTo>
                  <a:pt x="15062" y="378206"/>
                </a:lnTo>
                <a:lnTo>
                  <a:pt x="16192" y="378206"/>
                </a:lnTo>
                <a:lnTo>
                  <a:pt x="29891" y="364507"/>
                </a:lnTo>
                <a:close/>
              </a:path>
              <a:path w="386080" h="385444">
                <a:moveTo>
                  <a:pt x="376529" y="0"/>
                </a:moveTo>
                <a:lnTo>
                  <a:pt x="21029" y="355500"/>
                </a:lnTo>
                <a:lnTo>
                  <a:pt x="17826" y="367686"/>
                </a:lnTo>
                <a:lnTo>
                  <a:pt x="29891" y="364507"/>
                </a:lnTo>
                <a:lnTo>
                  <a:pt x="385521" y="8890"/>
                </a:lnTo>
                <a:lnTo>
                  <a:pt x="376529" y="0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90498"/>
            <a:ext cx="4453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Logistic</a:t>
            </a:r>
            <a:r>
              <a:rPr sz="4000" spc="-5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Regression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471930"/>
            <a:ext cx="7588884" cy="200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In logistic regression the outcome variable is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binary,  </a:t>
            </a:r>
            <a:r>
              <a:rPr sz="2600" dirty="0">
                <a:latin typeface="Arial"/>
                <a:cs typeface="Arial"/>
              </a:rPr>
              <a:t>and the purpose of the analysis is to assess the  </a:t>
            </a:r>
            <a:r>
              <a:rPr sz="2600" spc="-10" dirty="0">
                <a:latin typeface="Arial"/>
                <a:cs typeface="Arial"/>
              </a:rPr>
              <a:t>effects </a:t>
            </a:r>
            <a:r>
              <a:rPr sz="2600" dirty="0">
                <a:latin typeface="Arial"/>
                <a:cs typeface="Arial"/>
              </a:rPr>
              <a:t>of multiple explanatory variables, which  can be numeric and/or categorical, on </a:t>
            </a:r>
            <a:r>
              <a:rPr sz="2600" spc="-5" dirty="0">
                <a:latin typeface="Arial"/>
                <a:cs typeface="Arial"/>
              </a:rPr>
              <a:t>the  </a:t>
            </a:r>
            <a:r>
              <a:rPr sz="2600" dirty="0">
                <a:latin typeface="Arial"/>
                <a:cs typeface="Arial"/>
              </a:rPr>
              <a:t>outcome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variable.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2286" y="447497"/>
            <a:ext cx="62490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0230" marR="5080" indent="-1828164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696363"/>
                </a:solidFill>
              </a:rPr>
              <a:t>When and Why </a:t>
            </a:r>
            <a:r>
              <a:rPr sz="3600" spc="-5" dirty="0">
                <a:solidFill>
                  <a:srgbClr val="696363"/>
                </a:solidFill>
              </a:rPr>
              <a:t>Binary</a:t>
            </a:r>
            <a:r>
              <a:rPr sz="3600" spc="-100" dirty="0">
                <a:solidFill>
                  <a:srgbClr val="696363"/>
                </a:solidFill>
              </a:rPr>
              <a:t> </a:t>
            </a:r>
            <a:r>
              <a:rPr sz="3600" dirty="0">
                <a:solidFill>
                  <a:srgbClr val="696363"/>
                </a:solidFill>
              </a:rPr>
              <a:t>Logistic  Regression?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929130"/>
            <a:ext cx="7617459" cy="3028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Arial"/>
                <a:cs typeface="Arial"/>
              </a:rPr>
              <a:t>When the </a:t>
            </a:r>
            <a:r>
              <a:rPr sz="2600" spc="5" dirty="0">
                <a:latin typeface="Arial"/>
                <a:cs typeface="Arial"/>
              </a:rPr>
              <a:t>dependent </a:t>
            </a:r>
            <a:r>
              <a:rPr sz="2600" dirty="0">
                <a:latin typeface="Arial"/>
                <a:cs typeface="Arial"/>
              </a:rPr>
              <a:t>variable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5" dirty="0">
                <a:latin typeface="Arial"/>
                <a:cs typeface="Arial"/>
              </a:rPr>
              <a:t>non </a:t>
            </a:r>
            <a:r>
              <a:rPr sz="2600" dirty="0">
                <a:latin typeface="Arial"/>
                <a:cs typeface="Arial"/>
              </a:rPr>
              <a:t>parametric  </a:t>
            </a:r>
            <a:r>
              <a:rPr sz="2600" spc="5" dirty="0">
                <a:latin typeface="Arial"/>
                <a:cs typeface="Arial"/>
              </a:rPr>
              <a:t>and </a:t>
            </a:r>
            <a:r>
              <a:rPr sz="2600" dirty="0">
                <a:latin typeface="Arial"/>
                <a:cs typeface="Arial"/>
              </a:rPr>
              <a:t>we don't </a:t>
            </a:r>
            <a:r>
              <a:rPr sz="2600" spc="5" dirty="0">
                <a:latin typeface="Arial"/>
                <a:cs typeface="Arial"/>
              </a:rPr>
              <a:t>have </a:t>
            </a:r>
            <a:r>
              <a:rPr sz="2600" dirty="0">
                <a:latin typeface="Arial"/>
                <a:cs typeface="Arial"/>
              </a:rPr>
              <a:t>homoscedasticity (variance </a:t>
            </a:r>
            <a:r>
              <a:rPr sz="2600" spc="5" dirty="0">
                <a:latin typeface="Arial"/>
                <a:cs typeface="Arial"/>
              </a:rPr>
              <a:t>of  DV and </a:t>
            </a:r>
            <a:r>
              <a:rPr sz="2600" spc="-5" dirty="0">
                <a:latin typeface="Arial"/>
                <a:cs typeface="Arial"/>
              </a:rPr>
              <a:t>IV </a:t>
            </a:r>
            <a:r>
              <a:rPr sz="2600" spc="5" dirty="0">
                <a:latin typeface="Arial"/>
                <a:cs typeface="Arial"/>
              </a:rPr>
              <a:t>not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equal).</a:t>
            </a:r>
            <a:endParaRPr sz="2600">
              <a:latin typeface="Arial"/>
              <a:cs typeface="Arial"/>
            </a:endParaRPr>
          </a:p>
          <a:p>
            <a:pPr marL="287020" marR="7620" indent="-274955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Arial"/>
                <a:cs typeface="Arial"/>
              </a:rPr>
              <a:t>Used when the </a:t>
            </a:r>
            <a:r>
              <a:rPr sz="2600" spc="5" dirty="0">
                <a:latin typeface="Arial"/>
                <a:cs typeface="Arial"/>
              </a:rPr>
              <a:t>dependent </a:t>
            </a:r>
            <a:r>
              <a:rPr sz="2600" dirty="0">
                <a:latin typeface="Arial"/>
                <a:cs typeface="Arial"/>
              </a:rPr>
              <a:t>variable </a:t>
            </a:r>
            <a:r>
              <a:rPr sz="2600" spc="5" dirty="0">
                <a:latin typeface="Arial"/>
                <a:cs typeface="Arial"/>
              </a:rPr>
              <a:t>has </a:t>
            </a:r>
            <a:r>
              <a:rPr sz="2600" dirty="0">
                <a:latin typeface="Arial"/>
                <a:cs typeface="Arial"/>
              </a:rPr>
              <a:t>only two  levels. </a:t>
            </a:r>
            <a:r>
              <a:rPr sz="2600" spc="-30" dirty="0">
                <a:latin typeface="Arial"/>
                <a:cs typeface="Arial"/>
              </a:rPr>
              <a:t>(Yes/no, </a:t>
            </a:r>
            <a:r>
              <a:rPr sz="2600" dirty="0">
                <a:latin typeface="Arial"/>
                <a:cs typeface="Arial"/>
              </a:rPr>
              <a:t>male/female, taken/not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taken)</a:t>
            </a:r>
            <a:endParaRPr sz="2600">
              <a:latin typeface="Arial"/>
              <a:cs typeface="Arial"/>
            </a:endParaRPr>
          </a:p>
          <a:p>
            <a:pPr marL="287020" indent="-274955" algn="just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dirty="0">
                <a:latin typeface="Arial"/>
                <a:cs typeface="Arial"/>
              </a:rPr>
              <a:t>multivariate normality </a:t>
            </a:r>
            <a:r>
              <a:rPr sz="2600" spc="-5" dirty="0">
                <a:latin typeface="Arial"/>
                <a:cs typeface="Arial"/>
              </a:rPr>
              <a:t>is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suspected.</a:t>
            </a:r>
            <a:endParaRPr sz="2600">
              <a:latin typeface="Arial"/>
              <a:cs typeface="Arial"/>
            </a:endParaRPr>
          </a:p>
          <a:p>
            <a:pPr marL="287020" indent="-274955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dirty="0">
                <a:latin typeface="Arial"/>
                <a:cs typeface="Arial"/>
              </a:rPr>
              <a:t>we don’t </a:t>
            </a:r>
            <a:r>
              <a:rPr sz="2600" spc="5" dirty="0">
                <a:latin typeface="Arial"/>
                <a:cs typeface="Arial"/>
              </a:rPr>
              <a:t>have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linearity.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2216" y="631464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05358"/>
            <a:ext cx="6120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Who uses it in Plain</a:t>
            </a:r>
            <a:r>
              <a:rPr sz="4000" spc="-2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words.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8340" y="1470405"/>
            <a:ext cx="8028305" cy="449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715" indent="-274320" algn="just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Binary </a:t>
            </a:r>
            <a:r>
              <a:rPr sz="2400" spc="-5" dirty="0">
                <a:latin typeface="Times New Roman"/>
                <a:cs typeface="Times New Roman"/>
              </a:rPr>
              <a:t>Logistic Regression can </a:t>
            </a:r>
            <a:r>
              <a:rPr sz="2400" spc="-10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used in the </a:t>
            </a:r>
            <a:r>
              <a:rPr sz="2400" spc="-5" dirty="0">
                <a:latin typeface="Times New Roman"/>
                <a:cs typeface="Times New Roman"/>
              </a:rPr>
              <a:t>following  </a:t>
            </a:r>
            <a:r>
              <a:rPr sz="2400" dirty="0">
                <a:latin typeface="Times New Roman"/>
                <a:cs typeface="Times New Roman"/>
              </a:rPr>
              <a:t>situations.</a:t>
            </a:r>
            <a:endParaRPr sz="2400">
              <a:latin typeface="Times New Roman"/>
              <a:cs typeface="Times New Roman"/>
            </a:endParaRPr>
          </a:p>
          <a:p>
            <a:pPr marL="561340" lvl="1" indent="-229235" algn="just">
              <a:lnSpc>
                <a:spcPct val="100000"/>
              </a:lnSpc>
              <a:spcBef>
                <a:spcPts val="405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561975" algn="l"/>
              </a:tabLst>
            </a:pPr>
            <a:r>
              <a:rPr sz="2200" spc="-5" dirty="0">
                <a:latin typeface="Times New Roman"/>
                <a:cs typeface="Times New Roman"/>
              </a:rPr>
              <a:t>A catalog company wants to increase </a:t>
            </a:r>
            <a:r>
              <a:rPr sz="2200" dirty="0">
                <a:latin typeface="Times New Roman"/>
                <a:cs typeface="Times New Roman"/>
              </a:rPr>
              <a:t>the proportion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mailings</a:t>
            </a:r>
            <a:endParaRPr sz="2200">
              <a:latin typeface="Times New Roman"/>
              <a:cs typeface="Times New Roman"/>
            </a:endParaRPr>
          </a:p>
          <a:p>
            <a:pPr marL="561340" algn="just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that result in sales.</a:t>
            </a:r>
            <a:endParaRPr sz="2200">
              <a:latin typeface="Times New Roman"/>
              <a:cs typeface="Times New Roman"/>
            </a:endParaRPr>
          </a:p>
          <a:p>
            <a:pPr marL="561340" lvl="1" indent="-229235" algn="just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561975" algn="l"/>
              </a:tabLst>
            </a:pPr>
            <a:r>
              <a:rPr sz="2200" spc="-5" dirty="0">
                <a:latin typeface="Times New Roman"/>
                <a:cs typeface="Times New Roman"/>
              </a:rPr>
              <a:t>A doctor wants to accurately diagnose a possibly cancerous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tumor.</a:t>
            </a:r>
            <a:endParaRPr sz="2200">
              <a:latin typeface="Times New Roman"/>
              <a:cs typeface="Times New Roman"/>
            </a:endParaRPr>
          </a:p>
          <a:p>
            <a:pPr marL="561340" lvl="1" indent="-229235" algn="just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561975" algn="l"/>
              </a:tabLst>
            </a:pP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loan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officer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wants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know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whether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next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likely</a:t>
            </a:r>
            <a:endParaRPr sz="2200">
              <a:latin typeface="Times New Roman"/>
              <a:cs typeface="Times New Roman"/>
            </a:endParaRPr>
          </a:p>
          <a:p>
            <a:pPr marL="561340" algn="just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default.</a:t>
            </a:r>
            <a:endParaRPr sz="22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Using </a:t>
            </a:r>
            <a:r>
              <a:rPr sz="2400" dirty="0">
                <a:latin typeface="Times New Roman"/>
                <a:cs typeface="Times New Roman"/>
              </a:rPr>
              <a:t>the Binary </a:t>
            </a:r>
            <a:r>
              <a:rPr sz="2400" spc="-5" dirty="0">
                <a:latin typeface="Times New Roman"/>
                <a:cs typeface="Times New Roman"/>
              </a:rPr>
              <a:t>Logistic Regression procedure,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catalog  company </a:t>
            </a:r>
            <a:r>
              <a:rPr sz="2400" dirty="0">
                <a:latin typeface="Times New Roman"/>
                <a:cs typeface="Times New Roman"/>
              </a:rPr>
              <a:t>can send </a:t>
            </a:r>
            <a:r>
              <a:rPr sz="2400" spc="-5" dirty="0">
                <a:latin typeface="Times New Roman"/>
                <a:cs typeface="Times New Roman"/>
              </a:rPr>
              <a:t>mailings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people </a:t>
            </a:r>
            <a:r>
              <a:rPr sz="2400" dirty="0">
                <a:latin typeface="Times New Roman"/>
                <a:cs typeface="Times New Roman"/>
              </a:rPr>
              <a:t>who are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spc="-5" dirty="0">
                <a:latin typeface="Times New Roman"/>
                <a:cs typeface="Times New Roman"/>
              </a:rPr>
              <a:t>likely  </a:t>
            </a:r>
            <a:r>
              <a:rPr sz="2400" dirty="0">
                <a:latin typeface="Times New Roman"/>
                <a:cs typeface="Times New Roman"/>
              </a:rPr>
              <a:t>to respond, the </a:t>
            </a:r>
            <a:r>
              <a:rPr sz="2400" spc="-5" dirty="0">
                <a:latin typeface="Times New Roman"/>
                <a:cs typeface="Times New Roman"/>
              </a:rPr>
              <a:t>doctor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determine </a:t>
            </a:r>
            <a:r>
              <a:rPr sz="2400" dirty="0">
                <a:latin typeface="Times New Roman"/>
                <a:cs typeface="Times New Roman"/>
              </a:rPr>
              <a:t>whether </a:t>
            </a:r>
            <a:r>
              <a:rPr sz="2400" spc="-5" dirty="0">
                <a:latin typeface="Times New Roman"/>
                <a:cs typeface="Times New Roman"/>
              </a:rPr>
              <a:t>the tumor </a:t>
            </a:r>
            <a:r>
              <a:rPr sz="2400" dirty="0">
                <a:latin typeface="Times New Roman"/>
                <a:cs typeface="Times New Roman"/>
              </a:rPr>
              <a:t>is  </a:t>
            </a:r>
            <a:r>
              <a:rPr sz="2400" spc="-5" dirty="0">
                <a:latin typeface="Times New Roman"/>
                <a:cs typeface="Times New Roman"/>
              </a:rPr>
              <a:t>more likely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be benign or malignant,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the loan </a:t>
            </a:r>
            <a:r>
              <a:rPr sz="2400" spc="-10" dirty="0">
                <a:latin typeface="Times New Roman"/>
                <a:cs typeface="Times New Roman"/>
              </a:rPr>
              <a:t>officer </a:t>
            </a:r>
            <a:r>
              <a:rPr sz="2400" spc="-15" dirty="0">
                <a:latin typeface="Times New Roman"/>
                <a:cs typeface="Times New Roman"/>
              </a:rPr>
              <a:t>can  </a:t>
            </a:r>
            <a:r>
              <a:rPr sz="2400" spc="-5" dirty="0">
                <a:latin typeface="Times New Roman"/>
                <a:cs typeface="Times New Roman"/>
              </a:rPr>
              <a:t>assess </a:t>
            </a:r>
            <a:r>
              <a:rPr sz="2400" dirty="0">
                <a:latin typeface="Times New Roman"/>
                <a:cs typeface="Times New Roman"/>
              </a:rPr>
              <a:t>the risk of extending credit to a particular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customer.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2216" y="631464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994" y="672795"/>
            <a:ext cx="43757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3. </a:t>
            </a:r>
            <a:r>
              <a:rPr sz="4400" b="1" dirty="0">
                <a:latin typeface="Arial"/>
                <a:cs typeface="Arial"/>
              </a:rPr>
              <a:t>SAMPLE</a:t>
            </a:r>
            <a:r>
              <a:rPr sz="4400" b="1" spc="-9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SIZE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2233701"/>
            <a:ext cx="8339455" cy="33185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3928"/>
              <a:buFont typeface="Wingdings"/>
              <a:buChar char=""/>
              <a:tabLst>
                <a:tab pos="296545" algn="l"/>
              </a:tabLst>
            </a:pPr>
            <a:r>
              <a:rPr sz="2800" spc="-45" dirty="0">
                <a:latin typeface="Arial"/>
                <a:cs typeface="Arial"/>
              </a:rPr>
              <a:t>Very </a:t>
            </a:r>
            <a:r>
              <a:rPr sz="2800" spc="-5" dirty="0">
                <a:latin typeface="Arial"/>
                <a:cs typeface="Arial"/>
              </a:rPr>
              <a:t>small samples have </a:t>
            </a:r>
            <a:r>
              <a:rPr sz="2800" dirty="0">
                <a:latin typeface="Arial"/>
                <a:cs typeface="Arial"/>
              </a:rPr>
              <a:t>so </a:t>
            </a:r>
            <a:r>
              <a:rPr sz="2800" spc="-5" dirty="0">
                <a:latin typeface="Arial"/>
                <a:cs typeface="Arial"/>
              </a:rPr>
              <a:t>much sampling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errors.</a:t>
            </a:r>
            <a:endParaRPr sz="2800">
              <a:latin typeface="Arial"/>
              <a:cs typeface="Arial"/>
            </a:endParaRPr>
          </a:p>
          <a:p>
            <a:pPr marL="295910" marR="302895" indent="-28384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"/>
              <a:buChar char=""/>
              <a:tabLst>
                <a:tab pos="296545" algn="l"/>
              </a:tabLst>
            </a:pPr>
            <a:r>
              <a:rPr sz="2800" spc="-45" dirty="0">
                <a:latin typeface="Arial"/>
                <a:cs typeface="Arial"/>
              </a:rPr>
              <a:t>Very </a:t>
            </a:r>
            <a:r>
              <a:rPr sz="2800" spc="-5" dirty="0">
                <a:latin typeface="Arial"/>
                <a:cs typeface="Arial"/>
              </a:rPr>
              <a:t>large sample size decreases the chances of  </a:t>
            </a:r>
            <a:r>
              <a:rPr sz="2800" dirty="0">
                <a:latin typeface="Arial"/>
                <a:cs typeface="Arial"/>
              </a:rPr>
              <a:t>errors.</a:t>
            </a:r>
            <a:endParaRPr sz="2800">
              <a:latin typeface="Arial"/>
              <a:cs typeface="Arial"/>
            </a:endParaRPr>
          </a:p>
          <a:p>
            <a:pPr marL="295910" marR="340360" indent="-28384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"/>
              <a:buChar char=""/>
              <a:tabLst>
                <a:tab pos="296545" algn="l"/>
              </a:tabLst>
            </a:pPr>
            <a:r>
              <a:rPr sz="2800" dirty="0">
                <a:latin typeface="Arial"/>
                <a:cs typeface="Arial"/>
              </a:rPr>
              <a:t>Logistic requires </a:t>
            </a:r>
            <a:r>
              <a:rPr sz="2800" spc="-5" dirty="0">
                <a:latin typeface="Arial"/>
                <a:cs typeface="Arial"/>
              </a:rPr>
              <a:t>larger sample </a:t>
            </a:r>
            <a:r>
              <a:rPr sz="2800" dirty="0">
                <a:latin typeface="Arial"/>
                <a:cs typeface="Arial"/>
              </a:rPr>
              <a:t>size </a:t>
            </a:r>
            <a:r>
              <a:rPr sz="2800" spc="-5" dirty="0">
                <a:latin typeface="Arial"/>
                <a:cs typeface="Arial"/>
              </a:rPr>
              <a:t>than multiple  </a:t>
            </a:r>
            <a:r>
              <a:rPr sz="2800" dirty="0">
                <a:latin typeface="Arial"/>
                <a:cs typeface="Arial"/>
              </a:rPr>
              <a:t>regression.</a:t>
            </a:r>
            <a:endParaRPr sz="2800">
              <a:latin typeface="Arial"/>
              <a:cs typeface="Arial"/>
            </a:endParaRPr>
          </a:p>
          <a:p>
            <a:pPr marL="295910" marR="116839" indent="-28384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"/>
              <a:buChar char=""/>
              <a:tabLst>
                <a:tab pos="296545" algn="l"/>
              </a:tabLst>
            </a:pPr>
            <a:r>
              <a:rPr sz="2800" spc="-5" dirty="0">
                <a:latin typeface="Arial"/>
                <a:cs typeface="Arial"/>
              </a:rPr>
              <a:t>Hosmer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Lamshow recommended sample </a:t>
            </a:r>
            <a:r>
              <a:rPr sz="2800" dirty="0">
                <a:latin typeface="Arial"/>
                <a:cs typeface="Arial"/>
              </a:rPr>
              <a:t>size  greater </a:t>
            </a:r>
            <a:r>
              <a:rPr sz="2800" spc="-5" dirty="0">
                <a:latin typeface="Arial"/>
                <a:cs typeface="Arial"/>
              </a:rPr>
              <a:t>than</a:t>
            </a:r>
            <a:r>
              <a:rPr sz="2800" dirty="0">
                <a:latin typeface="Arial"/>
                <a:cs typeface="Arial"/>
              </a:rPr>
              <a:t> 400.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109" y="650189"/>
            <a:ext cx="833945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8035" marR="5080" indent="-331597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latin typeface="Arial"/>
                <a:cs typeface="Arial"/>
              </a:rPr>
              <a:t>SAMPLE SIZE </a:t>
            </a:r>
            <a:r>
              <a:rPr sz="2500" b="1" dirty="0">
                <a:latin typeface="Arial"/>
                <a:cs typeface="Arial"/>
              </a:rPr>
              <a:t>PER </a:t>
            </a:r>
            <a:r>
              <a:rPr sz="2500" b="1" spc="-40" dirty="0">
                <a:latin typeface="Arial"/>
                <a:cs typeface="Arial"/>
              </a:rPr>
              <a:t>CATEGORY </a:t>
            </a:r>
            <a:r>
              <a:rPr sz="2500" b="1" spc="-5" dirty="0">
                <a:latin typeface="Arial"/>
                <a:cs typeface="Arial"/>
              </a:rPr>
              <a:t>OF THE INDEPENDENT  </a:t>
            </a:r>
            <a:r>
              <a:rPr sz="2500" b="1" spc="-30" dirty="0">
                <a:latin typeface="Arial"/>
                <a:cs typeface="Arial"/>
              </a:rPr>
              <a:t>VARIABLE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2356485"/>
            <a:ext cx="77527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78571"/>
              <a:buFont typeface="Wingdings"/>
              <a:buChar char=""/>
              <a:tabLst>
                <a:tab pos="377190" algn="l"/>
              </a:tabLst>
            </a:pPr>
            <a:r>
              <a:rPr sz="2800" spc="-5" dirty="0">
                <a:latin typeface="Arial"/>
                <a:cs typeface="Arial"/>
              </a:rPr>
              <a:t>The recommended sample </a:t>
            </a:r>
            <a:r>
              <a:rPr sz="2800" dirty="0">
                <a:latin typeface="Arial"/>
                <a:cs typeface="Arial"/>
              </a:rPr>
              <a:t>size for </a:t>
            </a:r>
            <a:r>
              <a:rPr sz="2800" spc="-5" dirty="0">
                <a:latin typeface="Arial"/>
                <a:cs typeface="Arial"/>
              </a:rPr>
              <a:t>each </a:t>
            </a:r>
            <a:r>
              <a:rPr sz="2800" dirty="0">
                <a:latin typeface="Arial"/>
                <a:cs typeface="Arial"/>
              </a:rPr>
              <a:t>group  </a:t>
            </a:r>
            <a:r>
              <a:rPr sz="2800" spc="-5" dirty="0">
                <a:latin typeface="Arial"/>
                <a:cs typeface="Arial"/>
              </a:rPr>
              <a:t>is at </a:t>
            </a:r>
            <a:r>
              <a:rPr sz="2800" dirty="0">
                <a:latin typeface="Arial"/>
                <a:cs typeface="Arial"/>
              </a:rPr>
              <a:t>least </a:t>
            </a:r>
            <a:r>
              <a:rPr sz="2800" spc="-5" dirty="0">
                <a:latin typeface="Arial"/>
                <a:cs typeface="Arial"/>
              </a:rPr>
              <a:t>10 </a:t>
            </a:r>
            <a:r>
              <a:rPr sz="2800" dirty="0">
                <a:latin typeface="Arial"/>
                <a:cs typeface="Arial"/>
              </a:rPr>
              <a:t>observations per estimated  parameters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532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Wingdings 2</vt:lpstr>
      <vt:lpstr>Office Theme</vt:lpstr>
      <vt:lpstr>LOGISTIC REGRESSION</vt:lpstr>
      <vt:lpstr>Logistic Regression</vt:lpstr>
      <vt:lpstr>Types of logistic regression</vt:lpstr>
      <vt:lpstr>Binary logistic regression expression</vt:lpstr>
      <vt:lpstr>Logistic Regression</vt:lpstr>
      <vt:lpstr>When and Why Binary Logistic  Regression?</vt:lpstr>
      <vt:lpstr>Who uses it in Plain words.</vt:lpstr>
      <vt:lpstr>3. SAMPLE SIZE</vt:lpstr>
      <vt:lpstr>SAMPLE SIZE PER CATEGORY OF THE INDEPENDENT  VARIABLE</vt:lpstr>
      <vt:lpstr>ASSUMPTIONS</vt:lpstr>
      <vt:lpstr>We will now go to SPSS for  analysis.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cp:lastModifiedBy>kranthi kumar reddy</cp:lastModifiedBy>
  <cp:revision>1</cp:revision>
  <dcterms:created xsi:type="dcterms:W3CDTF">2019-12-21T09:00:05Z</dcterms:created>
  <dcterms:modified xsi:type="dcterms:W3CDTF">2019-12-21T09:06:54Z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2012-01-02T00:00:00Z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2019-12-21T00:00:00Z</vt:filetime>
  </property>
</Properties>
</file>