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0"/>
  </p:notesMasterIdLst>
  <p:sldIdLst>
    <p:sldId id="256" r:id="rId2"/>
    <p:sldId id="285" r:id="rId3"/>
    <p:sldId id="278" r:id="rId4"/>
    <p:sldId id="279" r:id="rId5"/>
    <p:sldId id="298" r:id="rId6"/>
    <p:sldId id="304" r:id="rId7"/>
    <p:sldId id="303" r:id="rId8"/>
    <p:sldId id="280" r:id="rId9"/>
    <p:sldId id="305" r:id="rId10"/>
    <p:sldId id="258" r:id="rId11"/>
    <p:sldId id="260" r:id="rId12"/>
    <p:sldId id="261" r:id="rId13"/>
    <p:sldId id="262" r:id="rId14"/>
    <p:sldId id="263" r:id="rId15"/>
    <p:sldId id="264" r:id="rId16"/>
    <p:sldId id="271" r:id="rId17"/>
    <p:sldId id="292" r:id="rId18"/>
    <p:sldId id="293" r:id="rId19"/>
    <p:sldId id="291" r:id="rId20"/>
    <p:sldId id="296" r:id="rId21"/>
    <p:sldId id="282" r:id="rId22"/>
    <p:sldId id="266" r:id="rId23"/>
    <p:sldId id="267" r:id="rId24"/>
    <p:sldId id="294" r:id="rId25"/>
    <p:sldId id="301" r:id="rId26"/>
    <p:sldId id="269" r:id="rId27"/>
    <p:sldId id="300" r:id="rId28"/>
    <p:sldId id="302" r:id="rId29"/>
    <p:sldId id="272" r:id="rId30"/>
    <p:sldId id="295" r:id="rId31"/>
    <p:sldId id="287" r:id="rId32"/>
    <p:sldId id="308" r:id="rId33"/>
    <p:sldId id="306" r:id="rId34"/>
    <p:sldId id="286" r:id="rId35"/>
    <p:sldId id="288" r:id="rId36"/>
    <p:sldId id="290" r:id="rId37"/>
    <p:sldId id="283" r:id="rId38"/>
    <p:sldId id="289" r:id="rId39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15"/>
    <a:srgbClr val="FFD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1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halkboard SE Regular" panose="03050602040202020205" pitchFamily="66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halkboard SE Regular" panose="03050602040202020205" pitchFamily="66" charset="77"/>
              </a:defRPr>
            </a:lvl1pPr>
          </a:lstStyle>
          <a:p>
            <a:fld id="{1C76529D-2286-294D-ABC6-75E4E58E252C}" type="datetimeFigureOut">
              <a:rPr lang="en-US" smtClean="0"/>
              <a:pPr/>
              <a:t>8/27/19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halkboard SE Regular" panose="03050602040202020205" pitchFamily="66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halkboard SE Regular" panose="03050602040202020205" pitchFamily="66" charset="77"/>
              </a:defRPr>
            </a:lvl1pPr>
          </a:lstStyle>
          <a:p>
            <a:fld id="{F2EA8B46-3395-0846-9A61-5263823131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9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halkboard SE Regular" panose="03050602040202020205" pitchFamily="66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halkboard SE Regular" panose="03050602040202020205" pitchFamily="66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halkboard SE Regular" panose="03050602040202020205" pitchFamily="66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halkboard SE Regular" panose="03050602040202020205" pitchFamily="66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halkboard SE Regular" panose="03050602040202020205" pitchFamily="66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83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do we decide how we make decisions?</a:t>
            </a:r>
          </a:p>
          <a:p>
            <a:r>
              <a:rPr lang="en-US" dirty="0"/>
              <a:t>Democracy is ~300 years old, we’re still using today</a:t>
            </a:r>
          </a:p>
          <a:p>
            <a:r>
              <a:rPr lang="en-US" dirty="0"/>
              <a:t>What’s wrong with this picture</a:t>
            </a:r>
          </a:p>
          <a:p>
            <a:r>
              <a:rPr lang="en-US" dirty="0"/>
              <a:t>Tyranny of the majority</a:t>
            </a:r>
          </a:p>
          <a:p>
            <a:r>
              <a:rPr lang="en-US" dirty="0"/>
              <a:t>Liken to Web1.0 (Netscape, commercial only)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1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Upgrade to digital democracy</a:t>
            </a:r>
          </a:p>
          <a:p>
            <a:r>
              <a:rPr lang="en-US" dirty="0"/>
              <a:t>Web2.0 is about individuals, social media, startups,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71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Web3</a:t>
            </a:r>
          </a:p>
          <a:p>
            <a:r>
              <a:rPr lang="en-US" dirty="0"/>
              <a:t>What’s it </a:t>
            </a:r>
            <a:r>
              <a:rPr lang="en-US" dirty="0" err="1"/>
              <a:t>gonna</a:t>
            </a:r>
            <a:r>
              <a:rPr lang="en-US" dirty="0"/>
              <a:t> look like? So far…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98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mathematical proof is not so important as the fact that deterministic voting schemes 1) aren’t continuous: require voting at set time set location 2) can’t satisfy all types of voters: ties in preferences, want all proposals to proceed simultaneously, none of the above, changing preferences, etc. 3) require enforcement by physical 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16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91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1p1v (1 person 1 vote), rank voting, are similar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89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person gets equal number of voice tokens</a:t>
            </a:r>
          </a:p>
          <a:p>
            <a:r>
              <a:rPr lang="en-US" dirty="0"/>
              <a:t>For each proposal: N^2 voice tokens = N votes</a:t>
            </a:r>
          </a:p>
          <a:p>
            <a:r>
              <a:rPr lang="en-US" dirty="0"/>
              <a:t>100 tokens = (10,0,0,0) or (25,25,25,25) or (1,1,…,1)…</a:t>
            </a:r>
          </a:p>
          <a:p>
            <a:r>
              <a:rPr lang="en-US" dirty="0"/>
              <a:t>Is this </a:t>
            </a:r>
            <a:r>
              <a:rPr lang="en-US" dirty="0" err="1"/>
              <a:t>manipulable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33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do policies become law and payments happen?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22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achieve non-manipulability, we must think outside the definition of deterministic voting schemes as defined by </a:t>
            </a:r>
            <a:r>
              <a:rPr lang="en-US" dirty="0" err="1"/>
              <a:t>Gibbard</a:t>
            </a:r>
            <a:r>
              <a:rPr lang="en-US" dirty="0"/>
              <a:t>. </a:t>
            </a:r>
          </a:p>
          <a:p>
            <a:r>
              <a:rPr lang="en-US" dirty="0"/>
              <a:t>These solutions: 1) are continuous 2) satisfy all voters 3) don’t require enforcement. </a:t>
            </a:r>
          </a:p>
          <a:p>
            <a:r>
              <a:rPr lang="en-US" dirty="0"/>
              <a:t>Can combine with Merit Signaling resource allocation for decision-making and funding.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3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Ideas are great in theory, but you can’t know for sure until you test them. Currently working on implementation for Disclosure Exchange.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1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 all, what is decentralization?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43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It is totally possible to have an economy without inflation if goods/$ = 1/ ($/goods)</a:t>
            </a:r>
          </a:p>
          <a:p>
            <a:pPr marL="0" indent="0">
              <a:buFontTx/>
              <a:buNone/>
            </a:pPr>
            <a:r>
              <a:rPr lang="en-US" dirty="0"/>
              <a:t>Current: not sustainable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92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meritocracy</a:t>
            </a:r>
          </a:p>
          <a:p>
            <a:r>
              <a:rPr lang="en-US" dirty="0"/>
              <a:t>In DAOs, transparent smart contracts are the middle-men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322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Aragon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6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sealed-bid second-price auction optimizes resource allocation</a:t>
            </a:r>
          </a:p>
          <a:p>
            <a:r>
              <a:rPr lang="en-US" dirty="0"/>
              <a:t>Pareto-optimal: the winner is the highest </a:t>
            </a:r>
            <a:r>
              <a:rPr lang="en-US" dirty="0" err="1"/>
              <a:t>valuer</a:t>
            </a:r>
            <a:endParaRPr lang="en-US" dirty="0"/>
          </a:p>
          <a:p>
            <a:r>
              <a:rPr lang="en-US" dirty="0"/>
              <a:t>Homogeneous: bidders’ values are </a:t>
            </a:r>
            <a:r>
              <a:rPr lang="en-US" dirty="0" err="1"/>
              <a:t>i.i.d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96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Inspired by mechanism design principles and conviction voting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 bundled IE during the browser wars, which the US govt deemed monopolistic and unsuccessfully tried to prohibit</a:t>
            </a:r>
          </a:p>
          <a:p>
            <a:r>
              <a:rPr lang="en-US" dirty="0"/>
              <a:t>Compare to today’s copyright and monopoly disputes, and what they’ve actually done for rights and innovation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529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What if projects conflict?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202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applies to software licenses</a:t>
            </a:r>
          </a:p>
          <a:p>
            <a:r>
              <a:rPr lang="en-US" dirty="0"/>
              <a:t>not practical for land 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161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A: There is always a 3</a:t>
            </a:r>
            <a:r>
              <a:rPr lang="en-US" baseline="30000" dirty="0"/>
              <a:t>rd</a:t>
            </a:r>
            <a:r>
              <a:rPr lang="en-US" dirty="0"/>
              <a:t> choice (1. house only 2. highway only 3. house in highway, highway in house, none of the above,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722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covered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4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14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 lack of centralized politics, architecture, logic…</a:t>
            </a:r>
          </a:p>
          <a:p>
            <a:r>
              <a:rPr lang="en-US" dirty="0"/>
              <a:t>by “no” we mean every</a:t>
            </a:r>
          </a:p>
          <a:p>
            <a:r>
              <a:rPr lang="en-US" dirty="0"/>
              <a:t>Are blockchains 1) politically 2) architecturally 3) logically decentralized?</a:t>
            </a:r>
          </a:p>
          <a:p>
            <a:r>
              <a:rPr lang="en-US" dirty="0"/>
              <a:t>(answer is in the </a:t>
            </a:r>
            <a:r>
              <a:rPr lang="en-US" dirty="0" err="1"/>
              <a:t>Opolis</a:t>
            </a:r>
            <a:r>
              <a:rPr lang="en-US" dirty="0"/>
              <a:t> off-white-paper)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61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manifested 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18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DAICOs are something between a DAO and an ICO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32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blockchain that started it all: Bitcoin (2009)</a:t>
            </a:r>
          </a:p>
          <a:p>
            <a:r>
              <a:rPr lang="en-US" dirty="0"/>
              <a:t>(cryptocurrency started in 1998)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open source != decentralized</a:t>
            </a:r>
          </a:p>
          <a:p>
            <a:r>
              <a:rPr lang="en-US" dirty="0"/>
              <a:t>What makes Bitcoin (including all its soft/hard forks) Fully decentralized is: users decide which version to use</a:t>
            </a:r>
          </a:p>
          <a:p>
            <a:r>
              <a:rPr lang="en-US" dirty="0"/>
              <a:t>Is Bitcoin a DAO? Ethereum? Blockchains combined (</a:t>
            </a:r>
            <a:r>
              <a:rPr lang="en-US" dirty="0" err="1"/>
              <a:t>Polkadot</a:t>
            </a:r>
            <a:r>
              <a:rPr lang="en-US" dirty="0"/>
              <a:t>, Cosmos)? Everything combined (Bitcoin-Ethereum-</a:t>
            </a:r>
            <a:r>
              <a:rPr lang="en-US" dirty="0" err="1"/>
              <a:t>Polkadot</a:t>
            </a:r>
            <a:r>
              <a:rPr lang="en-US" dirty="0"/>
              <a:t>-Cosmos-…)?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61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line of the Tao </a:t>
            </a:r>
            <a:r>
              <a:rPr lang="en-US" dirty="0" err="1"/>
              <a:t>Te</a:t>
            </a:r>
            <a:r>
              <a:rPr lang="en-US" dirty="0"/>
              <a:t> 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14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started in response to the organization problem among blockchain orgs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8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4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9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7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6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5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6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7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halkboard SE Regular" panose="03050602040202020205" pitchFamily="66" charset="77"/>
              </a:defRPr>
            </a:lvl1pPr>
          </a:lstStyle>
          <a:p>
            <a:fld id="{7F8F5D61-9E3A-AB48-9758-B725C17454D2}" type="datetimeFigureOut">
              <a:rPr lang="en-US" smtClean="0"/>
              <a:pPr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halkboard SE Regular" panose="03050602040202020205" pitchFamily="66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halkboard SE Regular" panose="03050602040202020205" pitchFamily="66" charset="77"/>
              </a:defRPr>
            </a:lvl1pPr>
          </a:lstStyle>
          <a:p>
            <a:fld id="{9EFD5509-5154-8B41-9228-635819135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47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halkboard SE Regular" panose="03050602040202020205" pitchFamily="66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halkboard SE Regular" panose="03050602040202020205" pitchFamily="66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halkboard SE Regular" panose="03050602040202020205" pitchFamily="66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halkboard SE Regular" panose="03050602040202020205" pitchFamily="66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halkboard SE Regular" panose="03050602040202020205" pitchFamily="66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halkboard SE Regular" panose="03050602040202020205" pitchFamily="66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llthingsliberty.com/2018/09/who-picked-the-committees-at-the-constitutional-conventio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osxdaily.com/2014/02/18/still-running-old-os-x-upgrade-to-maverick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cs.harvard.edu/cs286r/courses/fall11/papers/Gibbard73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themathematicianisin/SyLhKHCW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ionscience.org/library/approval-votin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ssrn.com/sol3/papers.cfm?abstract_id=200353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hanson.gmu.edu/futarchy2013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sclosure-exchange/whitepaper/wiki/R&amp;D#voting-by-contributi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hyperlink" Target="https://medium.com/giveth/conviction-voting-a-novel-continuous-decision-making-alternative-to-governance-aa746cfb9475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ired.com/story/colorado-quadratic-voting-experiment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reddit.com/r/mkrgov/comments/bcfx9x/executive_vote_raise_the_stability_fee_by_4_to_a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www.evanvanness.com/post/184616403861/aragon-vote-shows-the-perils-of-onchain-governance" TargetMode="External"/><Relationship Id="rId9" Type="http://schemas.openxmlformats.org/officeDocument/2006/relationships/image" Target="../media/image8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cryptoglobe.com/latest/2019/08/circle-research-examines-the-debate-around-ethereums-funding-model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the-history-of-money-the-future-of-bitcoin-and-the-cryptocurrency-economy-5cc25e808275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ackmd.io/@themathematicianisin/SyLhKHCW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giveth/deep-dive-augmented-bonding-curves-3f1f7c1fa751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md.io/@themathematicianisin/BkikbN2kr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sclosure-exchange/whitepaper/wiki/R&amp;D#fundin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themathematicianisin/Sk-hh3Zg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columbia.edu/coms6998-3/lecture1-auctions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sclosure-exchange/whitepaper/wiki/R&amp;D#meritocrac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explainxkcd.com/wiki/index.php/1118:_Microsoft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logs.reuters.com/photographers-blog/2012/11/26/house-in-the-middle-of-the-road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hive-commons/harberger-taxation-and-open-source-58dcdbab140d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-future-of-ideas.com/download/lessig_FOI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hyperlink" Target="https://en.wikipedia.org/wiki/Gate_Tower_Building" TargetMode="External"/><Relationship Id="rId4" Type="http://schemas.openxmlformats.org/officeDocument/2006/relationships/hyperlink" Target="https://hackmd.io/@themathematicianisin/SyLhKHCWS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olis.co/off-white-pape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olis.co/off-white-pape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tcoin/bitcoin/blob/master/CONTRIBUTING.md#decision-making-proces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bitcoin.org/bitcoin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7B1E-108E-D249-9E7B-99944437C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halkboard SE Regular" panose="03050602040202020205" pitchFamily="66" charset="77"/>
                <a:ea typeface="Tahoma" panose="020B0604030504040204" pitchFamily="34" charset="0"/>
                <a:cs typeface="Tahoma" panose="020B0604030504040204" pitchFamily="34" charset="0"/>
              </a:rPr>
              <a:t>Decentralizing Decentralization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657AEE7-4443-AB40-95AD-6CC295FB5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0910660">
            <a:off x="5372103" y="3873504"/>
            <a:ext cx="3386134" cy="555621"/>
          </a:xfrm>
        </p:spPr>
        <p:txBody>
          <a:bodyPr/>
          <a:lstStyle/>
          <a:p>
            <a:pPr algn="l"/>
            <a:r>
              <a:rPr lang="en-US" dirty="0"/>
              <a:t>Victoria Li	@</a:t>
            </a:r>
            <a:r>
              <a:rPr lang="en-US" dirty="0" err="1"/>
              <a:t>Lickyvi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10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7E8C-0FAE-B946-93D7-5DC1941A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Engineering</a:t>
            </a:r>
          </a:p>
        </p:txBody>
      </p:sp>
    </p:spTree>
    <p:extLst>
      <p:ext uri="{BB962C8B-B14F-4D97-AF65-F5344CB8AC3E}">
        <p14:creationId xmlns:p14="http://schemas.microsoft.com/office/powerpoint/2010/main" val="322645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7A26A2-19C7-2449-8FA5-F9F420E0E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725"/>
            <a:ext cx="9144000" cy="5734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87E423-BCAA-EC46-A8D6-E911C2FA630D}"/>
              </a:ext>
            </a:extLst>
          </p:cNvPr>
          <p:cNvSpPr txBox="1"/>
          <p:nvPr/>
        </p:nvSpPr>
        <p:spPr>
          <a:xfrm>
            <a:off x="1224769" y="6486526"/>
            <a:ext cx="66944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halkboard SE Regular" panose="03050602040202020205" pitchFamily="66" charset="77"/>
                <a:hlinkClick r:id="rId4"/>
              </a:rPr>
              <a:t>https://allthingsliberty.com/2018/09/who-picked-the-committees-at-the-constitutional-convention/</a:t>
            </a:r>
            <a:endParaRPr lang="en-US" sz="1100" dirty="0">
              <a:latin typeface="Chalkboard SE Regular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2746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BDB52A-E490-264C-925B-703AE99A2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1028700"/>
            <a:ext cx="7874000" cy="480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09604D-8932-0C47-AC25-22DB8EAB8059}"/>
              </a:ext>
            </a:extLst>
          </p:cNvPr>
          <p:cNvSpPr txBox="1"/>
          <p:nvPr/>
        </p:nvSpPr>
        <p:spPr>
          <a:xfrm>
            <a:off x="1921274" y="6457951"/>
            <a:ext cx="5301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halkboard SE Regular" panose="03050602040202020205" pitchFamily="66" charset="77"/>
                <a:hlinkClick r:id="rId4"/>
              </a:rPr>
              <a:t>http://osxdaily.com/2014/02/18/still-running-old-os-x-upgrade-to-mavericks/</a:t>
            </a:r>
            <a:endParaRPr lang="en-US" sz="1100" dirty="0">
              <a:latin typeface="Chalkboard SE Regular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70913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BD5DC4-8CE0-A04A-B858-3DAD3607E310}"/>
              </a:ext>
            </a:extLst>
          </p:cNvPr>
          <p:cNvSpPr txBox="1"/>
          <p:nvPr/>
        </p:nvSpPr>
        <p:spPr>
          <a:xfrm>
            <a:off x="4100513" y="2271713"/>
            <a:ext cx="10150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dirty="0">
                <a:latin typeface="Chalkboard SE Regular" panose="03050602040202020205" pitchFamily="66" charset="7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57B4F-0B08-F046-8344-6FDC9581A38B}"/>
              </a:ext>
            </a:extLst>
          </p:cNvPr>
          <p:cNvSpPr txBox="1"/>
          <p:nvPr/>
        </p:nvSpPr>
        <p:spPr>
          <a:xfrm rot="19783580">
            <a:off x="1760365" y="828675"/>
            <a:ext cx="595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web3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85C03-10FD-2F4D-9D67-7CB3CFE2028D}"/>
              </a:ext>
            </a:extLst>
          </p:cNvPr>
          <p:cNvSpPr txBox="1"/>
          <p:nvPr/>
        </p:nvSpPr>
        <p:spPr>
          <a:xfrm>
            <a:off x="7443788" y="1928813"/>
            <a:ext cx="10199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distributed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02A7A-6804-1F40-9907-DF123559CE4F}"/>
              </a:ext>
            </a:extLst>
          </p:cNvPr>
          <p:cNvSpPr txBox="1"/>
          <p:nvPr/>
        </p:nvSpPr>
        <p:spPr>
          <a:xfrm rot="400149">
            <a:off x="5212439" y="2046311"/>
            <a:ext cx="9909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blockchain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5258C3-FB74-D14C-9B8E-B717F8405E37}"/>
              </a:ext>
            </a:extLst>
          </p:cNvPr>
          <p:cNvSpPr txBox="1"/>
          <p:nvPr/>
        </p:nvSpPr>
        <p:spPr>
          <a:xfrm rot="20565235">
            <a:off x="6603517" y="4546639"/>
            <a:ext cx="12145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decentralized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02FB7-2591-4547-B9D7-0B431506BA95}"/>
              </a:ext>
            </a:extLst>
          </p:cNvPr>
          <p:cNvSpPr txBox="1"/>
          <p:nvPr/>
        </p:nvSpPr>
        <p:spPr>
          <a:xfrm>
            <a:off x="3150204" y="5815013"/>
            <a:ext cx="5477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DAO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3C183-65A0-1143-AEF6-77D5A4A8E34C}"/>
              </a:ext>
            </a:extLst>
          </p:cNvPr>
          <p:cNvSpPr txBox="1"/>
          <p:nvPr/>
        </p:nvSpPr>
        <p:spPr>
          <a:xfrm rot="21071658">
            <a:off x="4729295" y="1237545"/>
            <a:ext cx="16051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consensus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AACA96-F7FC-DA45-A942-826C97737895}"/>
              </a:ext>
            </a:extLst>
          </p:cNvPr>
          <p:cNvSpPr txBox="1"/>
          <p:nvPr/>
        </p:nvSpPr>
        <p:spPr>
          <a:xfrm>
            <a:off x="814388" y="2386013"/>
            <a:ext cx="4844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P2P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05F87-35AC-FF4C-A2C2-7D3BB1A8CA9B}"/>
              </a:ext>
            </a:extLst>
          </p:cNvPr>
          <p:cNvSpPr txBox="1"/>
          <p:nvPr/>
        </p:nvSpPr>
        <p:spPr>
          <a:xfrm rot="545228">
            <a:off x="7525279" y="5965054"/>
            <a:ext cx="873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trustless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95E6CD-E546-0442-9EF0-3D5BFF3DEBA4}"/>
              </a:ext>
            </a:extLst>
          </p:cNvPr>
          <p:cNvSpPr txBox="1"/>
          <p:nvPr/>
        </p:nvSpPr>
        <p:spPr>
          <a:xfrm rot="21175421">
            <a:off x="782853" y="5157788"/>
            <a:ext cx="13365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smart contract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88601-E12C-0442-A4EA-AAA213E00037}"/>
              </a:ext>
            </a:extLst>
          </p:cNvPr>
          <p:cNvSpPr txBox="1"/>
          <p:nvPr/>
        </p:nvSpPr>
        <p:spPr>
          <a:xfrm rot="20997741">
            <a:off x="6870772" y="595865"/>
            <a:ext cx="11052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halkboard SE Regular" panose="03050602040202020205" pitchFamily="66" charset="77"/>
              </a:rPr>
              <a:t>dApps</a:t>
            </a:r>
            <a:endParaRPr lang="en-US" dirty="0">
              <a:latin typeface="Chalkboard SE Regular" panose="03050602040202020205" pitchFamily="66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3B2F6E-3454-E94A-AC0A-88A60E58865F}"/>
              </a:ext>
            </a:extLst>
          </p:cNvPr>
          <p:cNvSpPr txBox="1"/>
          <p:nvPr/>
        </p:nvSpPr>
        <p:spPr>
          <a:xfrm>
            <a:off x="6200775" y="2971800"/>
            <a:ext cx="6817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FLOSS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837210-FC1B-BC44-9B34-DB1EB216C188}"/>
              </a:ext>
            </a:extLst>
          </p:cNvPr>
          <p:cNvSpPr txBox="1"/>
          <p:nvPr/>
        </p:nvSpPr>
        <p:spPr>
          <a:xfrm rot="21277711">
            <a:off x="5099843" y="5815013"/>
            <a:ext cx="15179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immutable ledger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F0E702-9D01-7D44-907D-A67C05772CB6}"/>
              </a:ext>
            </a:extLst>
          </p:cNvPr>
          <p:cNvSpPr txBox="1"/>
          <p:nvPr/>
        </p:nvSpPr>
        <p:spPr>
          <a:xfrm rot="21244061">
            <a:off x="4528162" y="4511061"/>
            <a:ext cx="11945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transparency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9E6850-A5EF-094B-95C7-48A05CA8117A}"/>
              </a:ext>
            </a:extLst>
          </p:cNvPr>
          <p:cNvSpPr txBox="1"/>
          <p:nvPr/>
        </p:nvSpPr>
        <p:spPr>
          <a:xfrm rot="20936583">
            <a:off x="2434632" y="1800225"/>
            <a:ext cx="10038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encryption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390DE2-5C21-1F4E-865F-16E42F200637}"/>
              </a:ext>
            </a:extLst>
          </p:cNvPr>
          <p:cNvSpPr txBox="1"/>
          <p:nvPr/>
        </p:nvSpPr>
        <p:spPr>
          <a:xfrm rot="21298002">
            <a:off x="1103789" y="3399208"/>
            <a:ext cx="14226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zero-knowledge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8CBAA0-D95E-0D41-B685-DFD762817E8D}"/>
              </a:ext>
            </a:extLst>
          </p:cNvPr>
          <p:cNvSpPr txBox="1"/>
          <p:nvPr/>
        </p:nvSpPr>
        <p:spPr>
          <a:xfrm rot="21202635">
            <a:off x="7535527" y="3425875"/>
            <a:ext cx="10308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anonymous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E40BE2-9414-0145-9AC6-BAE9004E4784}"/>
              </a:ext>
            </a:extLst>
          </p:cNvPr>
          <p:cNvSpPr txBox="1"/>
          <p:nvPr/>
        </p:nvSpPr>
        <p:spPr>
          <a:xfrm>
            <a:off x="4100513" y="571643"/>
            <a:ext cx="4748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UBI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79A03A-08B5-514F-BA80-FB27FEC88859}"/>
              </a:ext>
            </a:extLst>
          </p:cNvPr>
          <p:cNvSpPr txBox="1"/>
          <p:nvPr/>
        </p:nvSpPr>
        <p:spPr>
          <a:xfrm>
            <a:off x="2393334" y="4173635"/>
            <a:ext cx="12816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bonding curve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E1F5B5-C58C-CA43-ADE6-6170CD992517}"/>
              </a:ext>
            </a:extLst>
          </p:cNvPr>
          <p:cNvSpPr txBox="1"/>
          <p:nvPr/>
        </p:nvSpPr>
        <p:spPr>
          <a:xfrm rot="297417">
            <a:off x="625876" y="1234064"/>
            <a:ext cx="10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meritocracy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47E581-E848-B346-9782-BB857AD3E2EA}"/>
              </a:ext>
            </a:extLst>
          </p:cNvPr>
          <p:cNvSpPr txBox="1"/>
          <p:nvPr/>
        </p:nvSpPr>
        <p:spPr>
          <a:xfrm rot="208329">
            <a:off x="3633918" y="5095846"/>
            <a:ext cx="1572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mechanism design</a:t>
            </a:r>
          </a:p>
        </p:txBody>
      </p:sp>
    </p:spTree>
    <p:extLst>
      <p:ext uri="{BB962C8B-B14F-4D97-AF65-F5344CB8AC3E}">
        <p14:creationId xmlns:p14="http://schemas.microsoft.com/office/powerpoint/2010/main" val="527449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EFF2-0333-434B-A102-8F2DFB2A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Voting</a:t>
            </a:r>
          </a:p>
        </p:txBody>
      </p:sp>
    </p:spTree>
    <p:extLst>
      <p:ext uri="{BB962C8B-B14F-4D97-AF65-F5344CB8AC3E}">
        <p14:creationId xmlns:p14="http://schemas.microsoft.com/office/powerpoint/2010/main" val="274231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DF38-A102-1A4C-95BA-0A9B0198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Gibbard’s</a:t>
            </a:r>
            <a:r>
              <a:rPr lang="en-US" dirty="0"/>
              <a:t>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5F3D-8A5E-BF4C-A364-840495F06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40029"/>
            <a:ext cx="7886700" cy="1974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/>
              <a:t>“Every deterministic voting scheme with at least three outcomes is either dictatorial or </a:t>
            </a:r>
            <a:r>
              <a:rPr lang="en-US" sz="3100" dirty="0" err="1"/>
              <a:t>manipulable</a:t>
            </a:r>
            <a:r>
              <a:rPr lang="en-US" sz="3100" dirty="0"/>
              <a:t>.”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endParaRPr lang="en-US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E5D34-3AFC-3341-8E18-9195AC630B79}"/>
              </a:ext>
            </a:extLst>
          </p:cNvPr>
          <p:cNvSpPr txBox="1"/>
          <p:nvPr/>
        </p:nvSpPr>
        <p:spPr>
          <a:xfrm>
            <a:off x="2132870" y="6486525"/>
            <a:ext cx="48782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https://www.eecs.harvard.edu/cs286r/courses/fall11/papers/Gibbard73.pdf</a:t>
            </a:r>
            <a:endParaRPr lang="en-US" sz="1100" dirty="0">
              <a:latin typeface="Tahom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74845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DDE2-2E22-B748-A033-0B08C0AD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2-Outcome Vote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7F1C-4E02-ED44-A74B-6C6D3A91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68543"/>
            <a:ext cx="7886700" cy="3303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/>
              <a:t>Doesn’t exist. 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/>
              <a:t>Proof: </a:t>
            </a:r>
          </a:p>
          <a:p>
            <a:pPr marL="0" indent="0">
              <a:buNone/>
            </a:pPr>
            <a:r>
              <a:rPr lang="en-US" sz="3100" dirty="0"/>
              <a:t>There is always an additional choice, none of the above (or all of the above).</a:t>
            </a:r>
          </a:p>
          <a:p>
            <a:pPr marL="0" indent="0">
              <a:buNone/>
            </a:pPr>
            <a:endParaRPr lang="en-US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F3DB-8ED7-2643-81B5-E95910C1AE18}"/>
              </a:ext>
            </a:extLst>
          </p:cNvPr>
          <p:cNvSpPr txBox="1"/>
          <p:nvPr/>
        </p:nvSpPr>
        <p:spPr>
          <a:xfrm>
            <a:off x="2765255" y="6486852"/>
            <a:ext cx="36134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https://hackmd.io/@themathematicianisin/SyLhKHCWS</a:t>
            </a:r>
            <a:endParaRPr lang="en-US" sz="1100" dirty="0">
              <a:latin typeface="Tahom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86776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AEE1-0447-2A48-BF62-E21F71DF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Voting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9932475-FFE6-D84B-B3E3-AE36F8F0B46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77203662"/>
              </p:ext>
            </p:extLst>
          </p:nvPr>
        </p:nvGraphicFramePr>
        <p:xfrm>
          <a:off x="4071938" y="4619288"/>
          <a:ext cx="3900481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867">
                  <a:extLst>
                    <a:ext uri="{9D8B030D-6E8A-4147-A177-3AD203B41FA5}">
                      <a16:colId xmlns:a16="http://schemas.microsoft.com/office/drawing/2014/main" val="2467180415"/>
                    </a:ext>
                  </a:extLst>
                </a:gridCol>
                <a:gridCol w="909010">
                  <a:extLst>
                    <a:ext uri="{9D8B030D-6E8A-4147-A177-3AD203B41FA5}">
                      <a16:colId xmlns:a16="http://schemas.microsoft.com/office/drawing/2014/main" val="2054434705"/>
                    </a:ext>
                  </a:extLst>
                </a:gridCol>
                <a:gridCol w="909010">
                  <a:extLst>
                    <a:ext uri="{9D8B030D-6E8A-4147-A177-3AD203B41FA5}">
                      <a16:colId xmlns:a16="http://schemas.microsoft.com/office/drawing/2014/main" val="1617476237"/>
                    </a:ext>
                  </a:extLst>
                </a:gridCol>
                <a:gridCol w="958594">
                  <a:extLst>
                    <a:ext uri="{9D8B030D-6E8A-4147-A177-3AD203B41FA5}">
                      <a16:colId xmlns:a16="http://schemas.microsoft.com/office/drawing/2014/main" val="3202701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Chalkboard SE" panose="03050602040202020205" pitchFamily="66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1</a:t>
                      </a:r>
                      <a:r>
                        <a:rPr lang="en-US" sz="2000" baseline="30000" dirty="0">
                          <a:latin typeface="Chalkboard SE" panose="03050602040202020205" pitchFamily="66" charset="77"/>
                        </a:rPr>
                        <a:t>st</a:t>
                      </a:r>
                      <a:r>
                        <a:rPr lang="en-US" sz="2000" dirty="0">
                          <a:latin typeface="Chalkboard SE" panose="03050602040202020205" pitchFamily="66" charset="77"/>
                        </a:rPr>
                        <a:t> choice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2</a:t>
                      </a:r>
                      <a:r>
                        <a:rPr lang="en-US" sz="2000" baseline="30000" dirty="0">
                          <a:latin typeface="Chalkboard SE" panose="03050602040202020205" pitchFamily="66" charset="77"/>
                        </a:rPr>
                        <a:t>nd</a:t>
                      </a:r>
                      <a:r>
                        <a:rPr lang="en-US" sz="2000" dirty="0">
                          <a:latin typeface="Chalkboard SE" panose="03050602040202020205" pitchFamily="66" charset="77"/>
                        </a:rPr>
                        <a:t> choice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3</a:t>
                      </a:r>
                      <a:r>
                        <a:rPr lang="en-US" sz="2000" baseline="30000" dirty="0">
                          <a:latin typeface="Chalkboard SE" panose="03050602040202020205" pitchFamily="66" charset="77"/>
                        </a:rPr>
                        <a:t>rd</a:t>
                      </a:r>
                      <a:r>
                        <a:rPr lang="en-US" sz="2000" dirty="0">
                          <a:latin typeface="Chalkboard SE" panose="03050602040202020205" pitchFamily="66" charset="77"/>
                        </a:rPr>
                        <a:t> choice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22837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Current votes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234487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89156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377603-8BB9-FA4A-89E8-EACE65A67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571958"/>
            <a:ext cx="4271963" cy="37667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Manipulable</a:t>
            </a:r>
            <a:r>
              <a:rPr lang="en-US" dirty="0"/>
              <a:t>: depending what you know about the current votes, you might benefit by voting differently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7D3AE-C17C-D746-9828-97FF7202D797}"/>
              </a:ext>
            </a:extLst>
          </p:cNvPr>
          <p:cNvSpPr txBox="1"/>
          <p:nvPr/>
        </p:nvSpPr>
        <p:spPr>
          <a:xfrm>
            <a:off x="7772399" y="5300340"/>
            <a:ext cx="134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halkboard SE" panose="03050602040202020205" pitchFamily="66" charset="77"/>
                <a:sym typeface="Wingdings" pitchFamily="2" charset="2"/>
              </a:rPr>
              <a:t></a:t>
            </a:r>
            <a:r>
              <a:rPr lang="en-US" sz="2800" dirty="0">
                <a:latin typeface="Chalkboard SE" panose="03050602040202020205" pitchFamily="66" charset="77"/>
              </a:rPr>
              <a:t>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601656-F622-CF43-9FF4-0E67D34ADCD3}"/>
              </a:ext>
            </a:extLst>
          </p:cNvPr>
          <p:cNvSpPr txBox="1"/>
          <p:nvPr/>
        </p:nvSpPr>
        <p:spPr>
          <a:xfrm>
            <a:off x="7772398" y="5717220"/>
            <a:ext cx="134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halkboard SE" panose="03050602040202020205" pitchFamily="66" charset="77"/>
                <a:sym typeface="Wingdings" pitchFamily="2" charset="2"/>
              </a:rPr>
              <a:t></a:t>
            </a:r>
            <a:r>
              <a:rPr lang="en-US" sz="2800" dirty="0">
                <a:latin typeface="Chalkboard SE" panose="03050602040202020205" pitchFamily="66" charset="77"/>
              </a:rPr>
              <a:t> 110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936BF1-3656-764F-9076-099BB5E994B2}"/>
              </a:ext>
            </a:extLst>
          </p:cNvPr>
          <p:cNvSpPr txBox="1"/>
          <p:nvPr/>
        </p:nvSpPr>
        <p:spPr>
          <a:xfrm>
            <a:off x="2765255" y="6486852"/>
            <a:ext cx="3716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https://www.electionscience.org/library/approval-voting/</a:t>
            </a:r>
            <a:endParaRPr lang="en-US" sz="1100" dirty="0">
              <a:latin typeface="Tahoma Regular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1AAFF58F-C966-DB46-A2EB-12F00FE62FB5}"/>
              </a:ext>
            </a:extLst>
          </p:cNvPr>
          <p:cNvSpPr txBox="1">
            <a:spLocks/>
          </p:cNvSpPr>
          <p:nvPr/>
        </p:nvSpPr>
        <p:spPr>
          <a:xfrm>
            <a:off x="300037" y="1480185"/>
            <a:ext cx="3500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Chalkboard SE Regular" panose="03050602040202020205" pitchFamily="66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halkboard SE Regular" panose="03050602040202020205" pitchFamily="66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halkboard SE Regular" panose="03050602040202020205" pitchFamily="66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halkboard SE Regular" panose="03050602040202020205" pitchFamily="66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halkboard SE Regular" panose="03050602040202020205" pitchFamily="66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1 vote per candidate you approve of</a:t>
            </a:r>
          </a:p>
          <a:p>
            <a:r>
              <a:rPr lang="en-US" dirty="0"/>
              <a:t>Approve as many candidates as you like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29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BA10-B200-9942-A65F-F8A410A8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32B48-11D0-994C-958E-48B110082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54312"/>
            <a:ext cx="7886700" cy="2446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/>
              <a:t>“Individuals pay for as many votes as they wish using a number of ‘voice credits’ quadratic in the votes they buy.”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3835A-777B-4142-99EF-741A9B973027}"/>
              </a:ext>
            </a:extLst>
          </p:cNvPr>
          <p:cNvSpPr txBox="1"/>
          <p:nvPr/>
        </p:nvSpPr>
        <p:spPr>
          <a:xfrm>
            <a:off x="2657854" y="6486852"/>
            <a:ext cx="3828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https://papers.ssrn.com/sol3/papers.cfm?abstract_id=2003531</a:t>
            </a:r>
            <a:endParaRPr lang="en-US" sz="1100" dirty="0">
              <a:latin typeface="Tahom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82296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FA04-AD31-CA47-9ACC-D878622A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0822"/>
            <a:ext cx="7886700" cy="1325563"/>
          </a:xfrm>
        </p:spPr>
        <p:txBody>
          <a:bodyPr/>
          <a:lstStyle/>
          <a:p>
            <a:r>
              <a:rPr lang="en-US" dirty="0" err="1"/>
              <a:t>Futarchy</a:t>
            </a:r>
            <a:r>
              <a:rPr lang="en-US" dirty="0"/>
              <a:t>/Signaling Markets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0B280-3AD3-9445-8C71-740379890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035" y="1368417"/>
            <a:ext cx="3086103" cy="35552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Trade “I pay you $1 if V wins” assets (V assets)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price = E[pay] = P(V wins)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F91D83-8092-D049-B50E-396F3066E43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486148" y="1368417"/>
                <a:ext cx="5314953" cy="355523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2200" dirty="0"/>
              </a:p>
              <a:p>
                <a:pPr marL="0" indent="0" algn="ctr">
                  <a:buNone/>
                </a:pPr>
                <a:endParaRPr lang="en-US" sz="2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/>
                  <a:t>Vote on welfare = W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 [0,1] measurement method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/>
                  <a:t>Trade “I pay you $W/(current price </a:t>
                </a:r>
                <a:r>
                  <a:rPr lang="en-US" sz="2200" dirty="0">
                    <a:latin typeface="Chalkboard SE" panose="03050602040202020205" pitchFamily="66" charset="77"/>
                  </a:rPr>
                  <a:t>of B assets) if B wins” assets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>
                    <a:latin typeface="Chalkboard SE" panose="03050602040202020205" pitchFamily="66" charset="77"/>
                  </a:rPr>
                  <a:t>Calculate W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>
                    <a:latin typeface="Chalkboard SE" panose="03050602040202020205" pitchFamily="66" charset="77"/>
                  </a:rPr>
                  <a:t> price = E[pay] = P(B)E[W|B]/P(B) = E[W|B]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F91D83-8092-D049-B50E-396F3066E4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486148" y="1368417"/>
                <a:ext cx="5314953" cy="3555232"/>
              </a:xfrm>
              <a:blipFill>
                <a:blip r:embed="rId3"/>
                <a:stretch>
                  <a:fillRect l="-1429" r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E4F5DA5-3046-7149-B30A-B4DE52EC70E8}"/>
              </a:ext>
            </a:extLst>
          </p:cNvPr>
          <p:cNvSpPr txBox="1"/>
          <p:nvPr/>
        </p:nvSpPr>
        <p:spPr>
          <a:xfrm>
            <a:off x="0" y="5329231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halkboard SE" panose="03050602040202020205" pitchFamily="66" charset="77"/>
              </a:rPr>
              <a:t>“When speculative markets clearly estimate that a proposed policy would increase national welfare, that policy becomes law.”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06E82-3B28-B943-A8E6-CF9DFA07CD0E}"/>
              </a:ext>
            </a:extLst>
          </p:cNvPr>
          <p:cNvSpPr txBox="1"/>
          <p:nvPr/>
        </p:nvSpPr>
        <p:spPr>
          <a:xfrm>
            <a:off x="3221552" y="6522868"/>
            <a:ext cx="28151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4"/>
              </a:rPr>
              <a:t>http://</a:t>
            </a:r>
            <a:r>
              <a:rPr lang="en-US" sz="1100" dirty="0" err="1">
                <a:latin typeface="Tahoma Regular"/>
                <a:hlinkClick r:id="rId4"/>
              </a:rPr>
              <a:t>hanson.gmu.edu</a:t>
            </a:r>
            <a:r>
              <a:rPr lang="en-US" sz="1100" dirty="0">
                <a:latin typeface="Tahoma Regular"/>
                <a:hlinkClick r:id="rId4"/>
              </a:rPr>
              <a:t>/futarchy2013.pdf</a:t>
            </a:r>
            <a:endParaRPr lang="en-US" sz="1100" dirty="0">
              <a:latin typeface="Tahoma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10263-2764-FD44-A107-AC8434932016}"/>
              </a:ext>
            </a:extLst>
          </p:cNvPr>
          <p:cNvSpPr txBox="1"/>
          <p:nvPr/>
        </p:nvSpPr>
        <p:spPr>
          <a:xfrm>
            <a:off x="142875" y="1654173"/>
            <a:ext cx="8858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halkboard SE" panose="03050602040202020205" pitchFamily="66" charset="77"/>
              </a:rPr>
              <a:t>“Vote on Values, Bet on Beliefs”</a:t>
            </a:r>
          </a:p>
        </p:txBody>
      </p:sp>
    </p:spTree>
    <p:extLst>
      <p:ext uri="{BB962C8B-B14F-4D97-AF65-F5344CB8AC3E}">
        <p14:creationId xmlns:p14="http://schemas.microsoft.com/office/powerpoint/2010/main" val="247939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88EC-4A1B-F543-8D7B-BD0215981E1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Chalkboard SE Regular" panose="03050602040202020205" pitchFamily="66" charset="77"/>
                <a:ea typeface="Tahoma" panose="020B0604030504040204" pitchFamily="34" charset="0"/>
                <a:cs typeface="Tahoma" panose="020B0604030504040204" pitchFamily="34" charset="0"/>
              </a:rPr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01B63-8D6C-3B46-A2B8-83143B3A8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7033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4000" dirty="0">
              <a:latin typeface="Chalkboard SE Regular" panose="03050602040202020205" pitchFamily="66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Chalkboard SE Regular" panose="03050602040202020205" pitchFamily="66" charset="77"/>
                <a:ea typeface="Tahoma" panose="020B0604030504040204" pitchFamily="34" charset="0"/>
                <a:cs typeface="Tahoma" panose="020B0604030504040204" pitchFamily="34" charset="0"/>
              </a:rPr>
              <a:t>These ideas are not necessarily mine, nor do I necessarily endorse them, but they are the result of discussions with various organizations and individuals.</a:t>
            </a:r>
          </a:p>
          <a:p>
            <a:pPr marL="0" indent="0" algn="ctr">
              <a:buNone/>
            </a:pPr>
            <a:endParaRPr lang="en-US" sz="4000" dirty="0">
              <a:latin typeface="Chalkboard SE Regular" panose="03050602040202020205" pitchFamily="66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000" b="1" dirty="0">
                <a:latin typeface="Chalkboard SE Regular" panose="03050602040202020205" pitchFamily="66" charset="77"/>
                <a:ea typeface="Tahoma" panose="020B0604030504040204" pitchFamily="34" charset="0"/>
                <a:cs typeface="Tahoma" panose="020B0604030504040204" pitchFamily="34" charset="0"/>
              </a:rPr>
              <a:t>I am just a teacher.</a:t>
            </a:r>
          </a:p>
        </p:txBody>
      </p:sp>
    </p:spTree>
    <p:extLst>
      <p:ext uri="{BB962C8B-B14F-4D97-AF65-F5344CB8AC3E}">
        <p14:creationId xmlns:p14="http://schemas.microsoft.com/office/powerpoint/2010/main" val="949567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BD23-4C07-E54A-A08A-0D232A18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B34FC-4248-E547-B6C5-CCD1CDBED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638" y="1825625"/>
            <a:ext cx="408221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Voting by Contributing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Basically, do what you want, but bear the consequences</a:t>
            </a:r>
          </a:p>
          <a:p>
            <a:r>
              <a:rPr lang="en-US" sz="2200" dirty="0"/>
              <a:t>Create whatever projects you want, support whatever projects you want</a:t>
            </a:r>
          </a:p>
          <a:p>
            <a:r>
              <a:rPr lang="en-US" sz="2200" dirty="0"/>
              <a:t>What if projects conflict?</a:t>
            </a:r>
          </a:p>
          <a:p>
            <a:pPr marL="457200" lvl="1" indent="0">
              <a:buNone/>
            </a:pPr>
            <a:r>
              <a:rPr lang="en-US" sz="2200" dirty="0"/>
              <a:t>See Ownership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50A5F-B50C-C442-944A-6C987C1C30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/>
              <a:t>Conviction Voting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In progress as of 8/24/2019</a:t>
            </a:r>
          </a:p>
          <a:p>
            <a:pPr marL="457200" lvl="1" indent="0">
              <a:buNone/>
            </a:pPr>
            <a:r>
              <a:rPr lang="en-US" sz="2200" dirty="0"/>
              <a:t>See Merit Signaling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E5E9B-769F-2E46-BE21-18762F9B1FCD}"/>
              </a:ext>
            </a:extLst>
          </p:cNvPr>
          <p:cNvSpPr txBox="1"/>
          <p:nvPr/>
        </p:nvSpPr>
        <p:spPr>
          <a:xfrm>
            <a:off x="432638" y="6176963"/>
            <a:ext cx="3739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https://github.com/disclosure-exchange/whitepaper/wiki/R&amp;D#voting-by-contributing</a:t>
            </a:r>
            <a:endParaRPr lang="en-US" sz="1100" dirty="0">
              <a:latin typeface="Tahoma 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46911-110C-974B-809D-790A2F8018A5}"/>
              </a:ext>
            </a:extLst>
          </p:cNvPr>
          <p:cNvSpPr txBox="1"/>
          <p:nvPr/>
        </p:nvSpPr>
        <p:spPr>
          <a:xfrm>
            <a:off x="4629150" y="6176963"/>
            <a:ext cx="41117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https://medium.com/giveth/conviction-voting-a-novel-continuous-decision-making-alternative-to-governance-aa746cfb9475</a:t>
            </a:r>
            <a:endParaRPr lang="en-US" sz="1100" dirty="0">
              <a:latin typeface="Tahoma Regular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F36470-0480-8343-9941-8230BE7579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037" t="7336" r="11727" b="13514"/>
          <a:stretch/>
        </p:blipFill>
        <p:spPr>
          <a:xfrm>
            <a:off x="4629150" y="2343150"/>
            <a:ext cx="4024618" cy="251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62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35CE-2D63-734E-8F28-81C0C325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3"/>
            <a:ext cx="7886700" cy="1325563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79595-94FC-B24E-87F7-A7FBA8355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979" y="3027004"/>
            <a:ext cx="3175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000B56-61F9-2E4F-8081-99D3914E35B5}"/>
              </a:ext>
            </a:extLst>
          </p:cNvPr>
          <p:cNvSpPr txBox="1"/>
          <p:nvPr/>
        </p:nvSpPr>
        <p:spPr>
          <a:xfrm>
            <a:off x="5775579" y="4054115"/>
            <a:ext cx="329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https://www.evanvanness.com/post/184616403861/aragon-vote-shows-the-perils-of-onchain-governance</a:t>
            </a:r>
            <a:endParaRPr lang="en-US" sz="1100" dirty="0">
              <a:latin typeface="Tahoma 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A85D62-2C9B-4F4C-A9EC-94172E15709C}"/>
              </a:ext>
            </a:extLst>
          </p:cNvPr>
          <p:cNvSpPr txBox="1"/>
          <p:nvPr/>
        </p:nvSpPr>
        <p:spPr>
          <a:xfrm>
            <a:off x="5896979" y="2577645"/>
            <a:ext cx="2940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Plutocracy – AGP42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40A5B6-4618-1F42-AC77-6787A0DEADFB}"/>
              </a:ext>
            </a:extLst>
          </p:cNvPr>
          <p:cNvSpPr txBox="1"/>
          <p:nvPr/>
        </p:nvSpPr>
        <p:spPr>
          <a:xfrm>
            <a:off x="731930" y="4747875"/>
            <a:ext cx="828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Continuous Approval Voting (by MKR holders) – </a:t>
            </a:r>
            <a:r>
              <a:rPr lang="en-US" sz="2400" dirty="0" err="1">
                <a:latin typeface="Chalkboard SE" panose="03050602040202020205" pitchFamily="66" charset="77"/>
              </a:rPr>
              <a:t>MakerDAO</a:t>
            </a:r>
            <a:endParaRPr lang="en-US" sz="2400" dirty="0">
              <a:latin typeface="Chalkboard SE" panose="03050602040202020205" pitchFamily="66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A2E32-4232-A440-8759-8A7B7ED367C0}"/>
              </a:ext>
            </a:extLst>
          </p:cNvPr>
          <p:cNvSpPr txBox="1"/>
          <p:nvPr/>
        </p:nvSpPr>
        <p:spPr>
          <a:xfrm>
            <a:off x="731930" y="6544324"/>
            <a:ext cx="7154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5"/>
              </a:rPr>
              <a:t>https://www.reddit.com/r/mkrgov/comments/bcfx9x/executive_vote_raise_the_stability_fee_by_4_to_a/</a:t>
            </a:r>
            <a:endParaRPr lang="en-US" sz="1100" dirty="0">
              <a:latin typeface="Tahoma Regula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20BEF0-C9F3-5A4E-A3F4-592101028D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8819"/>
          <a:stretch/>
        </p:blipFill>
        <p:spPr>
          <a:xfrm>
            <a:off x="813643" y="5162831"/>
            <a:ext cx="5944345" cy="14177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64C218-48DD-D249-AE50-9D3DCF23C8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862" y="3441301"/>
            <a:ext cx="5436492" cy="11158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1C080F-F4A2-1B45-AC55-71C41C0D814D}"/>
              </a:ext>
            </a:extLst>
          </p:cNvPr>
          <p:cNvSpPr txBox="1"/>
          <p:nvPr/>
        </p:nvSpPr>
        <p:spPr>
          <a:xfrm>
            <a:off x="231862" y="2963994"/>
            <a:ext cx="381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Signaling Markets - Augur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BA3490-5D03-7F44-9DDB-A23C79FC626B}"/>
              </a:ext>
            </a:extLst>
          </p:cNvPr>
          <p:cNvSpPr txBox="1"/>
          <p:nvPr/>
        </p:nvSpPr>
        <p:spPr>
          <a:xfrm>
            <a:off x="128581" y="4502321"/>
            <a:ext cx="7154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5"/>
              </a:rPr>
              <a:t>https://www.reddit.com/r/mkrgov/comments/bcfx9x/executive_vote_raise_the_stability_fee_by_4_to_a/</a:t>
            </a:r>
            <a:endParaRPr lang="en-US" sz="1100" dirty="0">
              <a:latin typeface="Tahoma Regula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91DA3-D5FE-C446-B18B-EC0D55CD2D95}"/>
              </a:ext>
            </a:extLst>
          </p:cNvPr>
          <p:cNvSpPr txBox="1"/>
          <p:nvPr/>
        </p:nvSpPr>
        <p:spPr>
          <a:xfrm>
            <a:off x="153888" y="1218007"/>
            <a:ext cx="6904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Quadratic Voting – CO House Dem Caucus 2019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A51E7F-AE7C-944A-8797-C95F23BA6788}"/>
              </a:ext>
            </a:extLst>
          </p:cNvPr>
          <p:cNvSpPr txBox="1"/>
          <p:nvPr/>
        </p:nvSpPr>
        <p:spPr>
          <a:xfrm>
            <a:off x="122616" y="2501303"/>
            <a:ext cx="4575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8"/>
              </a:rPr>
              <a:t>https://www.wired.com/story/colorado-quadratic-voting-experiment/</a:t>
            </a:r>
            <a:endParaRPr lang="en-US" sz="1100" dirty="0">
              <a:latin typeface="Tahoma Regular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8C4773B-F409-B34B-A4CC-3415A7727F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1270" y="1623573"/>
            <a:ext cx="1223963" cy="91692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323E864-C277-9F4B-A195-5DB69A4C4D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862" y="1659908"/>
            <a:ext cx="6061434" cy="87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11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EFF2-0333-434B-A102-8F2DFB2A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Cryptoeconomics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03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CA7D-D741-C341-B308-9CB22528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Inflation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2FC84A-6722-BB43-996F-58BEC0BD44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2859" y="2045047"/>
            <a:ext cx="4760075" cy="3065487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EC988B-B43C-934A-8A7C-6B0677882F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857754" y="2045049"/>
            <a:ext cx="4226656" cy="30654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22BA1C-D2B8-DD40-9DDB-9FC46CDAA66F}"/>
              </a:ext>
            </a:extLst>
          </p:cNvPr>
          <p:cNvSpPr txBox="1"/>
          <p:nvPr/>
        </p:nvSpPr>
        <p:spPr>
          <a:xfrm>
            <a:off x="1593056" y="1381125"/>
            <a:ext cx="215741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latin typeface="Chalkboard SE Regular" panose="03050602040202020205" pitchFamily="66" charset="77"/>
              </a:rPr>
              <a:t>goods/$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9157A-640F-4543-A0FF-B272EA7DF1D6}"/>
              </a:ext>
            </a:extLst>
          </p:cNvPr>
          <p:cNvSpPr txBox="1"/>
          <p:nvPr/>
        </p:nvSpPr>
        <p:spPr>
          <a:xfrm>
            <a:off x="5865028" y="1381125"/>
            <a:ext cx="215741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latin typeface="Chalkboard SE Regular" panose="03050602040202020205" pitchFamily="66" charset="77"/>
              </a:rPr>
              <a:t>$/goods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83FD1-8489-2F43-B092-6B4571001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586" y="5360577"/>
            <a:ext cx="3031460" cy="1238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289E88-37C4-2D4B-A326-32494165BA48}"/>
              </a:ext>
            </a:extLst>
          </p:cNvPr>
          <p:cNvSpPr txBox="1"/>
          <p:nvPr/>
        </p:nvSpPr>
        <p:spPr>
          <a:xfrm>
            <a:off x="1593056" y="6596584"/>
            <a:ext cx="7154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6"/>
              </a:rPr>
              <a:t>https://www.cryptoglobe.com/latest/2019/08/circle-research-examines-the-debate-around-ethereums-funding-model/</a:t>
            </a:r>
            <a:endParaRPr lang="en-US" sz="1100" dirty="0">
              <a:latin typeface="Tahoma Reg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876124-711B-804E-969E-4BA0C82530CB}"/>
              </a:ext>
            </a:extLst>
          </p:cNvPr>
          <p:cNvSpPr txBox="1"/>
          <p:nvPr/>
        </p:nvSpPr>
        <p:spPr>
          <a:xfrm>
            <a:off x="1657344" y="5640566"/>
            <a:ext cx="2759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Inflation Funding </a:t>
            </a:r>
          </a:p>
          <a:p>
            <a:r>
              <a:rPr lang="en-US" sz="2400" dirty="0">
                <a:latin typeface="Chalkboard SE" panose="03050602040202020205" pitchFamily="66" charset="77"/>
              </a:rPr>
              <a:t>– EIP2025</a:t>
            </a:r>
          </a:p>
        </p:txBody>
      </p:sp>
    </p:spTree>
    <p:extLst>
      <p:ext uri="{BB962C8B-B14F-4D97-AF65-F5344CB8AC3E}">
        <p14:creationId xmlns:p14="http://schemas.microsoft.com/office/powerpoint/2010/main" val="2288752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FE70-6419-7140-9FC7-A31160E3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Sustainability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C450-61E4-484C-9AAC-B35663A5A6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b="1" dirty="0"/>
              <a:t>Transparency</a:t>
            </a:r>
          </a:p>
          <a:p>
            <a:pPr marL="0" indent="0">
              <a:buNone/>
            </a:pPr>
            <a:endParaRPr lang="en-US" sz="3100" dirty="0"/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Decentralized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Trustless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Peer-to-Peer (no middle-men)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3C98-4C1F-814E-832A-676DCB6D13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b="1" dirty="0"/>
              <a:t>Meritocracy</a:t>
            </a:r>
          </a:p>
          <a:p>
            <a:pPr marL="0" indent="0">
              <a:buNone/>
            </a:pPr>
            <a:endParaRPr lang="en-US" sz="3100" dirty="0"/>
          </a:p>
          <a:p>
            <a:r>
              <a:rPr lang="en-US" sz="3100" dirty="0"/>
              <a:t>Meritocracies maximize merit</a:t>
            </a:r>
          </a:p>
          <a:p>
            <a:r>
              <a:rPr lang="en-US" sz="3100" dirty="0"/>
              <a:t>Nature maximizes efficiency</a:t>
            </a:r>
          </a:p>
          <a:p>
            <a:r>
              <a:rPr lang="en-US" sz="3100" dirty="0"/>
              <a:t>How do we achieve both?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0F286-7AC3-F842-A69B-C3FBCC59B542}"/>
              </a:ext>
            </a:extLst>
          </p:cNvPr>
          <p:cNvSpPr txBox="1"/>
          <p:nvPr/>
        </p:nvSpPr>
        <p:spPr>
          <a:xfrm>
            <a:off x="514350" y="6176963"/>
            <a:ext cx="3947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https://hackernoon.com/the-history-of-money-the-future-of-bitcoin-and-the-cryptocurrency-economy-5cc25e808275</a:t>
            </a:r>
            <a:endParaRPr lang="en-US" sz="1100" dirty="0">
              <a:latin typeface="Tahoma 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7789D-C7C9-694D-805F-D9F7348309BF}"/>
              </a:ext>
            </a:extLst>
          </p:cNvPr>
          <p:cNvSpPr txBox="1"/>
          <p:nvPr/>
        </p:nvSpPr>
        <p:spPr>
          <a:xfrm>
            <a:off x="4629150" y="6277348"/>
            <a:ext cx="36134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4"/>
              </a:rPr>
              <a:t>https://hackmd.io/@themathematicianisin/SyLhKHCWS</a:t>
            </a:r>
            <a:endParaRPr lang="en-US" sz="1100" dirty="0">
              <a:latin typeface="Tahom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33778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0562B3-07A7-8C47-AA8F-76EC115C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</p:spTree>
    <p:extLst>
      <p:ext uri="{BB962C8B-B14F-4D97-AF65-F5344CB8AC3E}">
        <p14:creationId xmlns:p14="http://schemas.microsoft.com/office/powerpoint/2010/main" val="341926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2E6A-AC62-7E45-8BE2-E1E8E7A3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" y="365126"/>
            <a:ext cx="8715375" cy="1325563"/>
          </a:xfrm>
        </p:spPr>
        <p:txBody>
          <a:bodyPr/>
          <a:lstStyle/>
          <a:p>
            <a:r>
              <a:rPr lang="en-US" dirty="0"/>
              <a:t>Augmented Token Bonding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B7038-061F-A249-A29F-82C59CB1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89" y="1747842"/>
            <a:ext cx="7979570" cy="4395784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A continuous, self-sustaining, fully-backed, native token:</a:t>
            </a:r>
            <a:endParaRPr lang="en-US" sz="2000" dirty="0"/>
          </a:p>
          <a:p>
            <a:pPr marL="0" indent="0" algn="ctr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R(C) = token bonding curve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R = funds in reserve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C = tokens in circulation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Purchase price determined by reserve funds: P(R) = </a:t>
            </a:r>
            <a:r>
              <a:rPr lang="en-US" sz="2000" dirty="0" err="1"/>
              <a:t>dR</a:t>
            </a:r>
            <a:r>
              <a:rPr lang="en-US" sz="2000" dirty="0"/>
              <a:t>/</a:t>
            </a:r>
            <a:r>
              <a:rPr lang="en-US" sz="2000" dirty="0" err="1"/>
              <a:t>dC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Redemption value backed by reserve funds: S(R)=R/C(R)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Proved: R &lt; C(R)</a:t>
            </a:r>
            <a:r>
              <a:rPr lang="en-US" sz="2000" dirty="0" err="1"/>
              <a:t>dR</a:t>
            </a:r>
            <a:r>
              <a:rPr lang="en-US" sz="2000" dirty="0"/>
              <a:t>/DC so R=</a:t>
            </a:r>
            <a:r>
              <a:rPr lang="en-US" sz="2000" dirty="0" err="1"/>
              <a:t>aC</a:t>
            </a:r>
            <a:r>
              <a:rPr lang="en-US" sz="2000" baseline="30000" dirty="0" err="1"/>
              <a:t>k</a:t>
            </a:r>
            <a:r>
              <a:rPr lang="en-US" sz="2000" dirty="0"/>
              <a:t> for k &gt; 1, a = 1/V</a:t>
            </a:r>
            <a:r>
              <a:rPr lang="en-US" sz="2000" baseline="-25000" dirty="0"/>
              <a:t>0</a:t>
            </a:r>
            <a:r>
              <a:rPr lang="en-US" sz="2000" dirty="0"/>
              <a:t> 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D6299-E0A4-8E4A-984B-0B80BF342F13}"/>
              </a:ext>
            </a:extLst>
          </p:cNvPr>
          <p:cNvSpPr txBox="1"/>
          <p:nvPr/>
        </p:nvSpPr>
        <p:spPr>
          <a:xfrm>
            <a:off x="1980585" y="6382074"/>
            <a:ext cx="51828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https://medium.com/giveth/deep-dive-augmented-bonding-curves-3f1f7c1fa751</a:t>
            </a:r>
            <a:endParaRPr lang="en-US" sz="1100" dirty="0">
              <a:latin typeface="Tahoma Regular"/>
            </a:endParaRPr>
          </a:p>
          <a:p>
            <a:r>
              <a:rPr lang="en-US" sz="1100" dirty="0">
                <a:hlinkClick r:id="rId4"/>
              </a:rPr>
              <a:t>https://hackmd.io/@themathematicianisin/BkikbN2kr</a:t>
            </a:r>
            <a:endParaRPr lang="en-US" sz="1100" dirty="0">
              <a:latin typeface="Tahoma Regula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FD1C1-F3AC-7846-A397-6CC355F3B0DD}"/>
              </a:ext>
            </a:extLst>
          </p:cNvPr>
          <p:cNvSpPr/>
          <p:nvPr/>
        </p:nvSpPr>
        <p:spPr>
          <a:xfrm>
            <a:off x="3686175" y="5643562"/>
            <a:ext cx="800100" cy="485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73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2C36-4CAF-6547-85B7-AD030312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2859"/>
            <a:ext cx="7886700" cy="1111671"/>
          </a:xfrm>
        </p:spPr>
        <p:txBody>
          <a:bodyPr/>
          <a:lstStyle/>
          <a:p>
            <a:r>
              <a:rPr lang="en-US" dirty="0"/>
              <a:t>Investment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5CEAF-5B6E-A04D-8907-E01CDE058F11}"/>
              </a:ext>
            </a:extLst>
          </p:cNvPr>
          <p:cNvSpPr txBox="1"/>
          <p:nvPr/>
        </p:nvSpPr>
        <p:spPr>
          <a:xfrm>
            <a:off x="2419808" y="6534525"/>
            <a:ext cx="43043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2"/>
              </a:rPr>
              <a:t>https://github.com/disclosure-exchange/whitepaper/wiki/R&amp;D#funding</a:t>
            </a:r>
            <a:endParaRPr lang="en-US" sz="1100" dirty="0">
              <a:latin typeface="Tahoma Regular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78E50D7-191F-D14F-8617-438F80A0B9C4}"/>
              </a:ext>
            </a:extLst>
          </p:cNvPr>
          <p:cNvSpPr/>
          <p:nvPr/>
        </p:nvSpPr>
        <p:spPr>
          <a:xfrm>
            <a:off x="137652" y="1192632"/>
            <a:ext cx="5991686" cy="14739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800" dirty="0">
                <a:latin typeface="Chalkboard SE" panose="03050602040202020205" pitchFamily="66" charset="77"/>
              </a:rPr>
              <a:t>Anyone contributes at any time: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halkboard SE" panose="03050602040202020205" pitchFamily="66" charset="77"/>
              </a:rPr>
              <a:t>Reserve Fund by purchasing tokens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halkboard SE" panose="03050602040202020205" pitchFamily="66" charset="77"/>
              </a:rPr>
              <a:t>Project Fund via 1−</a:t>
            </a:r>
            <a:r>
              <a:rPr lang="el-GR" sz="1800" dirty="0"/>
              <a:t>λ%</a:t>
            </a:r>
            <a:r>
              <a:rPr lang="en-US" sz="1800" dirty="0">
                <a:latin typeface="Chalkboard SE" panose="03050602040202020205" pitchFamily="66" charset="77"/>
              </a:rPr>
              <a:t> transaction or service fee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halkboard SE" panose="03050602040202020205" pitchFamily="66" charset="77"/>
              </a:rPr>
              <a:t>Work on projects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122A653-262E-A14A-8A15-774F9AE55B9D}"/>
              </a:ext>
            </a:extLst>
          </p:cNvPr>
          <p:cNvSpPr/>
          <p:nvPr/>
        </p:nvSpPr>
        <p:spPr>
          <a:xfrm>
            <a:off x="3276140" y="2803525"/>
            <a:ext cx="5496385" cy="1498927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800" dirty="0">
                <a:latin typeface="Chalkboard SE" panose="03050602040202020205" pitchFamily="66" charset="77"/>
              </a:rPr>
              <a:t>Contributors are rewarded by: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halkboard SE" panose="03050602040202020205" pitchFamily="66" charset="77"/>
              </a:rPr>
              <a:t>Tokens whose value is tied to a good/service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halkboard SE" panose="03050602040202020205" pitchFamily="66" charset="77"/>
              </a:rPr>
              <a:t>Development of said good/service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halkboard SE" panose="03050602040202020205" pitchFamily="66" charset="77"/>
              </a:rPr>
              <a:t>Paid by Resource Allocation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071208-68C2-F840-A240-995341A76A88}"/>
              </a:ext>
            </a:extLst>
          </p:cNvPr>
          <p:cNvSpPr/>
          <p:nvPr/>
        </p:nvSpPr>
        <p:spPr>
          <a:xfrm>
            <a:off x="562432" y="4523534"/>
            <a:ext cx="4758197" cy="40323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800" dirty="0"/>
              <a:t>Transaction fee is determined by Merit Signaling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FFAB518-3321-1D43-B5DA-35587C303090}"/>
              </a:ext>
            </a:extLst>
          </p:cNvPr>
          <p:cNvSpPr/>
          <p:nvPr/>
        </p:nvSpPr>
        <p:spPr>
          <a:xfrm>
            <a:off x="3504740" y="5147849"/>
            <a:ext cx="5496385" cy="123764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halkboard SE" panose="03050602040202020205" pitchFamily="66" charset="77"/>
              </a:rPr>
              <a:t>Tokens are used for: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Chalkboard SE" panose="03050602040202020205" pitchFamily="66" charset="77"/>
              </a:rPr>
              <a:t>Equity - </a:t>
            </a:r>
            <a:r>
              <a:rPr lang="en-US" sz="1800" dirty="0">
                <a:latin typeface="Chalkboard SE" panose="03050602040202020205" pitchFamily="66" charset="77"/>
              </a:rPr>
              <a:t>redeemed for the underlying asset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Chalkboard SE" panose="03050602040202020205" pitchFamily="66" charset="77"/>
              </a:rPr>
              <a:t>Currency - </a:t>
            </a:r>
            <a:r>
              <a:rPr lang="en-US" sz="1800" dirty="0">
                <a:latin typeface="Chalkboard SE" panose="03050602040202020205" pitchFamily="66" charset="77"/>
              </a:rPr>
              <a:t>exchanged for other tokens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Chalkboard SE" panose="03050602040202020205" pitchFamily="66" charset="77"/>
              </a:rPr>
              <a:t>Utility - </a:t>
            </a:r>
            <a:r>
              <a:rPr lang="en-US" sz="1800" dirty="0">
                <a:latin typeface="Chalkboard SE" panose="03050602040202020205" pitchFamily="66" charset="77"/>
              </a:rPr>
              <a:t>purchase goods/services</a:t>
            </a:r>
          </a:p>
        </p:txBody>
      </p:sp>
    </p:spTree>
    <p:extLst>
      <p:ext uri="{BB962C8B-B14F-4D97-AF65-F5344CB8AC3E}">
        <p14:creationId xmlns:p14="http://schemas.microsoft.com/office/powerpoint/2010/main" val="371115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FDF033C-79D5-E844-8441-8A126B4B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</a:t>
            </a:r>
          </a:p>
        </p:txBody>
      </p:sp>
    </p:spTree>
    <p:extLst>
      <p:ext uri="{BB962C8B-B14F-4D97-AF65-F5344CB8AC3E}">
        <p14:creationId xmlns:p14="http://schemas.microsoft.com/office/powerpoint/2010/main" val="3007071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0F36-E491-134A-B03F-81653D29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58" y="54610"/>
            <a:ext cx="7886700" cy="1325563"/>
          </a:xfrm>
        </p:spPr>
        <p:txBody>
          <a:bodyPr/>
          <a:lstStyle/>
          <a:p>
            <a:r>
              <a:rPr lang="en-US" dirty="0"/>
              <a:t>Mechanism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43529-2E1C-EA4B-80CD-1CDD3B9B1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1" y="3829053"/>
            <a:ext cx="8943975" cy="261143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C000"/>
                </a:solidFill>
              </a:rPr>
              <a:t>Sealed-bid auction to highest bidder at 2</a:t>
            </a:r>
            <a:r>
              <a:rPr lang="en-US" baseline="30000" dirty="0">
                <a:solidFill>
                  <a:srgbClr val="FFC000"/>
                </a:solidFill>
              </a:rPr>
              <a:t>nd</a:t>
            </a:r>
            <a:r>
              <a:rPr lang="en-US" dirty="0">
                <a:solidFill>
                  <a:srgbClr val="FFC000"/>
                </a:solidFill>
              </a:rPr>
              <a:t> highest price:</a:t>
            </a:r>
          </a:p>
          <a:p>
            <a:pPr marL="0" indent="0" algn="ctr">
              <a:buNone/>
            </a:pPr>
            <a:endParaRPr lang="en-US" dirty="0">
              <a:solidFill>
                <a:srgbClr val="FFC000"/>
              </a:solidFill>
            </a:endParaRPr>
          </a:p>
          <a:p>
            <a:r>
              <a:rPr lang="en-US" sz="2600" dirty="0"/>
              <a:t>Pareto-optimal</a:t>
            </a:r>
          </a:p>
          <a:p>
            <a:r>
              <a:rPr lang="en-US" sz="2600" dirty="0"/>
              <a:t>Maximize earnings by bidding exactly the value of the object to oneself</a:t>
            </a:r>
          </a:p>
          <a:p>
            <a:r>
              <a:rPr lang="en-US" sz="2600" dirty="0"/>
              <a:t>No costly (time, resources) market appraisal and manipulation</a:t>
            </a:r>
          </a:p>
          <a:p>
            <a:r>
              <a:rPr lang="en-US" sz="2600" dirty="0"/>
              <a:t>As long as the highest bidder and 2</a:t>
            </a:r>
            <a:r>
              <a:rPr lang="en-US" sz="2600" baseline="30000" dirty="0"/>
              <a:t>nd</a:t>
            </a:r>
            <a:r>
              <a:rPr lang="en-US" sz="2600" dirty="0"/>
              <a:t> highest price are published transparently, and the seller and top bidder and 2</a:t>
            </a:r>
            <a:r>
              <a:rPr lang="en-US" sz="2600" baseline="30000" dirty="0"/>
              <a:t>nd</a:t>
            </a:r>
            <a:r>
              <a:rPr lang="en-US" sz="2600" dirty="0"/>
              <a:t> highest bidder don’t collude to set the price to the 3</a:t>
            </a:r>
            <a:r>
              <a:rPr lang="en-US" sz="2600" baseline="30000" dirty="0"/>
              <a:t>rd</a:t>
            </a:r>
            <a:r>
              <a:rPr lang="en-US" sz="2600" dirty="0"/>
              <a:t> highest bid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452DB-CDAE-934F-A92A-A4FC99CB80EE}"/>
              </a:ext>
            </a:extLst>
          </p:cNvPr>
          <p:cNvSpPr txBox="1"/>
          <p:nvPr/>
        </p:nvSpPr>
        <p:spPr>
          <a:xfrm>
            <a:off x="2686050" y="6558292"/>
            <a:ext cx="3490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https://hackmd.io/@themathematicianisin/Sk-hh3Zgr</a:t>
            </a:r>
            <a:endParaRPr lang="en-US" sz="1100" dirty="0">
              <a:latin typeface="Tahoma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5E0D7-ED57-1243-B010-1303D91882DF}"/>
              </a:ext>
            </a:extLst>
          </p:cNvPr>
          <p:cNvSpPr txBox="1"/>
          <p:nvPr/>
        </p:nvSpPr>
        <p:spPr>
          <a:xfrm>
            <a:off x="2475913" y="6369051"/>
            <a:ext cx="4192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https://www.cs.columbia.edu/coms6998-3/lecture1-auctions.pdf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A8697138-B0F6-0547-A266-8A78206F68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552359"/>
              </p:ext>
            </p:extLst>
          </p:nvPr>
        </p:nvGraphicFramePr>
        <p:xfrm>
          <a:off x="671508" y="1190932"/>
          <a:ext cx="7772400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2467180415"/>
                    </a:ext>
                  </a:extLst>
                </a:gridCol>
                <a:gridCol w="3071813">
                  <a:extLst>
                    <a:ext uri="{9D8B030D-6E8A-4147-A177-3AD203B41FA5}">
                      <a16:colId xmlns:a16="http://schemas.microsoft.com/office/drawing/2014/main" val="2054434705"/>
                    </a:ext>
                  </a:extLst>
                </a:gridCol>
                <a:gridCol w="3043237">
                  <a:extLst>
                    <a:ext uri="{9D8B030D-6E8A-4147-A177-3AD203B41FA5}">
                      <a16:colId xmlns:a16="http://schemas.microsoft.com/office/drawing/2014/main" val="1617476237"/>
                    </a:ext>
                  </a:extLst>
                </a:gridCol>
              </a:tblGrid>
              <a:tr h="184661">
                <a:tc>
                  <a:txBody>
                    <a:bodyPr/>
                    <a:lstStyle/>
                    <a:p>
                      <a:endParaRPr lang="en-US" sz="1800" dirty="0">
                        <a:latin typeface="Chalkboard SE" panose="03050602040202020205" pitchFamily="66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/>
                          </a:solidFill>
                          <a:latin typeface="Chalkboard SE" panose="03050602040202020205" pitchFamily="66" charset="77"/>
                        </a:rPr>
                        <a:t>Progressive Auction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halkboard SE" panose="03050602040202020205" pitchFamily="66" charset="77"/>
                        </a:rPr>
                        <a:t>Dutch Auction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228375"/>
                  </a:ext>
                </a:extLst>
              </a:tr>
              <a:tr h="32670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halkboard SE" panose="03050602040202020205" pitchFamily="66" charset="77"/>
                        </a:rPr>
                        <a:t>Mechanism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halkboard SE" panose="03050602040202020205" pitchFamily="66" charset="77"/>
                        </a:rPr>
                        <a:t>Increase price to last bid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halkboard SE" panose="03050602040202020205" pitchFamily="66" charset="77"/>
                        </a:rPr>
                        <a:t>Decrease price to 1st bid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852525"/>
                  </a:ext>
                </a:extLst>
              </a:tr>
              <a:tr h="18466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halkboard SE" panose="03050602040202020205" pitchFamily="66" charset="77"/>
                        </a:rPr>
                        <a:t>Homogeneous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halkboard SE" panose="03050602040202020205" pitchFamily="66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halkboard SE" panose="03050602040202020205" pitchFamily="66" charset="77"/>
                        </a:rPr>
                        <a:t>Lower variance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448779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/>
                          </a:solidFill>
                          <a:latin typeface="Chalkboard SE" panose="03050602040202020205" pitchFamily="66" charset="77"/>
                        </a:rPr>
                        <a:t>Non</a:t>
                      </a:r>
                    </a:p>
                    <a:p>
                      <a:r>
                        <a:rPr lang="en-US" sz="1800" dirty="0">
                          <a:solidFill>
                            <a:schemeClr val="accent3"/>
                          </a:solidFill>
                          <a:latin typeface="Chalkboard SE" panose="03050602040202020205" pitchFamily="66" charset="77"/>
                        </a:rPr>
                        <a:t>homogeneous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halkboard SE" panose="03050602040202020205" pitchFamily="66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halkboard SE" panose="03050602040202020205" pitchFamily="66" charset="77"/>
                        </a:rPr>
                        <a:t>Manipulable</a:t>
                      </a:r>
                      <a:endParaRPr lang="en-US" sz="1800" dirty="0">
                        <a:latin typeface="Chalkboard SE" panose="03050602040202020205" pitchFamily="66" charset="77"/>
                      </a:endParaRPr>
                    </a:p>
                    <a:p>
                      <a:r>
                        <a:rPr lang="en-US" sz="1800" dirty="0">
                          <a:latin typeface="Chalkboard SE" panose="03050602040202020205" pitchFamily="66" charset="77"/>
                        </a:rPr>
                        <a:t>Not always Pareto-optimal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389156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halkboard SE" panose="03050602040202020205" pitchFamily="66" charset="77"/>
                        </a:rPr>
                        <a:t>Both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halkboard SE" panose="03050602040202020205" pitchFamily="66" charset="77"/>
                        </a:rPr>
                        <a:t>E[price] = 2</a:t>
                      </a:r>
                      <a:r>
                        <a:rPr lang="en-US" sz="1800" baseline="30000" dirty="0">
                          <a:latin typeface="Chalkboard SE" panose="03050602040202020205" pitchFamily="66" charset="77"/>
                        </a:rPr>
                        <a:t>nd </a:t>
                      </a:r>
                      <a:r>
                        <a:rPr lang="en-US" sz="1800" dirty="0">
                          <a:latin typeface="Chalkboard SE" panose="03050602040202020205" pitchFamily="66" charset="77"/>
                        </a:rPr>
                        <a:t>highest bid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halkboard SE" panose="03050602040202020205" pitchFamily="66" charset="77"/>
                        </a:rPr>
                        <a:t>Pareto-optimal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halkboard SE" panose="03050602040202020205" pitchFamily="66" charset="77"/>
                        </a:rPr>
                        <a:t>E[price] = 2</a:t>
                      </a:r>
                      <a:r>
                        <a:rPr lang="en-US" sz="1800" baseline="30000" dirty="0">
                          <a:latin typeface="Chalkboard SE" panose="03050602040202020205" pitchFamily="66" charset="77"/>
                        </a:rPr>
                        <a:t>nd </a:t>
                      </a:r>
                      <a:r>
                        <a:rPr lang="en-US" sz="1800" dirty="0">
                          <a:latin typeface="Chalkboard SE" panose="03050602040202020205" pitchFamily="66" charset="77"/>
                        </a:rPr>
                        <a:t>highest bid</a:t>
                      </a:r>
                    </a:p>
                    <a:p>
                      <a:endParaRPr lang="en-US" sz="1800" dirty="0">
                        <a:latin typeface="Chalkboard SE" panose="03050602040202020205" pitchFamily="66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32595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9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3FA6-C1A6-A647-9EF4-4A73C5F9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 SE" panose="03050602040202020205" pitchFamily="66" charset="77"/>
              </a:rPr>
              <a:t>What is decentralization?</a:t>
            </a:r>
          </a:p>
        </p:txBody>
      </p:sp>
    </p:spTree>
    <p:extLst>
      <p:ext uri="{BB962C8B-B14F-4D97-AF65-F5344CB8AC3E}">
        <p14:creationId xmlns:p14="http://schemas.microsoft.com/office/powerpoint/2010/main" val="3438133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E66E-9355-9541-9A1B-65D22DC7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Merit Signaling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E66EA-394E-EF4B-8790-0BE9F7474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33" y="1897065"/>
            <a:ext cx="884395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For each project:</a:t>
            </a:r>
          </a:p>
          <a:p>
            <a:pPr marL="0" indent="0">
              <a:buNone/>
            </a:pPr>
            <a:endParaRPr lang="en-US" sz="1800" b="1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Andale Mono" panose="020B0509000000000004" pitchFamily="49" charset="0"/>
              </a:rPr>
              <a:t>	Step 1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	Members continuously use their tokens to </a:t>
            </a:r>
            <a:r>
              <a:rPr lang="en-US" sz="1800" dirty="0">
                <a:solidFill>
                  <a:srgbClr val="FFC000"/>
                </a:solidFill>
                <a:latin typeface="Andale Mono" panose="020B0509000000000004" pitchFamily="49" charset="0"/>
              </a:rPr>
              <a:t>signal % 	conviction (merit) </a:t>
            </a:r>
            <a:r>
              <a:rPr lang="en-US" sz="1800" dirty="0">
                <a:latin typeface="Andale Mono" panose="020B0509000000000004" pitchFamily="49" charset="0"/>
              </a:rPr>
              <a:t>of subprojects</a:t>
            </a:r>
            <a:endParaRPr lang="en-US" sz="1800" dirty="0">
              <a:solidFill>
                <a:srgbClr val="FFC000"/>
              </a:solidFill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18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Andale Mono" panose="020B0509000000000004" pitchFamily="49" charset="0"/>
              </a:rPr>
              <a:t>	Step 2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	This </a:t>
            </a:r>
            <a:r>
              <a:rPr lang="en-US" sz="1800" dirty="0">
                <a:solidFill>
                  <a:srgbClr val="FFC000"/>
                </a:solidFill>
                <a:latin typeface="Andale Mono" panose="020B0509000000000004" pitchFamily="49" charset="0"/>
              </a:rPr>
              <a:t>equals the % of incoming project funds received </a:t>
            </a:r>
            <a:r>
              <a:rPr lang="en-US" sz="1800" dirty="0">
                <a:latin typeface="Andale Mono" panose="020B0509000000000004" pitchFamily="49" charset="0"/>
              </a:rPr>
              <a:t>by 	the subprojects</a:t>
            </a:r>
          </a:p>
          <a:p>
            <a:pPr marL="0" indent="0">
              <a:buNone/>
            </a:pPr>
            <a:endParaRPr lang="en-US" sz="1800" dirty="0">
              <a:solidFill>
                <a:srgbClr val="FFC000"/>
              </a:solidFill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Apply recursively to subprojects/…/tasks/subtasks/contributors.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A5639-2913-5F42-8A82-16E9EAFBB6B5}"/>
              </a:ext>
            </a:extLst>
          </p:cNvPr>
          <p:cNvSpPr txBox="1"/>
          <p:nvPr/>
        </p:nvSpPr>
        <p:spPr>
          <a:xfrm>
            <a:off x="2138481" y="6486525"/>
            <a:ext cx="4867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https://github.com/disclosure-exchange/whitepaper/wiki/R&amp;D#meritocracy</a:t>
            </a:r>
            <a:endParaRPr lang="en-US" sz="1100" dirty="0">
              <a:latin typeface="Tahom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46632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85B9-720E-8C46-9CF8-EE92E348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</a:t>
            </a:r>
          </a:p>
        </p:txBody>
      </p:sp>
    </p:spTree>
    <p:extLst>
      <p:ext uri="{BB962C8B-B14F-4D97-AF65-F5344CB8AC3E}">
        <p14:creationId xmlns:p14="http://schemas.microsoft.com/office/powerpoint/2010/main" val="4196465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7DCA19-A5CE-D541-B967-B0BC9FBF1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00" y="1111250"/>
            <a:ext cx="3530600" cy="4635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FA039D-16C2-2F4C-B5FE-BC055911513C}"/>
              </a:ext>
            </a:extLst>
          </p:cNvPr>
          <p:cNvSpPr txBox="1"/>
          <p:nvPr/>
        </p:nvSpPr>
        <p:spPr>
          <a:xfrm>
            <a:off x="2686050" y="6558292"/>
            <a:ext cx="3825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4"/>
              </a:rPr>
              <a:t>https://www.explainxkcd.com/wiki/index.php/1118:_Microsoft</a:t>
            </a:r>
            <a:endParaRPr lang="en-US" sz="1100" dirty="0">
              <a:latin typeface="Tahom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60939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8334A89-415E-8E4E-A7C3-67473FF3B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463" y="2161848"/>
            <a:ext cx="4241864" cy="2806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036FB4-8D82-B04C-8E66-D81BFA4FABF5}"/>
              </a:ext>
            </a:extLst>
          </p:cNvPr>
          <p:cNvSpPr txBox="1"/>
          <p:nvPr/>
        </p:nvSpPr>
        <p:spPr>
          <a:xfrm>
            <a:off x="1914525" y="6596390"/>
            <a:ext cx="5511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4"/>
              </a:rPr>
              <a:t>http://blogs.reuters.com/photographers-blog/2012/11/26/house-in-the-middle-of-the-road/</a:t>
            </a:r>
            <a:endParaRPr lang="en-US" sz="1100" dirty="0">
              <a:latin typeface="Tahom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94612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0099-D0F6-734A-A40D-071C7C0A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Harberger</a:t>
            </a:r>
            <a:r>
              <a:rPr lang="en-US" dirty="0"/>
              <a:t> Taxes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16FDA-5D53-B148-A162-0C6F5E5B7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100" dirty="0"/>
              <a:t>Owner </a:t>
            </a:r>
            <a:r>
              <a:rPr lang="en-US" sz="3100" dirty="0">
                <a:sym typeface="Wingdings" pitchFamily="2" charset="2"/>
              </a:rPr>
              <a:t>&lt;--&gt; Pay Tax</a:t>
            </a:r>
          </a:p>
          <a:p>
            <a:pPr marL="0" indent="0" algn="ctr">
              <a:buNone/>
            </a:pPr>
            <a:endParaRPr lang="en-US" sz="3100" dirty="0"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sz="3100" dirty="0">
                <a:sym typeface="Wingdings" pitchFamily="2" charset="2"/>
              </a:rPr>
              <a:t>“</a:t>
            </a:r>
            <a:r>
              <a:rPr lang="en-US" dirty="0"/>
              <a:t>Even if the revenue from such taxes are completely ignored, </a:t>
            </a:r>
            <a:r>
              <a:rPr lang="en-US" b="1" dirty="0"/>
              <a:t>the cost of keeping works proprietary</a:t>
            </a:r>
            <a:r>
              <a:rPr lang="en-US" dirty="0"/>
              <a:t> as opposed to releasing them open source </a:t>
            </a:r>
            <a:r>
              <a:rPr lang="en-US" b="1" dirty="0"/>
              <a:t>would incent users of the license to include their derivative works in the commons rather than keeping the work proprietary</a:t>
            </a:r>
            <a:r>
              <a:rPr lang="en-US" dirty="0"/>
              <a:t>.”</a:t>
            </a:r>
            <a:endParaRPr lang="en-US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14461-C2EA-4248-8D72-E9CDF6472C72}"/>
              </a:ext>
            </a:extLst>
          </p:cNvPr>
          <p:cNvSpPr txBox="1"/>
          <p:nvPr/>
        </p:nvSpPr>
        <p:spPr>
          <a:xfrm>
            <a:off x="1905244" y="6596390"/>
            <a:ext cx="5333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https://medium.com/hive-commons/harberger-taxation-and-open-source-58dcdbab140d</a:t>
            </a:r>
            <a:endParaRPr lang="en-US" sz="1100" dirty="0">
              <a:latin typeface="Tahom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57839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64E7-A82B-014C-B325-4AD2F2B5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Ownership &lt;--&gt; Competence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B48DA-0FB2-9A46-8AC5-80717984B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886" y="1893725"/>
            <a:ext cx="8029577" cy="17638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>
                <a:sym typeface="Wingdings" pitchFamily="2" charset="2"/>
              </a:rPr>
              <a:t>“I</a:t>
            </a:r>
            <a:r>
              <a:rPr lang="en-US" dirty="0"/>
              <a:t>nvestors (through token bonding curve) fund competence of the team building the product, not the product itself. This will take us to the </a:t>
            </a:r>
            <a:r>
              <a:rPr lang="en-US" dirty="0">
                <a:hlinkClick r:id="rId3"/>
              </a:rPr>
              <a:t>Future of Ideas</a:t>
            </a:r>
            <a:r>
              <a:rPr lang="en-US" dirty="0"/>
              <a:t>.”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568ECD-DA02-E848-9215-2AED3D352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4826" y="3916886"/>
            <a:ext cx="4672012" cy="267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Example: land usage</a:t>
            </a:r>
          </a:p>
          <a:p>
            <a:r>
              <a:rPr lang="en-US" sz="1800" dirty="0">
                <a:sym typeface="Wingdings" pitchFamily="2" charset="2"/>
              </a:rPr>
              <a:t>Keep making proposals back and forth</a:t>
            </a:r>
          </a:p>
          <a:p>
            <a:r>
              <a:rPr lang="en-US" sz="1800" dirty="0">
                <a:sym typeface="Wingdings" pitchFamily="2" charset="2"/>
              </a:rPr>
              <a:t>No consensus  no projects can proceed</a:t>
            </a:r>
          </a:p>
          <a:p>
            <a:r>
              <a:rPr lang="en-US" sz="1800" dirty="0"/>
              <a:t>Enforced by transparency: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lawyers -&gt; fact checkers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bad actors get shunned (no one wants to do business with them)</a:t>
            </a:r>
          </a:p>
          <a:p>
            <a:endParaRPr lang="en-US" sz="1800" dirty="0">
              <a:sym typeface="Wingdings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6AAEF-2B75-5440-AF7A-086AF0498276}"/>
              </a:ext>
            </a:extLst>
          </p:cNvPr>
          <p:cNvSpPr txBox="1"/>
          <p:nvPr/>
        </p:nvSpPr>
        <p:spPr>
          <a:xfrm>
            <a:off x="4944098" y="6592998"/>
            <a:ext cx="3385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4"/>
              </a:rPr>
              <a:t>https://hackmd.io/@themathematicianisin/SyLhKHCWS</a:t>
            </a: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E16D2F-39D6-4146-A3CA-57F2FE548E15}"/>
              </a:ext>
            </a:extLst>
          </p:cNvPr>
          <p:cNvSpPr txBox="1"/>
          <p:nvPr/>
        </p:nvSpPr>
        <p:spPr>
          <a:xfrm>
            <a:off x="600077" y="6596388"/>
            <a:ext cx="31550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5"/>
              </a:rPr>
              <a:t>https://en.wikipedia.org/wiki/Gate_Tower_Building</a:t>
            </a:r>
            <a:endParaRPr lang="en-US" sz="1100" dirty="0">
              <a:latin typeface="Tahoma Regular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93A271-15B7-CE43-AC8A-B5291764B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6844" y="3899961"/>
            <a:ext cx="1780670" cy="267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66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D9A5-FC33-6648-B775-B62CC4D8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FE198-59A8-A748-A811-504D417F0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100" dirty="0"/>
          </a:p>
          <a:p>
            <a:pPr marL="0" indent="0" algn="ctr">
              <a:buNone/>
            </a:pPr>
            <a:r>
              <a:rPr lang="en-US" sz="3100" dirty="0"/>
              <a:t>Decentralization and DAOs:</a:t>
            </a:r>
          </a:p>
          <a:p>
            <a:pPr marL="0" indent="0">
              <a:buNone/>
            </a:pPr>
            <a:endParaRPr lang="en-US" sz="3100" dirty="0"/>
          </a:p>
          <a:p>
            <a:r>
              <a:rPr lang="en-US" sz="3100" dirty="0"/>
              <a:t>Voting</a:t>
            </a:r>
          </a:p>
          <a:p>
            <a:r>
              <a:rPr lang="en-US" sz="3100" dirty="0"/>
              <a:t>Funding</a:t>
            </a:r>
          </a:p>
          <a:p>
            <a:r>
              <a:rPr lang="en-US" sz="3100" dirty="0"/>
              <a:t>Resource Allocation</a:t>
            </a:r>
          </a:p>
          <a:p>
            <a:r>
              <a:rPr lang="en-US" sz="3100" dirty="0"/>
              <a:t>Ownership</a:t>
            </a:r>
          </a:p>
        </p:txBody>
      </p:sp>
    </p:spTree>
    <p:extLst>
      <p:ext uri="{BB962C8B-B14F-4D97-AF65-F5344CB8AC3E}">
        <p14:creationId xmlns:p14="http://schemas.microsoft.com/office/powerpoint/2010/main" val="2200419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9370-C3B7-D048-B4D9-31CB3A44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Long Long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8F9A-B99D-4443-B136-B5E7ADF75B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many people to fit here, so…</a:t>
            </a:r>
          </a:p>
        </p:txBody>
      </p:sp>
    </p:spTree>
    <p:extLst>
      <p:ext uri="{BB962C8B-B14F-4D97-AF65-F5344CB8AC3E}">
        <p14:creationId xmlns:p14="http://schemas.microsoft.com/office/powerpoint/2010/main" val="2727091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3A8C14-6E6C-784C-B04B-F091D44C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6534"/>
            <a:ext cx="7886700" cy="1325563"/>
          </a:xfrm>
        </p:spPr>
        <p:txBody>
          <a:bodyPr/>
          <a:lstStyle/>
          <a:p>
            <a:r>
              <a:rPr lang="en-US" dirty="0"/>
              <a:t>Thank You Everyone!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62714D-AB57-7D48-8B4F-01EA6A53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1304"/>
            <a:ext cx="7886700" cy="5018087"/>
          </a:xfrm>
        </p:spPr>
        <p:txBody>
          <a:bodyPr>
            <a:noAutofit/>
          </a:bodyPr>
          <a:lstStyle/>
          <a:p>
            <a:r>
              <a:rPr lang="en-US" sz="2400" dirty="0"/>
              <a:t>Bitcoin Training Conference (C4)</a:t>
            </a:r>
          </a:p>
          <a:p>
            <a:r>
              <a:rPr lang="en-US" sz="2400" dirty="0" err="1"/>
              <a:t>Opolis</a:t>
            </a:r>
            <a:endParaRPr lang="en-US" sz="2400" dirty="0"/>
          </a:p>
          <a:p>
            <a:r>
              <a:rPr lang="en-US" sz="2400" dirty="0" err="1"/>
              <a:t>AragonProject</a:t>
            </a:r>
            <a:endParaRPr lang="en-US" sz="2400" dirty="0"/>
          </a:p>
          <a:p>
            <a:r>
              <a:rPr lang="en-US" sz="2400" dirty="0"/>
              <a:t>Giveth</a:t>
            </a:r>
          </a:p>
          <a:p>
            <a:r>
              <a:rPr lang="en-US" sz="2400" dirty="0"/>
              <a:t>Native</a:t>
            </a:r>
          </a:p>
          <a:p>
            <a:r>
              <a:rPr lang="en-US" sz="2400" dirty="0"/>
              <a:t>Council for the Advancement of Blockchain Technology Use</a:t>
            </a:r>
          </a:p>
          <a:p>
            <a:r>
              <a:rPr lang="en-US" sz="2400" dirty="0"/>
              <a:t>Securities and Exchange Commission</a:t>
            </a:r>
          </a:p>
          <a:p>
            <a:r>
              <a:rPr lang="en-US" sz="2400" dirty="0"/>
              <a:t>Disclosure Exchange</a:t>
            </a:r>
          </a:p>
          <a:p>
            <a:r>
              <a:rPr lang="en-US" sz="2400" dirty="0"/>
              <a:t>Colorado Blockchain (Various meetups)</a:t>
            </a:r>
          </a:p>
          <a:p>
            <a:r>
              <a:rPr lang="en-US" sz="24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36842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840D-5AE6-4943-8A11-5617699D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centralized whatever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77F96-3178-3C46-BB2A-3EEBF1A96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i.e. No single point of failure</a:t>
            </a:r>
          </a:p>
        </p:txBody>
      </p:sp>
    </p:spTree>
    <p:extLst>
      <p:ext uri="{BB962C8B-B14F-4D97-AF65-F5344CB8AC3E}">
        <p14:creationId xmlns:p14="http://schemas.microsoft.com/office/powerpoint/2010/main" val="394498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E3CB0-E71A-6847-A0BC-7B95FBF13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1" y="1042992"/>
            <a:ext cx="7886700" cy="484345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9800" b="1" dirty="0"/>
              <a:t>“</a:t>
            </a:r>
          </a:p>
          <a:p>
            <a:pPr marL="0" indent="0">
              <a:buNone/>
            </a:pPr>
            <a:r>
              <a:rPr lang="en-US" sz="5600" b="1" dirty="0"/>
              <a:t>Politically decentralized</a:t>
            </a:r>
            <a:r>
              <a:rPr lang="en-US" sz="5600" dirty="0"/>
              <a:t>: no one controls it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b="1" dirty="0"/>
              <a:t>Architecturally decentralized</a:t>
            </a:r>
            <a:r>
              <a:rPr lang="en-US" sz="5600" dirty="0"/>
              <a:t>: no infrastructural central point of failure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b="1" dirty="0"/>
              <a:t>Logically decentralized: </a:t>
            </a:r>
            <a:r>
              <a:rPr lang="en-US" sz="5600" dirty="0"/>
              <a:t>no one commonly agreed state and the system doesn’t behave</a:t>
            </a:r>
            <a:r>
              <a:rPr lang="en-US" sz="5600" i="1" dirty="0"/>
              <a:t> </a:t>
            </a:r>
            <a:r>
              <a:rPr lang="en-US" sz="5600" dirty="0"/>
              <a:t>like a single computer</a:t>
            </a:r>
          </a:p>
          <a:p>
            <a:pPr marL="0" indent="0">
              <a:buNone/>
            </a:pPr>
            <a:r>
              <a:rPr lang="en-US" sz="3200" dirty="0"/>
              <a:t>		</a:t>
            </a:r>
            <a:r>
              <a:rPr lang="en-US" sz="3200" b="1" dirty="0"/>
              <a:t>			</a:t>
            </a:r>
            <a:r>
              <a:rPr lang="en-US" sz="3300" b="1" dirty="0"/>
              <a:t>		</a:t>
            </a:r>
            <a:r>
              <a:rPr lang="en-US" sz="3200" b="1" dirty="0"/>
              <a:t>	</a:t>
            </a:r>
            <a:r>
              <a:rPr lang="en-US" sz="9800" b="1" dirty="0"/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D7AA5-51BF-6E4B-8B25-DABDEF4A2CA2}"/>
              </a:ext>
            </a:extLst>
          </p:cNvPr>
          <p:cNvSpPr txBox="1"/>
          <p:nvPr/>
        </p:nvSpPr>
        <p:spPr>
          <a:xfrm>
            <a:off x="3479775" y="647223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ahoma Regular"/>
                <a:hlinkClick r:id="rId3"/>
              </a:rPr>
              <a:t>https://opolis.co/off-white-paper/</a:t>
            </a:r>
            <a:endParaRPr lang="en-US" sz="1100" dirty="0">
              <a:latin typeface="Tahom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4470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8018-4379-3E45-8E63-78DB4DF8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E80E2-80FC-124D-A878-C0663C456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i.e. Decentralized funding and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351400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5F73B-FC78-4A49-BB2E-5D8EC0166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1" y="642938"/>
            <a:ext cx="7886700" cy="57007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5400" b="1" dirty="0"/>
              <a:t>“</a:t>
            </a:r>
            <a:endParaRPr lang="en-US" sz="5400" dirty="0"/>
          </a:p>
          <a:p>
            <a:pPr marL="0" indent="0">
              <a:buNone/>
            </a:pPr>
            <a:r>
              <a:rPr lang="en-US" sz="3400" dirty="0"/>
              <a:t>A decentralized autonomous organization (DAO)…is an organization represented by rules encoded as a computer program that is transparent, controlled by shareholders and not influenced by a central government. 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/>
              <a:t>A DAO's financial transaction record and program rules are maintained on a blockchain. </a:t>
            </a:r>
          </a:p>
          <a:p>
            <a:pPr marL="0" indent="0">
              <a:buNone/>
            </a:pPr>
            <a:r>
              <a:rPr lang="en-US" sz="5400" b="1" dirty="0"/>
              <a:t>								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1F1E6-3DFB-EE45-9BC7-4BFC6686D16A}"/>
              </a:ext>
            </a:extLst>
          </p:cNvPr>
          <p:cNvSpPr txBox="1"/>
          <p:nvPr/>
        </p:nvSpPr>
        <p:spPr>
          <a:xfrm>
            <a:off x="3479775" y="647223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ahoma Regular"/>
                <a:hlinkClick r:id="rId3"/>
              </a:rPr>
              <a:t>https://opolis.co/off-white-paper/</a:t>
            </a:r>
            <a:endParaRPr lang="en-US" sz="1100" dirty="0">
              <a:latin typeface="Tahom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7018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65F2-2B3B-A74B-84F1-36834FCF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Bitcoin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28B97D-01C2-DE41-AE75-5356FBA52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401726"/>
              </p:ext>
            </p:extLst>
          </p:nvPr>
        </p:nvGraphicFramePr>
        <p:xfrm>
          <a:off x="629841" y="1690689"/>
          <a:ext cx="7886700" cy="429815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88668">
                  <a:extLst>
                    <a:ext uri="{9D8B030D-6E8A-4147-A177-3AD203B41FA5}">
                      <a16:colId xmlns:a16="http://schemas.microsoft.com/office/drawing/2014/main" val="4121718411"/>
                    </a:ext>
                  </a:extLst>
                </a:gridCol>
                <a:gridCol w="4298032">
                  <a:extLst>
                    <a:ext uri="{9D8B030D-6E8A-4147-A177-3AD203B41FA5}">
                      <a16:colId xmlns:a16="http://schemas.microsoft.com/office/drawing/2014/main" val="1882024159"/>
                    </a:ext>
                  </a:extLst>
                </a:gridCol>
              </a:tblGrid>
              <a:tr h="4271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halkboard SE" panose="03050602040202020205" pitchFamily="66" charset="77"/>
                        </a:rPr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halkboard SE" panose="03050602040202020205" pitchFamily="66" charset="77"/>
                        </a:rPr>
                        <a:t>Decentralized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185450"/>
                  </a:ext>
                </a:extLst>
              </a:tr>
              <a:tr h="12419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200" dirty="0">
                        <a:latin typeface="Chalkboard SE" panose="03050602040202020205" pitchFamily="66" charset="7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Anyone can view, PR, fork projects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200" i="0" dirty="0">
                        <a:latin typeface="Chalkboard SE" panose="03050602040202020205" pitchFamily="66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200" dirty="0">
                        <a:latin typeface="Chalkboard SE" panose="03050602040202020205" pitchFamily="66" charset="7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Decisions are made by the collective (distributed consensus)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43047"/>
                  </a:ext>
                </a:extLst>
              </a:tr>
              <a:tr h="23837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200" dirty="0">
                        <a:latin typeface="Chalkboard SE" panose="03050602040202020205" pitchFamily="66" charset="77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Anyone can </a:t>
                      </a:r>
                      <a:r>
                        <a:rPr lang="en-US" sz="2200" i="1" dirty="0">
                          <a:latin typeface="Chalkboard SE" panose="03050602040202020205" pitchFamily="66" charset="77"/>
                        </a:rPr>
                        <a:t>propose </a:t>
                      </a:r>
                      <a:r>
                        <a:rPr lang="en-US" sz="2200" i="0" dirty="0">
                          <a:latin typeface="Chalkboard SE" panose="03050602040202020205" pitchFamily="66" charset="77"/>
                        </a:rPr>
                        <a:t>BIPs: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200" i="0" dirty="0">
                        <a:latin typeface="Chalkboard SE" panose="03050602040202020205" pitchFamily="66" charset="77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latin typeface="Chalkboard SE" panose="03050602040202020205" pitchFamily="66" charset="77"/>
                          <a:hlinkClick r:id="rId3"/>
                        </a:rPr>
                        <a:t>https://github.com/bitcoin/bitcoin/blob/master/CONTRIBUTING.md#decision-making-process</a:t>
                      </a:r>
                      <a:endParaRPr lang="en-US" sz="2200" i="0" dirty="0">
                        <a:latin typeface="Chalkboard SE" panose="03050602040202020205" pitchFamily="66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200" dirty="0">
                        <a:latin typeface="Chalkboard SE" panose="03050602040202020205" pitchFamily="66" charset="77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Anyone can </a:t>
                      </a:r>
                      <a:r>
                        <a:rPr lang="en-US" sz="2200" i="1" dirty="0">
                          <a:latin typeface="Chalkboard SE" panose="03050602040202020205" pitchFamily="66" charset="77"/>
                        </a:rPr>
                        <a:t>make</a:t>
                      </a: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 soft forks, hard forks: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200" dirty="0">
                        <a:latin typeface="Chalkboard SE" panose="03050602040202020205" pitchFamily="66" charset="77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9/2010 1MB block size soft fork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8/2017 Bitcoin Cash hard fork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200" dirty="0">
                        <a:latin typeface="Chalkboard SE" panose="03050602040202020205" pitchFamily="66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0562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F43D8D-D57B-9A48-A15E-978007AD3279}"/>
              </a:ext>
            </a:extLst>
          </p:cNvPr>
          <p:cNvSpPr txBox="1"/>
          <p:nvPr/>
        </p:nvSpPr>
        <p:spPr>
          <a:xfrm>
            <a:off x="3479775" y="6472238"/>
            <a:ext cx="1914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4"/>
              </a:rPr>
              <a:t>https://bitcoin.org/bitcoin.pdf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6853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9F7C8A-A9D6-7146-A437-EB3D3858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5126"/>
            <a:ext cx="8429625" cy="1325563"/>
          </a:xfrm>
        </p:spPr>
        <p:txBody>
          <a:bodyPr>
            <a:normAutofit/>
          </a:bodyPr>
          <a:lstStyle/>
          <a:p>
            <a:r>
              <a:rPr lang="en-US" sz="2800" dirty="0"/>
              <a:t>The Dao that is spoken is not the true Dao. </a:t>
            </a:r>
            <a:br>
              <a:rPr lang="en-US" sz="2800" dirty="0"/>
            </a:br>
            <a:r>
              <a:rPr lang="en-US" sz="2800" dirty="0"/>
              <a:t>The name that is named is not the true name.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24C6A28-EA68-6D43-8552-8D240DF72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9411" y="1797049"/>
            <a:ext cx="2385177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286FD0-DAE7-2949-9AEE-4B090FFC71F9}"/>
              </a:ext>
            </a:extLst>
          </p:cNvPr>
          <p:cNvSpPr txBox="1"/>
          <p:nvPr/>
        </p:nvSpPr>
        <p:spPr>
          <a:xfrm>
            <a:off x="1" y="6486527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0070C0"/>
                </a:solidFill>
              </a:rPr>
              <a:t>張路 </a:t>
            </a:r>
            <a:r>
              <a:rPr lang="en-US" altLang="zh-CN" sz="1100" dirty="0">
                <a:solidFill>
                  <a:srgbClr val="0070C0"/>
                </a:solidFill>
              </a:rPr>
              <a:t>- </a:t>
            </a:r>
            <a:r>
              <a:rPr lang="en-US" sz="1100" dirty="0">
                <a:solidFill>
                  <a:srgbClr val="0070C0"/>
                </a:solidFill>
              </a:rPr>
              <a:t>http://tech2.npm.gov.tw/</a:t>
            </a:r>
            <a:r>
              <a:rPr lang="en-US" sz="1100" dirty="0" err="1">
                <a:solidFill>
                  <a:srgbClr val="0070C0"/>
                </a:solidFill>
              </a:rPr>
              <a:t>cheschool</a:t>
            </a:r>
            <a:r>
              <a:rPr lang="en-US" sz="1100" dirty="0">
                <a:solidFill>
                  <a:srgbClr val="0070C0"/>
                </a:solidFill>
              </a:rPr>
              <a:t>/</a:t>
            </a:r>
            <a:r>
              <a:rPr lang="en-US" sz="1100" dirty="0" err="1">
                <a:solidFill>
                  <a:srgbClr val="0070C0"/>
                </a:solidFill>
              </a:rPr>
              <a:t>zh-tw</a:t>
            </a:r>
            <a:r>
              <a:rPr lang="en-US" sz="1100" dirty="0">
                <a:solidFill>
                  <a:srgbClr val="0070C0"/>
                </a:solidFill>
              </a:rPr>
              <a:t>/</a:t>
            </a:r>
            <a:r>
              <a:rPr lang="en-US" sz="1100" dirty="0" err="1">
                <a:solidFill>
                  <a:srgbClr val="0070C0"/>
                </a:solidFill>
              </a:rPr>
              <a:t>index.aspx?content</a:t>
            </a:r>
            <a:r>
              <a:rPr lang="en-US" sz="1100" dirty="0">
                <a:solidFill>
                  <a:srgbClr val="0070C0"/>
                </a:solidFill>
              </a:rPr>
              <a:t>=e_1_58, Public Domain, https://</a:t>
            </a:r>
            <a:r>
              <a:rPr lang="en-US" sz="1100" dirty="0" err="1">
                <a:solidFill>
                  <a:srgbClr val="0070C0"/>
                </a:solidFill>
              </a:rPr>
              <a:t>commons.wikimedia.org</a:t>
            </a:r>
            <a:r>
              <a:rPr lang="en-US" sz="1100" dirty="0">
                <a:solidFill>
                  <a:srgbClr val="0070C0"/>
                </a:solidFill>
              </a:rPr>
              <a:t>/w/</a:t>
            </a:r>
            <a:r>
              <a:rPr lang="en-US" sz="1100" dirty="0" err="1">
                <a:solidFill>
                  <a:srgbClr val="0070C0"/>
                </a:solidFill>
              </a:rPr>
              <a:t>index.php?curid</a:t>
            </a:r>
            <a:r>
              <a:rPr lang="en-US" sz="1100" dirty="0">
                <a:solidFill>
                  <a:srgbClr val="0070C0"/>
                </a:solidFill>
              </a:rPr>
              <a:t>=9846913</a:t>
            </a:r>
          </a:p>
        </p:txBody>
      </p:sp>
    </p:spTree>
    <p:extLst>
      <p:ext uri="{BB962C8B-B14F-4D97-AF65-F5344CB8AC3E}">
        <p14:creationId xmlns:p14="http://schemas.microsoft.com/office/powerpoint/2010/main" val="189312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2612</TotalTime>
  <Words>2075</Words>
  <Application>Microsoft Macintosh PowerPoint</Application>
  <PresentationFormat>On-screen Show (4:3)</PresentationFormat>
  <Paragraphs>349</Paragraphs>
  <Slides>38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等线</vt:lpstr>
      <vt:lpstr>Tahoma Regular</vt:lpstr>
      <vt:lpstr>Andale Mono</vt:lpstr>
      <vt:lpstr>Arial</vt:lpstr>
      <vt:lpstr>Calibri</vt:lpstr>
      <vt:lpstr>Cambria Math</vt:lpstr>
      <vt:lpstr>Chalkboard SE</vt:lpstr>
      <vt:lpstr>Chalkboard SE Regular</vt:lpstr>
      <vt:lpstr>Courier New</vt:lpstr>
      <vt:lpstr>Tahoma</vt:lpstr>
      <vt:lpstr>Wingdings</vt:lpstr>
      <vt:lpstr>Office Theme</vt:lpstr>
      <vt:lpstr>Decentralizing Decentralization</vt:lpstr>
      <vt:lpstr>Disclaimer</vt:lpstr>
      <vt:lpstr>What is decentralization?</vt:lpstr>
      <vt:lpstr>Lack of centralized whatever</vt:lpstr>
      <vt:lpstr>PowerPoint Presentation</vt:lpstr>
      <vt:lpstr>DAOs</vt:lpstr>
      <vt:lpstr>PowerPoint Presentation</vt:lpstr>
      <vt:lpstr>Bitcoin</vt:lpstr>
      <vt:lpstr>The Dao that is spoken is not the true Dao.  The name that is named is not the true name. </vt:lpstr>
      <vt:lpstr>Token Engineering</vt:lpstr>
      <vt:lpstr>PowerPoint Presentation</vt:lpstr>
      <vt:lpstr>PowerPoint Presentation</vt:lpstr>
      <vt:lpstr>PowerPoint Presentation</vt:lpstr>
      <vt:lpstr>Voting</vt:lpstr>
      <vt:lpstr>Gibbard’s Theorem</vt:lpstr>
      <vt:lpstr>2-Outcome Vote</vt:lpstr>
      <vt:lpstr>Approval Voting</vt:lpstr>
      <vt:lpstr>Quadratic Voting</vt:lpstr>
      <vt:lpstr>Futarchy/Signaling Markets</vt:lpstr>
      <vt:lpstr>Continuous Voting</vt:lpstr>
      <vt:lpstr>Experiments</vt:lpstr>
      <vt:lpstr>Cryptoeconomics</vt:lpstr>
      <vt:lpstr>On Inflation</vt:lpstr>
      <vt:lpstr>On Sustainability</vt:lpstr>
      <vt:lpstr>Funding</vt:lpstr>
      <vt:lpstr>Augmented Token Bonding Curves</vt:lpstr>
      <vt:lpstr>Investment Model</vt:lpstr>
      <vt:lpstr>Resource Allocation</vt:lpstr>
      <vt:lpstr>Mechanism Design</vt:lpstr>
      <vt:lpstr>Merit Signaling</vt:lpstr>
      <vt:lpstr>Ownership</vt:lpstr>
      <vt:lpstr>PowerPoint Presentation</vt:lpstr>
      <vt:lpstr>PowerPoint Presentation</vt:lpstr>
      <vt:lpstr>Harberger Taxes</vt:lpstr>
      <vt:lpstr>Ownership &lt;--&gt; Competence</vt:lpstr>
      <vt:lpstr>In Summary</vt:lpstr>
      <vt:lpstr>A Long Long List</vt:lpstr>
      <vt:lpstr>Thank You Everyone!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214</cp:revision>
  <dcterms:created xsi:type="dcterms:W3CDTF">2019-04-25T17:39:35Z</dcterms:created>
  <dcterms:modified xsi:type="dcterms:W3CDTF">2019-08-27T11:18:02Z</dcterms:modified>
</cp:coreProperties>
</file>