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55E83-A4D0-43FF-9961-FF4A1A2EF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E6849-95BB-494A-BA94-F3B2C806E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D3296-BD0D-4A3C-8D4E-D7B4CF37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89FB-C4BA-4433-B329-D52417800FB5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92F6F-C14C-4069-8CA6-198CB124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59118-8A1C-4C2D-85DC-E5D818B6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2BA4-DCE3-43D6-AB90-F633D106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0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10BF2-9B85-4853-97D6-F5E3E155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42B78-CEAC-48C4-9311-63297D42E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7303-DF01-4EEE-8AEB-B041676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89FB-C4BA-4433-B329-D52417800FB5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CFBF5-3510-42E0-9F12-56BD9886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056F0-F6F1-4614-A632-61BB300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2BA4-DCE3-43D6-AB90-F633D106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9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7636BD-D088-49AD-9D0A-8113C312B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39766-2FF9-483A-9AA0-2CF09874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8CB99-024A-403F-B7D5-C8AF3F2D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89FB-C4BA-4433-B329-D52417800FB5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85618-5AC2-49C6-B2F5-C89C9C8C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3E0B2-74FC-4C21-ABA8-F676561D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2BA4-DCE3-43D6-AB90-F633D106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8CE9-F7C7-4066-9D4F-19D5DF4E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D7D43-5461-4F65-A1F4-ACA1039D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E7B13-2A18-4AE8-B9D5-ED47BE0B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89FB-C4BA-4433-B329-D52417800FB5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A8453-2B28-4EBC-812A-A052F0A1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44C66-2C69-4DE3-9306-9B506792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2BA4-DCE3-43D6-AB90-F633D106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4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7584B-2C6B-4DD4-AEA7-B4C89C37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FAA74-AD2C-4F70-80C9-13867EFEB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89209-9600-4796-8494-2FA7EA21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89FB-C4BA-4433-B329-D52417800FB5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6D88-2716-4C11-B121-230D9D11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8C4DD-B0A2-435E-B2C6-C1A6F400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2BA4-DCE3-43D6-AB90-F633D106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3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AF24A-5499-4C66-865D-D1B23E74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E4C45-918B-48D0-9D0C-D1975D06C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07F248-339A-43B5-B380-912DB249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C83D3-5D4C-45F6-8C2A-98C9BA2F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89FB-C4BA-4433-B329-D52417800FB5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2B5A0-9F5B-478B-BC45-FEA72614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8196A-B3A9-4142-A60F-764317C8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2BA4-DCE3-43D6-AB90-F633D106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5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5DBA0-23AC-4853-90E3-7FB87CC8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747E2F-2B3C-445A-9F5C-D090B4FF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AF024-FD4A-4116-93A3-5F472A17F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9AD192-9B7F-4C36-8547-97AFBAF30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625DA0-FB98-4268-83FA-EF8C76162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AED439-CBA8-4EF6-AD33-FB7160FC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89FB-C4BA-4433-B329-D52417800FB5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804BEF-1F35-4A32-B3ED-36D7608C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945E2B-B76F-41FA-8AC6-FFC4ECF4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2BA4-DCE3-43D6-AB90-F633D106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6C888-50DC-49EF-ADFB-5DBEFC0E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E52FF9-4CD2-4230-8495-9C1E8CB6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89FB-C4BA-4433-B329-D52417800FB5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38B766-BE24-48A8-BF5C-4D3E5B57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9E501F-B8DB-4853-A59A-E0155C0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2BA4-DCE3-43D6-AB90-F633D106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9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222E11-92C0-431F-935F-D55BD2BD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89FB-C4BA-4433-B329-D52417800FB5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EE71B-092B-4497-BCFB-DF300E11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43A8E4-5BCE-41A1-BA6A-6A2D0708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2BA4-DCE3-43D6-AB90-F633D106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5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430E5-90FA-4996-AAF7-3927C858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2A3F-1E99-417A-96B4-EB21AA63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1DA2E1-A447-4B91-A201-5087FDB37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7FA62-0FAA-44DE-B8C1-827C92D0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89FB-C4BA-4433-B329-D52417800FB5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0CEEC5-0756-4E10-8BB6-320ED7AE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50CE5-2FD7-4D40-A2CA-FB453D42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2BA4-DCE3-43D6-AB90-F633D106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8909D-18DA-4872-ABB0-F09ADDDB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137A6C-3E77-48F3-97D3-345C71D64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FD29C-9AA5-406B-9355-4F779D153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F69B0-84AE-4257-A960-904155BD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89FB-C4BA-4433-B329-D52417800FB5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9230BF-B434-49FB-B56C-902F2C0E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9733A-F938-4ABD-8AB1-0126935D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2BA4-DCE3-43D6-AB90-F633D106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7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DD6A50-DFCC-46A3-A7A5-4A33EE16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F3A0D-9DC1-4596-AB20-547B6A420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995CB-BA0E-4D2B-A2BF-26F87A13D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C89FB-C4BA-4433-B329-D52417800FB5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F3998-DBEB-4BF1-BC50-3710DD749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4C9F6-42C6-4EE5-950B-974781E4D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2BA4-DCE3-43D6-AB90-F633D1063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7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8950B-EBC9-479C-93D8-D7856FD50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35"/>
            <a:ext cx="9144000" cy="1146907"/>
          </a:xfrm>
        </p:spPr>
        <p:txBody>
          <a:bodyPr/>
          <a:lstStyle/>
          <a:p>
            <a:r>
              <a:rPr lang="zh-CN" altLang="en-US" b="1" dirty="0"/>
              <a:t>需求分析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8B893-002A-41C1-A547-DB38BE986D09}"/>
              </a:ext>
            </a:extLst>
          </p:cNvPr>
          <p:cNvSpPr txBox="1"/>
          <p:nvPr/>
        </p:nvSpPr>
        <p:spPr>
          <a:xfrm>
            <a:off x="2116476" y="1674674"/>
            <a:ext cx="89274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需求主要有两个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抓取 腾讯企鹅辅导官网的数据：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https://fudao.qq.com/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统计每天的各个学科课程数量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可以查看历史数据。点击数量可以跳转页面查看每一门课的详情信息，包括课程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课程标题、价格、老师等信息。</a:t>
            </a:r>
          </a:p>
        </p:txBody>
      </p:sp>
    </p:spTree>
    <p:extLst>
      <p:ext uri="{BB962C8B-B14F-4D97-AF65-F5344CB8AC3E}">
        <p14:creationId xmlns:p14="http://schemas.microsoft.com/office/powerpoint/2010/main" val="361115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>
            <a:extLst>
              <a:ext uri="{FF2B5EF4-FFF2-40B4-BE49-F238E27FC236}">
                <a16:creationId xmlns:a16="http://schemas.microsoft.com/office/drawing/2014/main" id="{EA3A82E2-B193-4A60-B2F9-153B572114AD}"/>
              </a:ext>
            </a:extLst>
          </p:cNvPr>
          <p:cNvSpPr txBox="1">
            <a:spLocks/>
          </p:cNvSpPr>
          <p:nvPr/>
        </p:nvSpPr>
        <p:spPr>
          <a:xfrm>
            <a:off x="1770580" y="149561"/>
            <a:ext cx="9144000" cy="11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/>
              <a:t>方案设计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0ECCD41-3414-4BC2-8D97-2363EDFE80CF}"/>
              </a:ext>
            </a:extLst>
          </p:cNvPr>
          <p:cNvSpPr txBox="1"/>
          <p:nvPr/>
        </p:nvSpPr>
        <p:spPr>
          <a:xfrm>
            <a:off x="6151525" y="1518623"/>
            <a:ext cx="5800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架构主要分为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个功能模块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）课程统计的爬虫程序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）后台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提供页面访问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）数据库和二级缓层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部署形态：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restServer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主主部署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）爬虫程序可以将课程分类，分别统计，加快统计过程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）前期数据访问不大的情况，数据库是可以满足的，访问量比较大的情况下，可以通过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缓存来解决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5D1B0C-7046-4965-95F0-DE798C0083FD}"/>
              </a:ext>
            </a:extLst>
          </p:cNvPr>
          <p:cNvSpPr/>
          <p:nvPr/>
        </p:nvSpPr>
        <p:spPr>
          <a:xfrm>
            <a:off x="345914" y="3151245"/>
            <a:ext cx="1791128" cy="92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restServer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F540B1-84DB-455B-91B4-4F055898715E}"/>
              </a:ext>
            </a:extLst>
          </p:cNvPr>
          <p:cNvSpPr/>
          <p:nvPr/>
        </p:nvSpPr>
        <p:spPr>
          <a:xfrm>
            <a:off x="345914" y="4564266"/>
            <a:ext cx="1791128" cy="92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spiderWorker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D64034E-47D5-465E-AEC1-AA21CF4189A9}"/>
              </a:ext>
            </a:extLst>
          </p:cNvPr>
          <p:cNvSpPr/>
          <p:nvPr/>
        </p:nvSpPr>
        <p:spPr>
          <a:xfrm>
            <a:off x="2369940" y="4573811"/>
            <a:ext cx="1791128" cy="92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spiderWorker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2EEC278-5CA6-40D2-BA91-56EE3F27317D}"/>
              </a:ext>
            </a:extLst>
          </p:cNvPr>
          <p:cNvSpPr/>
          <p:nvPr/>
        </p:nvSpPr>
        <p:spPr>
          <a:xfrm>
            <a:off x="4508565" y="4065432"/>
            <a:ext cx="1368056" cy="4075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r>
              <a:rPr lang="en-US" altLang="zh-CN" dirty="0"/>
              <a:t>/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F40F052-6CBA-4723-8DC6-5433285F6C3A}"/>
              </a:ext>
            </a:extLst>
          </p:cNvPr>
          <p:cNvSpPr/>
          <p:nvPr/>
        </p:nvSpPr>
        <p:spPr>
          <a:xfrm>
            <a:off x="1304846" y="1596372"/>
            <a:ext cx="1791128" cy="9246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295F0D6-FF1E-4BDD-901C-E4CCE1501CAD}"/>
              </a:ext>
            </a:extLst>
          </p:cNvPr>
          <p:cNvSpPr/>
          <p:nvPr/>
        </p:nvSpPr>
        <p:spPr>
          <a:xfrm>
            <a:off x="113016" y="2690548"/>
            <a:ext cx="4331393" cy="3157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rgbClr val="FF0000"/>
                </a:solidFill>
              </a:rPr>
              <a:t>课程统计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8353AA0E-B563-4F0A-9A8A-85234A2AC65B}"/>
              </a:ext>
            </a:extLst>
          </p:cNvPr>
          <p:cNvCxnSpPr>
            <a:cxnSpLocks/>
            <a:stCxn id="47" idx="3"/>
            <a:endCxn id="48" idx="2"/>
          </p:cNvCxnSpPr>
          <p:nvPr/>
        </p:nvCxnSpPr>
        <p:spPr>
          <a:xfrm flipV="1">
            <a:off x="4161068" y="4473022"/>
            <a:ext cx="1031525" cy="563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9B389108-1CF5-4FBA-8EAA-A06BAFFE8F79}"/>
              </a:ext>
            </a:extLst>
          </p:cNvPr>
          <p:cNvCxnSpPr>
            <a:cxnSpLocks/>
            <a:stCxn id="46" idx="2"/>
            <a:endCxn id="48" idx="2"/>
          </p:cNvCxnSpPr>
          <p:nvPr/>
        </p:nvCxnSpPr>
        <p:spPr>
          <a:xfrm rot="5400000" flipH="1" flipV="1">
            <a:off x="2709075" y="3005424"/>
            <a:ext cx="1015919" cy="3951115"/>
          </a:xfrm>
          <a:prstGeom prst="bentConnector3">
            <a:avLst>
              <a:gd name="adj1" fmla="val -22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DB60460-6EBE-4217-995D-A64771175B6D}"/>
              </a:ext>
            </a:extLst>
          </p:cNvPr>
          <p:cNvCxnSpPr>
            <a:stCxn id="49" idx="2"/>
            <a:endCxn id="45" idx="0"/>
          </p:cNvCxnSpPr>
          <p:nvPr/>
        </p:nvCxnSpPr>
        <p:spPr>
          <a:xfrm flipH="1">
            <a:off x="1241478" y="2521047"/>
            <a:ext cx="958932" cy="63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DFF0EAE-7114-4DEC-9E07-343F3CA1209E}"/>
              </a:ext>
            </a:extLst>
          </p:cNvPr>
          <p:cNvSpPr/>
          <p:nvPr/>
        </p:nvSpPr>
        <p:spPr>
          <a:xfrm>
            <a:off x="2369940" y="3160888"/>
            <a:ext cx="1791128" cy="92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restServer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188143D-0A6E-4260-91AE-6DDE639148C2}"/>
              </a:ext>
            </a:extLst>
          </p:cNvPr>
          <p:cNvSpPr/>
          <p:nvPr/>
        </p:nvSpPr>
        <p:spPr>
          <a:xfrm>
            <a:off x="1083513" y="6151489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https://fudao.qq.com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80E213-5643-4450-9978-9CAA7092E6BA}"/>
              </a:ext>
            </a:extLst>
          </p:cNvPr>
          <p:cNvCxnSpPr>
            <a:stCxn id="46" idx="2"/>
            <a:endCxn id="55" idx="0"/>
          </p:cNvCxnSpPr>
          <p:nvPr/>
        </p:nvCxnSpPr>
        <p:spPr>
          <a:xfrm>
            <a:off x="1241478" y="5488941"/>
            <a:ext cx="1037234" cy="66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763A7F-959A-419C-BD2E-15C523142938}"/>
              </a:ext>
            </a:extLst>
          </p:cNvPr>
          <p:cNvCxnSpPr>
            <a:stCxn id="47" idx="2"/>
            <a:endCxn id="55" idx="0"/>
          </p:cNvCxnSpPr>
          <p:nvPr/>
        </p:nvCxnSpPr>
        <p:spPr>
          <a:xfrm flipH="1">
            <a:off x="2278712" y="5498486"/>
            <a:ext cx="986792" cy="65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7766DA-E63C-4663-9BE0-0D2E1A7CF71B}"/>
              </a:ext>
            </a:extLst>
          </p:cNvPr>
          <p:cNvCxnSpPr>
            <a:stCxn id="49" idx="2"/>
            <a:endCxn id="54" idx="0"/>
          </p:cNvCxnSpPr>
          <p:nvPr/>
        </p:nvCxnSpPr>
        <p:spPr>
          <a:xfrm>
            <a:off x="2200410" y="2521047"/>
            <a:ext cx="1065094" cy="63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5A19D3D7-1BF0-417C-8C70-ECC60C3E1F93}"/>
              </a:ext>
            </a:extLst>
          </p:cNvPr>
          <p:cNvCxnSpPr>
            <a:stCxn id="54" idx="3"/>
            <a:endCxn id="48" idx="0"/>
          </p:cNvCxnSpPr>
          <p:nvPr/>
        </p:nvCxnSpPr>
        <p:spPr>
          <a:xfrm>
            <a:off x="4161068" y="3623226"/>
            <a:ext cx="1031525" cy="442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63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5463B8-7FA2-413F-A144-B6734690AFA8}"/>
              </a:ext>
            </a:extLst>
          </p:cNvPr>
          <p:cNvSpPr/>
          <p:nvPr/>
        </p:nvSpPr>
        <p:spPr>
          <a:xfrm>
            <a:off x="345914" y="3151245"/>
            <a:ext cx="1791128" cy="92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restServer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FB4010-B77E-4E69-A5B8-E2E91AFCE233}"/>
              </a:ext>
            </a:extLst>
          </p:cNvPr>
          <p:cNvSpPr/>
          <p:nvPr/>
        </p:nvSpPr>
        <p:spPr>
          <a:xfrm>
            <a:off x="345914" y="4564266"/>
            <a:ext cx="1791128" cy="92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spiderWorker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4A0033-7E13-49D0-8FF4-EB7E8D30E83D}"/>
              </a:ext>
            </a:extLst>
          </p:cNvPr>
          <p:cNvSpPr/>
          <p:nvPr/>
        </p:nvSpPr>
        <p:spPr>
          <a:xfrm>
            <a:off x="2369940" y="4573811"/>
            <a:ext cx="1791128" cy="92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spiderWorker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B3AD1F-D20D-4E40-B983-5B5A4D16D574}"/>
              </a:ext>
            </a:extLst>
          </p:cNvPr>
          <p:cNvSpPr/>
          <p:nvPr/>
        </p:nvSpPr>
        <p:spPr>
          <a:xfrm>
            <a:off x="4535637" y="4166221"/>
            <a:ext cx="1368056" cy="4075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r>
              <a:rPr lang="en-US" altLang="zh-CN" dirty="0"/>
              <a:t>/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420D8A-E1E9-462D-BB6D-01C3117415EF}"/>
              </a:ext>
            </a:extLst>
          </p:cNvPr>
          <p:cNvSpPr/>
          <p:nvPr/>
        </p:nvSpPr>
        <p:spPr>
          <a:xfrm>
            <a:off x="1304846" y="1596372"/>
            <a:ext cx="1791128" cy="9246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7558FF-DDEF-4B85-B75C-27A355173C59}"/>
              </a:ext>
            </a:extLst>
          </p:cNvPr>
          <p:cNvSpPr/>
          <p:nvPr/>
        </p:nvSpPr>
        <p:spPr>
          <a:xfrm>
            <a:off x="113016" y="2690548"/>
            <a:ext cx="4331393" cy="3157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solidFill>
                  <a:srgbClr val="FF0000"/>
                </a:solidFill>
              </a:rPr>
              <a:t>课程统计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CA3D6DF-1255-4BF8-8949-073D6849715F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4161068" y="4573811"/>
            <a:ext cx="1058597" cy="462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26EB90A9-F22F-4CEB-BA6D-0733265FA9A7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4161068" y="4573811"/>
            <a:ext cx="1058597" cy="462338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04B4B52-C5F7-4B9A-B38B-E39FA4309BF3}"/>
              </a:ext>
            </a:extLst>
          </p:cNvPr>
          <p:cNvCxnSpPr>
            <a:stCxn id="16" idx="2"/>
            <a:endCxn id="4" idx="0"/>
          </p:cNvCxnSpPr>
          <p:nvPr/>
        </p:nvCxnSpPr>
        <p:spPr>
          <a:xfrm flipH="1">
            <a:off x="1241478" y="2521047"/>
            <a:ext cx="958932" cy="63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标题 1">
            <a:extLst>
              <a:ext uri="{FF2B5EF4-FFF2-40B4-BE49-F238E27FC236}">
                <a16:creationId xmlns:a16="http://schemas.microsoft.com/office/drawing/2014/main" id="{EA3A82E2-B193-4A60-B2F9-153B572114AD}"/>
              </a:ext>
            </a:extLst>
          </p:cNvPr>
          <p:cNvSpPr txBox="1">
            <a:spLocks/>
          </p:cNvSpPr>
          <p:nvPr/>
        </p:nvSpPr>
        <p:spPr>
          <a:xfrm>
            <a:off x="1770580" y="149561"/>
            <a:ext cx="9144000" cy="730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/>
              <a:t>流程图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BC4458A-550B-442D-B4F4-0D7F3040D24E}"/>
              </a:ext>
            </a:extLst>
          </p:cNvPr>
          <p:cNvSpPr/>
          <p:nvPr/>
        </p:nvSpPr>
        <p:spPr>
          <a:xfrm>
            <a:off x="2369940" y="3160888"/>
            <a:ext cx="1791128" cy="92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restServer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6919CFB-1428-4A78-B366-915E8EFA4F1A}"/>
              </a:ext>
            </a:extLst>
          </p:cNvPr>
          <p:cNvSpPr/>
          <p:nvPr/>
        </p:nvSpPr>
        <p:spPr>
          <a:xfrm>
            <a:off x="1083513" y="6151489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https://fudao.qq.com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FA8F00D-6FDC-4E79-95A7-9CEC21B727F8}"/>
              </a:ext>
            </a:extLst>
          </p:cNvPr>
          <p:cNvCxnSpPr>
            <a:stCxn id="6" idx="2"/>
            <a:endCxn id="34" idx="0"/>
          </p:cNvCxnSpPr>
          <p:nvPr/>
        </p:nvCxnSpPr>
        <p:spPr>
          <a:xfrm flipH="1">
            <a:off x="2278712" y="5498486"/>
            <a:ext cx="986792" cy="65300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BBEB698-3391-4173-BB98-9FAC9A6D1B1A}"/>
              </a:ext>
            </a:extLst>
          </p:cNvPr>
          <p:cNvCxnSpPr>
            <a:stCxn id="16" idx="2"/>
            <a:endCxn id="31" idx="0"/>
          </p:cNvCxnSpPr>
          <p:nvPr/>
        </p:nvCxnSpPr>
        <p:spPr>
          <a:xfrm>
            <a:off x="2200410" y="2521047"/>
            <a:ext cx="1065094" cy="63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EA37383-19B2-4F9D-85FC-90DB9E1AA68E}"/>
              </a:ext>
            </a:extLst>
          </p:cNvPr>
          <p:cNvSpPr txBox="1"/>
          <p:nvPr/>
        </p:nvSpPr>
        <p:spPr>
          <a:xfrm>
            <a:off x="2070305" y="5551324"/>
            <a:ext cx="356188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E8EA2FF-6C4F-4DCB-AED7-D91386D3DC54}"/>
              </a:ext>
            </a:extLst>
          </p:cNvPr>
          <p:cNvSpPr txBox="1"/>
          <p:nvPr/>
        </p:nvSpPr>
        <p:spPr>
          <a:xfrm>
            <a:off x="4535637" y="5076785"/>
            <a:ext cx="356188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1043034-F5D2-45AF-9679-83E3D9F55F35}"/>
              </a:ext>
            </a:extLst>
          </p:cNvPr>
          <p:cNvSpPr txBox="1"/>
          <p:nvPr/>
        </p:nvSpPr>
        <p:spPr>
          <a:xfrm>
            <a:off x="2104276" y="2603524"/>
            <a:ext cx="35618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DE01E273-055D-4DDB-9977-B4702F0065E3}"/>
              </a:ext>
            </a:extLst>
          </p:cNvPr>
          <p:cNvCxnSpPr>
            <a:stCxn id="31" idx="3"/>
            <a:endCxn id="7" idx="0"/>
          </p:cNvCxnSpPr>
          <p:nvPr/>
        </p:nvCxnSpPr>
        <p:spPr>
          <a:xfrm>
            <a:off x="4161068" y="3623226"/>
            <a:ext cx="1058597" cy="542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D255066-2A13-4F55-93D8-591255D5F3C9}"/>
              </a:ext>
            </a:extLst>
          </p:cNvPr>
          <p:cNvSpPr txBox="1"/>
          <p:nvPr/>
        </p:nvSpPr>
        <p:spPr>
          <a:xfrm>
            <a:off x="4535637" y="3382749"/>
            <a:ext cx="35618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7112EF-2D28-43A3-8590-585FB2D00A22}"/>
              </a:ext>
            </a:extLst>
          </p:cNvPr>
          <p:cNvSpPr txBox="1"/>
          <p:nvPr/>
        </p:nvSpPr>
        <p:spPr>
          <a:xfrm>
            <a:off x="6151525" y="1518623"/>
            <a:ext cx="58007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课程信息同步流程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）爬虫程序模拟浏览器从官网同步数据，根据年级等信息过滤数据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）将数据同步至数据库和缓存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页面访问流程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）页面通过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nginx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反向代理至后台服务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）后台服务先从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缓存取数据，如果不存在，则继续去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取数据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76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255</Words>
  <Application>Microsoft Office PowerPoint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 Light</vt:lpstr>
      <vt:lpstr>Arial</vt:lpstr>
      <vt:lpstr>Office 主题​​</vt:lpstr>
      <vt:lpstr>需求分析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vklonghml</dc:creator>
  <cp:lastModifiedBy>vklonghml</cp:lastModifiedBy>
  <cp:revision>8</cp:revision>
  <dcterms:created xsi:type="dcterms:W3CDTF">2020-05-24T02:20:20Z</dcterms:created>
  <dcterms:modified xsi:type="dcterms:W3CDTF">2020-05-24T16:03:55Z</dcterms:modified>
</cp:coreProperties>
</file>