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5"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0" r:id="rId27"/>
    <p:sldId id="314" r:id="rId28"/>
    <p:sldId id="33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CC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0751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52337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2709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6778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26743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1357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014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7977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2095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309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3971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92358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6473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4337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9419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5629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77602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1859784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u="none" strike="noStrike" cap="none" normalizeH="0" baseline="0" dirty="0" err="1">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Malignant</a:t>
            </a:r>
            <a:r>
              <a:rPr kumimoji="0" lang="fr-FR" altLang="en-US" sz="3600" u="none" strike="noStrike" cap="none" normalizeH="0" baseline="0" dirty="0">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 </a:t>
            </a:r>
            <a:r>
              <a:rPr kumimoji="0" lang="fr-FR" altLang="en-US" sz="3600" u="none" strike="noStrike" cap="none" normalizeH="0" baseline="0" dirty="0" err="1">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Comments</a:t>
            </a:r>
            <a:r>
              <a:rPr kumimoji="0" lang="fr-FR" altLang="en-US" sz="3600" u="none" strike="noStrike" cap="none" normalizeH="0" baseline="0" dirty="0">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 Classifier – Multi-Label Classification Project </a:t>
            </a:r>
            <a:r>
              <a:rPr kumimoji="0" lang="fr-FR" altLang="en-US" sz="3600" u="none" strike="noStrike" cap="none" normalizeH="0" baseline="0" dirty="0" err="1">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using</a:t>
            </a:r>
            <a:r>
              <a:rPr kumimoji="0" lang="fr-FR" altLang="en-US" sz="3600" u="none" strike="noStrike" cap="none" normalizeH="0" baseline="0" dirty="0">
                <a:ln>
                  <a:noFill/>
                </a:ln>
                <a:solidFill>
                  <a:srgbClr val="FF0000"/>
                </a:solidFill>
                <a:effectLst/>
                <a:latin typeface="Agency FB" panose="020B0503020202020204" pitchFamily="34" charset="0"/>
                <a:ea typeface="Bahnschrift SemiLight" panose="020B0502040204020203" pitchFamily="34" charset="0"/>
                <a:cs typeface="Mangal" panose="02040503050203030202" pitchFamily="18" charset="0"/>
              </a:rPr>
              <a:t> NLP</a:t>
            </a:r>
            <a:endParaRPr kumimoji="0" lang="en-US" altLang="en-US" sz="4800" u="none" strike="noStrike" cap="none" normalizeH="0" baseline="0" dirty="0">
              <a:ln>
                <a:noFill/>
              </a:ln>
              <a:solidFill>
                <a:schemeClr val="tx1"/>
              </a:solidFill>
              <a:effectLst/>
              <a:latin typeface="Agency FB" panose="020B0503020202020204" pitchFamily="34" charset="0"/>
            </a:endParaRPr>
          </a:p>
        </p:txBody>
      </p:sp>
      <p:sp>
        <p:nvSpPr>
          <p:cNvPr id="3" name="Subtitle 2"/>
          <p:cNvSpPr>
            <a:spLocks noGrp="1"/>
          </p:cNvSpPr>
          <p:nvPr>
            <p:ph type="subTitle" idx="1"/>
          </p:nvPr>
        </p:nvSpPr>
        <p:spPr>
          <a:xfrm>
            <a:off x="4093969" y="3760631"/>
            <a:ext cx="4004061" cy="1576479"/>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Made by:</a:t>
            </a:r>
          </a:p>
          <a:p>
            <a:r>
              <a:rPr lang="en-US" altLang="en-US" sz="2800" b="1" dirty="0">
                <a:solidFill>
                  <a:srgbClr val="00B050"/>
                </a:solidFill>
                <a:latin typeface="Bradley Hand ITC" panose="03070402050302030203" pitchFamily="66" charset="0"/>
                <a:cs typeface="Arial" panose="020B0604020202020204" pitchFamily="34" charset="0"/>
              </a:rPr>
              <a:t>Vikas Kumar Mishra</a:t>
            </a:r>
          </a:p>
          <a:p>
            <a:r>
              <a:rPr lang="en-US" altLang="en-US" sz="2800" b="1" dirty="0">
                <a:solidFill>
                  <a:srgbClr val="00B050"/>
                </a:solidFill>
                <a:latin typeface="Bradley Hand ITC" panose="03070402050302030203" pitchFamily="66" charset="0"/>
                <a:cs typeface="Arial" panose="020B0604020202020204" pitchFamily="34" charset="0"/>
              </a:rPr>
              <a:t>Internship batch-32</a:t>
            </a:r>
          </a:p>
          <a:p>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b="1" dirty="0">
                <a:solidFill>
                  <a:srgbClr val="00B050"/>
                </a:solidFill>
              </a:rPr>
              <a:t>Data Pre Processing </a:t>
            </a:r>
            <a:endParaRPr lang="en-IN" b="1" dirty="0">
              <a:solidFill>
                <a:srgbClr val="00B050"/>
              </a:solidFill>
            </a:endParaRPr>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Remove the punctuation, digits and special characters </a:t>
            </a:r>
          </a:p>
          <a:p>
            <a:pPr lvl="0">
              <a:lnSpc>
                <a:spcPct val="107000"/>
              </a:lnSpc>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Tokenize the text, filter out the adjectives used in the review and create a new column in the data frame </a:t>
            </a:r>
          </a:p>
          <a:p>
            <a:pPr lvl="0">
              <a:lnSpc>
                <a:spcPct val="107000"/>
              </a:lnSpc>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b="1" dirty="0">
                <a:solidFill>
                  <a:srgbClr val="0070C0"/>
                </a:solidFill>
                <a:effectLst/>
                <a:ea typeface="Calibri" panose="020F0502020204030204" pitchFamily="34" charset="0"/>
                <a:cs typeface="Mangal" panose="02040503050203030202" pitchFamily="18" charset="0"/>
              </a:rPr>
              <a:t>Multi-Label Classification Techniques</a:t>
            </a:r>
            <a:endParaRPr lang="en-IN" sz="7200" b="1" dirty="0">
              <a:solidFill>
                <a:srgbClr val="0070C0"/>
              </a:solidFill>
            </a:endParaRPr>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solidFill>
                  <a:srgbClr val="C00000"/>
                </a:solidFill>
                <a:effectLst/>
                <a:ea typeface="Calibri" panose="020F0502020204030204" pitchFamily="34" charset="0"/>
                <a:cs typeface="Mangal" panose="02040503050203030202" pitchFamily="18" charset="0"/>
              </a:rPr>
              <a:t>One Vs Rest</a:t>
            </a:r>
          </a:p>
          <a:p>
            <a:r>
              <a:rPr lang="en-IN" b="1" dirty="0">
                <a:solidFill>
                  <a:srgbClr val="C00000"/>
                </a:solidFill>
                <a:effectLst/>
                <a:ea typeface="Calibri" panose="020F0502020204030204" pitchFamily="34" charset="0"/>
                <a:cs typeface="Mangal" panose="02040503050203030202" pitchFamily="18" charset="0"/>
              </a:rPr>
              <a:t>Binary Relevance</a:t>
            </a:r>
          </a:p>
          <a:p>
            <a:r>
              <a:rPr lang="en-IN" b="1" dirty="0">
                <a:solidFill>
                  <a:srgbClr val="C00000"/>
                </a:solidFill>
                <a:effectLst/>
                <a:ea typeface="Calibri" panose="020F0502020204030204" pitchFamily="34" charset="0"/>
                <a:cs typeface="Mangal" panose="02040503050203030202" pitchFamily="18" charset="0"/>
              </a:rPr>
              <a:t>Classifier Chains</a:t>
            </a:r>
          </a:p>
          <a:p>
            <a:r>
              <a:rPr lang="en-IN" b="1" dirty="0">
                <a:solidFill>
                  <a:srgbClr val="C00000"/>
                </a:solidFill>
                <a:effectLst/>
                <a:ea typeface="Calibri" panose="020F0502020204030204" pitchFamily="34" charset="0"/>
                <a:cs typeface="Mangal" panose="02040503050203030202" pitchFamily="18" charset="0"/>
              </a:rPr>
              <a:t>Label Powerset</a:t>
            </a:r>
          </a:p>
          <a:p>
            <a:r>
              <a:rPr lang="en-IN" b="1" dirty="0">
                <a:solidFill>
                  <a:srgbClr val="C00000"/>
                </a:solidFill>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ree online word cloud generator and tag cloud creator - WordClouds.com">
            <a:extLst>
              <a:ext uri="{FF2B5EF4-FFF2-40B4-BE49-F238E27FC236}">
                <a16:creationId xmlns:a16="http://schemas.microsoft.com/office/drawing/2014/main" id="{EA2ECE6E-B737-85B5-0080-6CA93CABC41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46449" y="681135"/>
            <a:ext cx="10926147" cy="5430416"/>
          </a:xfrm>
          <a:prstGeom prst="rect">
            <a:avLst/>
          </a:prstGeom>
          <a:noFill/>
          <a:scene3d>
            <a:camera prst="obliqueBottom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7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b="1" dirty="0">
                <a:solidFill>
                  <a:srgbClr val="0070C0"/>
                </a:solidFill>
              </a:rPr>
              <a:t>Word Cloud for getting word sense</a:t>
            </a:r>
            <a:endParaRPr lang="en-IN" b="1" dirty="0">
              <a:solidFill>
                <a:srgbClr val="0070C0"/>
              </a:solidFill>
            </a:endParaRPr>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rgbClr val="FF0000"/>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rgbClr val="FF0000"/>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rgbClr val="FF0000"/>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pic>
        <p:nvPicPr>
          <p:cNvPr id="3074" name="Picture 2">
            <a:extLst>
              <a:ext uri="{FF2B5EF4-FFF2-40B4-BE49-F238E27FC236}">
                <a16:creationId xmlns:a16="http://schemas.microsoft.com/office/drawing/2014/main" id="{43A60D68-40B4-1B35-402D-6F0507CCC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78" y="652461"/>
            <a:ext cx="7038684" cy="555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B484CFCB-C7CA-5992-93E2-3DFFF9825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75" y="652462"/>
            <a:ext cx="7116438"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pic>
        <p:nvPicPr>
          <p:cNvPr id="5122" name="Picture 2">
            <a:extLst>
              <a:ext uri="{FF2B5EF4-FFF2-40B4-BE49-F238E27FC236}">
                <a16:creationId xmlns:a16="http://schemas.microsoft.com/office/drawing/2014/main" id="{66CFCA01-66F2-1BB2-C8E3-687C9B9E3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05" y="652462"/>
            <a:ext cx="7191083"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6146" name="Picture 2">
            <a:extLst>
              <a:ext uri="{FF2B5EF4-FFF2-40B4-BE49-F238E27FC236}">
                <a16:creationId xmlns:a16="http://schemas.microsoft.com/office/drawing/2014/main" id="{E861FA3C-09DF-F4E0-A3F8-EC5D71223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11" y="652462"/>
            <a:ext cx="7003279"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7170" name="Picture 2">
            <a:extLst>
              <a:ext uri="{FF2B5EF4-FFF2-40B4-BE49-F238E27FC236}">
                <a16:creationId xmlns:a16="http://schemas.microsoft.com/office/drawing/2014/main" id="{E01AE934-A50F-E212-9AC0-3B2E2E338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12" y="652462"/>
            <a:ext cx="6956626" cy="555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lignant Comment Classification | Kaggle">
            <a:extLst>
              <a:ext uri="{FF2B5EF4-FFF2-40B4-BE49-F238E27FC236}">
                <a16:creationId xmlns:a16="http://schemas.microsoft.com/office/drawing/2014/main" id="{50ACE96C-8059-9F46-668B-E1EC4B356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9" y="1222311"/>
            <a:ext cx="10870164" cy="425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pic>
        <p:nvPicPr>
          <p:cNvPr id="8194" name="Picture 2">
            <a:extLst>
              <a:ext uri="{FF2B5EF4-FFF2-40B4-BE49-F238E27FC236}">
                <a16:creationId xmlns:a16="http://schemas.microsoft.com/office/drawing/2014/main" id="{5589FDF7-B833-4DCE-C303-C45E7530F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11" y="652462"/>
            <a:ext cx="694729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solidFill>
                  <a:srgbClr val="00B0F0"/>
                </a:solidFill>
              </a:rPr>
              <a:t>Visualization &amp; Data Wrangling Library used</a:t>
            </a:r>
            <a:endParaRPr lang="en-IN" sz="2000" b="1" dirty="0">
              <a:solidFill>
                <a:srgbClr val="00B0F0"/>
              </a:solidFill>
            </a:endParaRPr>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solidFill>
                  <a:srgbClr val="00B0F0"/>
                </a:solidFill>
              </a:rPr>
              <a:t>Text Mining Library used</a:t>
            </a:r>
            <a:endParaRPr lang="en-IN" sz="2000" b="1" dirty="0">
              <a:solidFill>
                <a:srgbClr val="00B0F0"/>
              </a:solidFill>
            </a:endParaRPr>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solidFill>
                  <a:srgbClr val="00B0F0"/>
                </a:solidFill>
              </a:rPr>
              <a:t>Machine Learning Model Building Library used</a:t>
            </a:r>
            <a:endParaRPr lang="en-IN" sz="2000" b="1" dirty="0">
              <a:solidFill>
                <a:srgbClr val="00B0F0"/>
              </a:solidFill>
            </a:endParaRPr>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b="1" dirty="0">
                <a:solidFill>
                  <a:srgbClr val="00B0F0"/>
                </a:solidFill>
              </a:rPr>
              <a:t>Machine Learning Model Building</a:t>
            </a:r>
            <a:endParaRPr lang="en-IN" b="1" dirty="0">
              <a:solidFill>
                <a:srgbClr val="00B0F0"/>
              </a:solidFill>
            </a:endParaRPr>
          </a:p>
        </p:txBody>
      </p:sp>
      <p:sp>
        <p:nvSpPr>
          <p:cNvPr id="3" name="Text Placeholder 2">
            <a:extLst>
              <a:ext uri="{FF2B5EF4-FFF2-40B4-BE49-F238E27FC236}">
                <a16:creationId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b="1" dirty="0">
                <a:solidFill>
                  <a:srgbClr val="00B0F0"/>
                </a:solidFill>
              </a:rPr>
              <a:t>Machine Learning Model Building</a:t>
            </a:r>
            <a:endParaRPr lang="en-IN" b="1" dirty="0">
              <a:solidFill>
                <a:srgbClr val="00B0F0"/>
              </a:solidFill>
            </a:endParaRPr>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rgbClr val="C00000"/>
                </a:solidFill>
                <a:effectLst/>
                <a:ea typeface="Bahnschrift SemiLight" panose="020B0502040204020203" pitchFamily="34" charset="0"/>
                <a:cs typeface="Mangal" panose="02040503050203030202" pitchFamily="18" charset="0"/>
              </a:rPr>
              <a:t>The different classification algorithms used in this project to build the ML model are as below:</a:t>
            </a:r>
            <a:endParaRPr lang="en-IN" dirty="0">
              <a:solidFill>
                <a:srgbClr val="C00000"/>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rgbClr val="7030A0"/>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solidFill>
                  <a:schemeClr val="accent2">
                    <a:lumMod val="50000"/>
                  </a:schemeClr>
                </a:solidFill>
              </a:rPr>
              <a:t>Support Vector Classifier gives a maximum </a:t>
            </a:r>
            <a:r>
              <a:rPr lang="en-US" u="sng" dirty="0">
                <a:solidFill>
                  <a:schemeClr val="accent2">
                    <a:lumMod val="50000"/>
                  </a:schemeClr>
                </a:solidFill>
              </a:rPr>
              <a:t>Accuracy Score: of 91.1508 % </a:t>
            </a:r>
            <a:r>
              <a:rPr lang="en-US" dirty="0">
                <a:solidFill>
                  <a:schemeClr val="accent2">
                    <a:lumMod val="50000"/>
                  </a:schemeClr>
                </a:solidFill>
              </a:rPr>
              <a:t>and </a:t>
            </a:r>
            <a:r>
              <a:rPr lang="en-US" u="sng" dirty="0">
                <a:solidFill>
                  <a:schemeClr val="accent2">
                    <a:lumMod val="50000"/>
                  </a:schemeClr>
                </a:solidFill>
              </a:rPr>
              <a:t>Hamming Loss: of 2.0953%  </a:t>
            </a:r>
            <a:r>
              <a:rPr lang="en-US" dirty="0">
                <a:solidFill>
                  <a:schemeClr val="accent2">
                    <a:lumMod val="50000"/>
                  </a:schemeClr>
                </a:solidFill>
              </a:rPr>
              <a:t>than the other classification models. </a:t>
            </a:r>
          </a:p>
          <a:p>
            <a:r>
              <a:rPr lang="en-US" dirty="0">
                <a:solidFill>
                  <a:schemeClr val="accent2">
                    <a:lumMod val="50000"/>
                  </a:schemeClr>
                </a:solidFill>
              </a:rPr>
              <a:t>Hyper parameter Tuning is performed over this best model using the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6">
                    <a:lumMod val="75000"/>
                  </a:schemeClr>
                </a:solidFill>
              </a:rPr>
              <a:t>Machine Learning Evaluation Matrix</a:t>
            </a:r>
            <a:endParaRPr lang="en-IN" b="1" dirty="0">
              <a:solidFill>
                <a:schemeClr val="accent6">
                  <a:lumMod val="75000"/>
                </a:schemeClr>
              </a:solidFill>
            </a:endParaRPr>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b="1" dirty="0">
                <a:solidFill>
                  <a:srgbClr val="FF0000"/>
                </a:solidFill>
              </a:rPr>
              <a:t>Final ML Model</a:t>
            </a:r>
            <a:endParaRPr lang="en-IN" b="1" dirty="0">
              <a:solidFill>
                <a:srgbClr val="FF0000"/>
              </a:solidFill>
            </a:endParaRPr>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b="1" dirty="0">
                <a:solidFill>
                  <a:schemeClr val="accent3">
                    <a:lumMod val="75000"/>
                  </a:schemeClr>
                </a:solidFill>
              </a:rPr>
              <a:t>Machine Learning Evaluation Matrix</a:t>
            </a:r>
            <a:endParaRPr lang="en-IN" b="1" dirty="0">
              <a:solidFill>
                <a:schemeClr val="accent3">
                  <a:lumMod val="75000"/>
                </a:schemeClr>
              </a:solidFill>
            </a:endParaRPr>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685292"/>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2576721734"/>
              </p:ext>
            </p:extLst>
          </p:nvPr>
        </p:nvGraphicFramePr>
        <p:xfrm>
          <a:off x="2108718" y="2575775"/>
          <a:ext cx="7992611" cy="3438660"/>
        </p:xfrm>
        <a:graphic>
          <a:graphicData uri="http://schemas.openxmlformats.org/drawingml/2006/table">
            <a:tbl>
              <a:tblPr firstRow="1" firstCol="1" bandRow="1">
                <a:tableStyleId>{5C22544A-7EE6-4342-B048-85BDC9FD1C3A}</a:tableStyleId>
              </a:tblPr>
              <a:tblGrid>
                <a:gridCol w="2120143">
                  <a:extLst>
                    <a:ext uri="{9D8B030D-6E8A-4147-A177-3AD203B41FA5}">
                      <a16:colId xmlns:a16="http://schemas.microsoft.com/office/drawing/2014/main" val="172924132"/>
                    </a:ext>
                  </a:extLst>
                </a:gridCol>
                <a:gridCol w="1136606">
                  <a:extLst>
                    <a:ext uri="{9D8B030D-6E8A-4147-A177-3AD203B41FA5}">
                      <a16:colId xmlns:a16="http://schemas.microsoft.com/office/drawing/2014/main" val="1599219351"/>
                    </a:ext>
                  </a:extLst>
                </a:gridCol>
                <a:gridCol w="1088241">
                  <a:extLst>
                    <a:ext uri="{9D8B030D-6E8A-4147-A177-3AD203B41FA5}">
                      <a16:colId xmlns:a16="http://schemas.microsoft.com/office/drawing/2014/main" val="445536438"/>
                    </a:ext>
                  </a:extLst>
                </a:gridCol>
                <a:gridCol w="1151723">
                  <a:extLst>
                    <a:ext uri="{9D8B030D-6E8A-4147-A177-3AD203B41FA5}">
                      <a16:colId xmlns:a16="http://schemas.microsoft.com/office/drawing/2014/main" val="1869425234"/>
                    </a:ext>
                  </a:extLst>
                </a:gridCol>
                <a:gridCol w="1247445">
                  <a:extLst>
                    <a:ext uri="{9D8B030D-6E8A-4147-A177-3AD203B41FA5}">
                      <a16:colId xmlns:a16="http://schemas.microsoft.com/office/drawing/2014/main" val="712531009"/>
                    </a:ext>
                  </a:extLst>
                </a:gridCol>
                <a:gridCol w="1248453">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dirty="0">
                          <a:solidFill>
                            <a:srgbClr val="002060"/>
                          </a:solidFill>
                          <a:effectLst/>
                          <a:latin typeface="+mn-lt"/>
                        </a:rPr>
                        <a:t>Algorithm</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2060"/>
                          </a:solidFill>
                          <a:effectLst/>
                          <a:latin typeface="+mn-lt"/>
                        </a:rPr>
                        <a:t>Accuracy Score</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2060"/>
                          </a:solidFill>
                          <a:effectLst/>
                          <a:latin typeface="+mn-lt"/>
                        </a:rPr>
                        <a:t>Recall</a:t>
                      </a:r>
                    </a:p>
                    <a:p>
                      <a:pPr algn="just">
                        <a:lnSpc>
                          <a:spcPct val="107000"/>
                        </a:lnSpc>
                        <a:spcAft>
                          <a:spcPts val="800"/>
                        </a:spcAft>
                      </a:pPr>
                      <a:r>
                        <a:rPr lang="en-IN" sz="1600" dirty="0">
                          <a:solidFill>
                            <a:srgbClr val="002060"/>
                          </a:solidFill>
                          <a:effectLst/>
                          <a:latin typeface="+mn-lt"/>
                        </a:rPr>
                        <a:t>(Micro)</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2060"/>
                          </a:solidFill>
                          <a:effectLst/>
                          <a:latin typeface="+mn-lt"/>
                        </a:rPr>
                        <a:t>Precision</a:t>
                      </a:r>
                    </a:p>
                    <a:p>
                      <a:pPr algn="just">
                        <a:lnSpc>
                          <a:spcPct val="107000"/>
                        </a:lnSpc>
                        <a:spcAft>
                          <a:spcPts val="800"/>
                        </a:spcAft>
                      </a:pPr>
                      <a:r>
                        <a:rPr lang="en-IN" sz="1600" dirty="0">
                          <a:solidFill>
                            <a:srgbClr val="002060"/>
                          </a:solidFill>
                          <a:effectLst/>
                          <a:latin typeface="+mn-lt"/>
                        </a:rPr>
                        <a:t>(Micro)</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2060"/>
                          </a:solidFill>
                          <a:effectLst/>
                          <a:latin typeface="+mn-lt"/>
                        </a:rPr>
                        <a:t>F1 Score</a:t>
                      </a:r>
                    </a:p>
                    <a:p>
                      <a:pPr algn="just">
                        <a:lnSpc>
                          <a:spcPct val="107000"/>
                        </a:lnSpc>
                        <a:spcAft>
                          <a:spcPts val="800"/>
                        </a:spcAft>
                      </a:pPr>
                      <a:r>
                        <a:rPr lang="en-IN" sz="1600" dirty="0">
                          <a:solidFill>
                            <a:srgbClr val="002060"/>
                          </a:solidFill>
                          <a:effectLst/>
                          <a:latin typeface="+mn-lt"/>
                        </a:rPr>
                        <a:t>(Micro)</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2060"/>
                          </a:solidFill>
                          <a:effectLst/>
                          <a:latin typeface="+mn-lt"/>
                        </a:rPr>
                        <a:t>Humming Loss</a:t>
                      </a:r>
                      <a:endParaRPr lang="en-IN" sz="1600" dirty="0">
                        <a:solidFill>
                          <a:srgbClr val="00206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dirty="0">
                          <a:solidFill>
                            <a:srgbClr val="FFFF00"/>
                          </a:solidFill>
                          <a:effectLst/>
                          <a:latin typeface="+mn-lt"/>
                        </a:rPr>
                        <a:t>Logistics Regression</a:t>
                      </a:r>
                      <a:endParaRPr lang="en-IN" sz="1600"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dirty="0">
                          <a:solidFill>
                            <a:srgbClr val="FFFF00"/>
                          </a:solidFill>
                          <a:effectLst/>
                          <a:latin typeface="+mn-lt"/>
                        </a:rPr>
                        <a:t>Random Forest Classifier (RFC)</a:t>
                      </a:r>
                      <a:endParaRPr lang="en-IN" sz="1600"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dirty="0">
                          <a:solidFill>
                            <a:srgbClr val="FFFF00"/>
                          </a:solidFill>
                          <a:effectLst/>
                          <a:latin typeface="+mn-lt"/>
                        </a:rPr>
                        <a:t>Support Vector Classifier </a:t>
                      </a:r>
                      <a:endParaRPr lang="en-IN" sz="1600"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highlight>
                            <a:srgbClr val="00FFFF"/>
                          </a:highlight>
                          <a:latin typeface="+mn-lt"/>
                        </a:rPr>
                        <a:t>0.9115</a:t>
                      </a:r>
                      <a:endParaRPr lang="en-IN" sz="1800" dirty="0">
                        <a:effectLst/>
                        <a:highlight>
                          <a:srgbClr val="00FFFF"/>
                        </a:highligh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dirty="0">
                          <a:solidFill>
                            <a:srgbClr val="FFFF00"/>
                          </a:solidFill>
                          <a:effectLst/>
                          <a:latin typeface="+mn-lt"/>
                        </a:rPr>
                        <a:t>Ada Boost Classifier</a:t>
                      </a:r>
                      <a:endParaRPr lang="en-IN" sz="1600"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rgbClr val="0070C0"/>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dirty="0">
                <a:solidFill>
                  <a:srgbClr val="C00000"/>
                </a:solidFill>
                <a:effectLst/>
                <a:ea typeface="Calibri" panose="020F0502020204030204" pitchFamily="34" charset="0"/>
                <a:cs typeface="Helvetica" panose="020B0604020202020204" pitchFamily="34" charset="0"/>
              </a:rPr>
              <a:t>Linear Support Vector Classifier</a:t>
            </a:r>
            <a:r>
              <a:rPr lang="en-IN" b="0" dirty="0">
                <a:solidFill>
                  <a:srgbClr val="C00000"/>
                </a:solidFill>
                <a:effectLst/>
                <a:ea typeface="Calibri" panose="020F0502020204030204" pitchFamily="34" charset="0"/>
                <a:cs typeface="Helvetica" panose="020B0604020202020204" pitchFamily="34" charset="0"/>
              </a:rPr>
              <a:t> performs better with an </a:t>
            </a:r>
            <a:r>
              <a:rPr lang="en-IN" dirty="0">
                <a:solidFill>
                  <a:srgbClr val="C00000"/>
                </a:solidFill>
                <a:effectLst/>
                <a:ea typeface="Calibri" panose="020F0502020204030204" pitchFamily="34" charset="0"/>
                <a:cs typeface="Helvetica" panose="020B0604020202020204" pitchFamily="34" charset="0"/>
              </a:rPr>
              <a:t>Accuracy Score: of 91.15077857956704 %</a:t>
            </a:r>
            <a:r>
              <a:rPr lang="en-IN" b="0" dirty="0">
                <a:solidFill>
                  <a:srgbClr val="C00000"/>
                </a:solidFill>
                <a:effectLst/>
                <a:ea typeface="Calibri" panose="020F0502020204030204" pitchFamily="34" charset="0"/>
                <a:cs typeface="Helvetica" panose="020B0604020202020204" pitchFamily="34" charset="0"/>
              </a:rPr>
              <a:t> and </a:t>
            </a:r>
            <a:r>
              <a:rPr lang="en-IN" dirty="0">
                <a:solidFill>
                  <a:srgbClr val="C00000"/>
                </a:solidFill>
                <a:effectLst/>
                <a:ea typeface="Calibri" panose="020F0502020204030204" pitchFamily="34" charset="0"/>
                <a:cs typeface="Helvetica" panose="020B0604020202020204" pitchFamily="34" charset="0"/>
              </a:rPr>
              <a:t>Hamming Loss: of 2.0952019242942144 %</a:t>
            </a:r>
            <a:r>
              <a:rPr lang="en-IN" b="0" dirty="0">
                <a:solidFill>
                  <a:srgbClr val="C00000"/>
                </a:solidFill>
                <a:effectLst/>
                <a:ea typeface="Calibri" panose="020F0502020204030204" pitchFamily="34" charset="0"/>
                <a:cs typeface="Helvetica" panose="020B0604020202020204" pitchFamily="34" charset="0"/>
              </a:rPr>
              <a:t> than the other classification models. </a:t>
            </a:r>
            <a:endParaRPr lang="en-IN" dirty="0">
              <a:solidFill>
                <a:srgbClr val="C00000"/>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rgbClr val="C00000"/>
                </a:solidFill>
                <a:effectLst/>
                <a:ea typeface="Calibri" panose="020F0502020204030204" pitchFamily="34" charset="0"/>
                <a:cs typeface="Mangal" panose="02040503050203030202" pitchFamily="18" charset="0"/>
              </a:rPr>
              <a:t>Final Model (</a:t>
            </a:r>
            <a:r>
              <a:rPr lang="en-IN" b="0" dirty="0">
                <a:solidFill>
                  <a:srgbClr val="C00000"/>
                </a:solidFill>
                <a:effectLst/>
                <a:ea typeface="Calibri" panose="020F0502020204030204" pitchFamily="34" charset="0"/>
                <a:cs typeface="Helvetica" panose="020B0604020202020204" pitchFamily="34" charset="0"/>
              </a:rPr>
              <a:t>Hyperparameter Tuning)</a:t>
            </a:r>
            <a:r>
              <a:rPr lang="en-IN" dirty="0">
                <a:solidFill>
                  <a:srgbClr val="C00000"/>
                </a:solidFill>
                <a:effectLst/>
                <a:ea typeface="Calibri" panose="020F0502020204030204" pitchFamily="34" charset="0"/>
                <a:cs typeface="Mangal" panose="02040503050203030202" pitchFamily="18" charset="0"/>
              </a:rPr>
              <a:t> </a:t>
            </a:r>
            <a:r>
              <a:rPr lang="en-US" dirty="0">
                <a:solidFill>
                  <a:srgbClr val="C00000"/>
                </a:solidFill>
                <a:effectLst/>
                <a:ea typeface="Calibri" panose="020F0502020204030204" pitchFamily="34" charset="0"/>
                <a:cs typeface="Mangal" panose="02040503050203030202" pitchFamily="18" charset="0"/>
              </a:rPr>
              <a:t>gives us an accuracy score of 91.26%, which is slightly improved compared to the</a:t>
            </a:r>
            <a:r>
              <a:rPr lang="en-IN" dirty="0">
                <a:solidFill>
                  <a:srgbClr val="C00000"/>
                </a:solidFill>
                <a:effectLst/>
                <a:ea typeface="Calibri" panose="020F0502020204030204" pitchFamily="34" charset="0"/>
                <a:cs typeface="Mangal" panose="02040503050203030202" pitchFamily="18" charset="0"/>
              </a:rPr>
              <a:t> earlier Accuracy score of 91.15%.</a:t>
            </a:r>
          </a:p>
          <a:p>
            <a:pPr>
              <a:lnSpc>
                <a:spcPct val="115000"/>
              </a:lnSpc>
              <a:spcAft>
                <a:spcPts val="800"/>
              </a:spcAft>
              <a:buSzPct val="75000"/>
              <a:buFont typeface="Wingdings" panose="05000000000000000000" pitchFamily="2" charset="2"/>
              <a:buChar char="§"/>
            </a:pPr>
            <a:r>
              <a:rPr lang="en-IN" dirty="0">
                <a:solidFill>
                  <a:srgbClr val="C00000"/>
                </a:solidFill>
                <a:effectLst/>
                <a:ea typeface="Calibri" panose="020F0502020204030204" pitchFamily="34" charset="0"/>
                <a:cs typeface="Mangal" panose="02040503050203030202" pitchFamily="18" charset="0"/>
              </a:rPr>
              <a:t>SVM classifier is the fastest algorithm compared to others.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200" b="1" dirty="0">
                <a:solidFill>
                  <a:srgbClr val="C00000"/>
                </a:solidFill>
              </a:rPr>
              <a:t>Limitations of this work and Scope for Future Work</a:t>
            </a:r>
            <a:endParaRPr lang="en-IN" sz="3200" b="1" dirty="0">
              <a:solidFill>
                <a:srgbClr val="C00000"/>
              </a:solidFill>
            </a:endParaRPr>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features in vectorization lead to a more accurate model which I could not employ due to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limitations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and ANN can be employed to create a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b="1" dirty="0">
                <a:solidFill>
                  <a:srgbClr val="D60093"/>
                </a:solidFill>
              </a:rPr>
              <a:t>Malignant Commentes Classifier - Multi Label Classification Project </a:t>
            </a:r>
            <a:r>
              <a:rPr lang="fr-FR" sz="3600" b="1" dirty="0" err="1">
                <a:solidFill>
                  <a:srgbClr val="D60093"/>
                </a:solidFill>
              </a:rPr>
              <a:t>using</a:t>
            </a:r>
            <a:r>
              <a:rPr lang="fr-FR" sz="3600" b="1" dirty="0">
                <a:solidFill>
                  <a:srgbClr val="D60093"/>
                </a:solidFill>
              </a:rPr>
              <a:t> NLP</a:t>
            </a:r>
            <a:endParaRPr lang="en-IN" sz="3600" b="1" dirty="0">
              <a:solidFill>
                <a:srgbClr val="D60093"/>
              </a:solidFill>
            </a:endParaRPr>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lnSpcReduction="10000"/>
          </a:bodyPr>
          <a:lstStyle/>
          <a:p>
            <a:r>
              <a:rPr lang="en-US" dirty="0">
                <a:solidFill>
                  <a:srgbClr val="7030A0"/>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solidFill>
                  <a:srgbClr val="7030A0"/>
                </a:solidFill>
              </a:rPr>
              <a:t>Online hate, described as abusive language, aggression, cyberbullying, hatefulness and many others has been identified as a major threat on online social media platforms. Social media platforms are the most prominent grounds for such toxic behaviour. </a:t>
            </a:r>
            <a:endParaRPr lang="en-IN" dirty="0">
              <a:solidFill>
                <a:srgbClr val="7030A0"/>
              </a:solidFill>
            </a:endParaRPr>
          </a:p>
        </p:txBody>
      </p:sp>
    </p:spTree>
    <p:extLst>
      <p:ext uri="{BB962C8B-B14F-4D97-AF65-F5344CB8AC3E}">
        <p14:creationId xmlns:p14="http://schemas.microsoft.com/office/powerpoint/2010/main"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a:bodyPr>
          <a:lstStyle/>
          <a:p>
            <a:r>
              <a:rPr lang="fr-FR" sz="3600" b="1" dirty="0" err="1">
                <a:solidFill>
                  <a:srgbClr val="CC0099"/>
                </a:solidFill>
              </a:rPr>
              <a:t>Malignant</a:t>
            </a:r>
            <a:r>
              <a:rPr lang="fr-FR" sz="3600" b="1" dirty="0">
                <a:solidFill>
                  <a:srgbClr val="CC0099"/>
                </a:solidFill>
              </a:rPr>
              <a:t> </a:t>
            </a:r>
            <a:r>
              <a:rPr lang="fr-FR" sz="3600" b="1" dirty="0" err="1">
                <a:solidFill>
                  <a:srgbClr val="CC0099"/>
                </a:solidFill>
              </a:rPr>
              <a:t>Comments</a:t>
            </a:r>
            <a:r>
              <a:rPr lang="fr-FR" sz="3600" b="1" dirty="0">
                <a:solidFill>
                  <a:srgbClr val="CC0099"/>
                </a:solidFill>
              </a:rPr>
              <a:t> Classifier – Multi-Label Classification Project </a:t>
            </a:r>
            <a:r>
              <a:rPr lang="fr-FR" sz="3600" b="1" dirty="0" err="1">
                <a:solidFill>
                  <a:srgbClr val="CC0099"/>
                </a:solidFill>
              </a:rPr>
              <a:t>using</a:t>
            </a:r>
            <a:r>
              <a:rPr lang="fr-FR" sz="3600" b="1" dirty="0">
                <a:solidFill>
                  <a:srgbClr val="CC0099"/>
                </a:solidFill>
              </a:rPr>
              <a:t> NLP</a:t>
            </a:r>
            <a:endParaRPr lang="en-IN" sz="3600" b="1" dirty="0">
              <a:solidFill>
                <a:srgbClr val="CC0099"/>
              </a:solidFill>
            </a:endParaRPr>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lnSpcReduction="10000"/>
          </a:bodyPr>
          <a:lstStyle/>
          <a:p>
            <a:r>
              <a:rPr lang="en-US" dirty="0">
                <a:solidFill>
                  <a:srgbClr val="7030A0"/>
                </a:solidFill>
              </a:rPr>
              <a:t>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p>
          <a:p>
            <a:r>
              <a:rPr lang="en-US" dirty="0">
                <a:solidFill>
                  <a:srgbClr val="7030A0"/>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72861" y="946446"/>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b="1" dirty="0">
                <a:solidFill>
                  <a:srgbClr val="FF0000"/>
                </a:solidFill>
                <a:latin typeface="+mj-lt"/>
                <a:cs typeface="Arial" panose="020B0604020202020204" pitchFamily="34" charset="0"/>
              </a:rPr>
              <a:t>Problem Statement </a:t>
            </a:r>
            <a:endParaRPr lang="en-US" sz="2800" b="1" dirty="0">
              <a:solidFill>
                <a:srgbClr val="FF0000"/>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solidFill>
                  <a:srgbClr val="0099FF"/>
                </a:solidFill>
                <a:effectLst/>
                <a:ea typeface="Calibri" panose="020F0502020204030204" pitchFamily="34" charset="0"/>
                <a:cs typeface="Mangal" panose="02040503050203030202" pitchFamily="18" charset="0"/>
              </a:rPr>
              <a:t>Our goal is to build a prototype of online hate and abuse comment classifier which can be used to classify hate and offensive comments so that they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b="1" dirty="0">
                <a:solidFill>
                  <a:srgbClr val="0099FF"/>
                </a:solidFill>
              </a:rPr>
              <a:t>Multi-Label Classification Problem</a:t>
            </a:r>
            <a:endParaRPr lang="en-IN" b="1" dirty="0">
              <a:solidFill>
                <a:srgbClr val="0099FF"/>
              </a:solidFill>
            </a:endParaRPr>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lnSpcReduction="10000"/>
          </a:bodyPr>
          <a:lstStyle/>
          <a:p>
            <a:r>
              <a:rPr lang="en-US" b="1" i="0" dirty="0">
                <a:solidFill>
                  <a:srgbClr val="002060"/>
                </a:solidFill>
                <a:effectLst/>
              </a:rPr>
              <a:t>Difference between multi-class classification &amp; multi-label classification </a:t>
            </a:r>
            <a:r>
              <a:rPr lang="en-US" b="0" i="0" dirty="0">
                <a:solidFill>
                  <a:srgbClr val="0070C0"/>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0070C0"/>
                </a:solidFill>
                <a:effectLst/>
              </a:rPr>
              <a:t>For example, </a:t>
            </a:r>
            <a:r>
              <a:rPr lang="en-US" b="1" i="1" dirty="0">
                <a:solidFill>
                  <a:srgbClr val="002060"/>
                </a:solidFill>
                <a:effectLst/>
              </a:rPr>
              <a:t>multi-class classification</a:t>
            </a:r>
            <a:r>
              <a:rPr lang="en-US" b="1" i="0" dirty="0">
                <a:solidFill>
                  <a:srgbClr val="002060"/>
                </a:solidFill>
                <a:effectLst/>
              </a:rPr>
              <a:t> </a:t>
            </a:r>
            <a:r>
              <a:rPr lang="en-US" b="0" i="0" dirty="0">
                <a:solidFill>
                  <a:srgbClr val="0070C0"/>
                </a:solidFill>
                <a:effectLst/>
              </a:rPr>
              <a:t>makes the assumption that each sample is assigned to one and only one label: a fruit can be either an apple or a pear but not both at the same time. Whereas, an instance of </a:t>
            </a:r>
            <a:r>
              <a:rPr lang="en-US" b="1" i="1" dirty="0">
                <a:solidFill>
                  <a:srgbClr val="002060"/>
                </a:solidFill>
                <a:effectLst/>
              </a:rPr>
              <a:t>multi-label classification</a:t>
            </a:r>
            <a:r>
              <a:rPr lang="en-US" b="1" i="0" dirty="0">
                <a:solidFill>
                  <a:srgbClr val="292929"/>
                </a:solidFill>
                <a:effectLst/>
              </a:rPr>
              <a:t> </a:t>
            </a:r>
            <a:r>
              <a:rPr lang="en-US" b="0" i="0" dirty="0">
                <a:solidFill>
                  <a:srgbClr val="0070C0"/>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ED19D-3D83-4ED4-A647-07C0E4B5DA3E}"/>
              </a:ext>
            </a:extLst>
          </p:cNvPr>
          <p:cNvSpPr txBox="1"/>
          <p:nvPr/>
        </p:nvSpPr>
        <p:spPr>
          <a:xfrm>
            <a:off x="6495965" y="2875890"/>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chemeClr val="accent2">
                    <a:lumMod val="75000"/>
                  </a:schemeClr>
                </a:solidFill>
                <a:effectLst/>
                <a:highlight>
                  <a:srgbClr val="FFFF00"/>
                </a:highlight>
              </a:rPr>
              <a:t>Multi-label classification of textual data is an important problem. Examples range from news articles to emails. </a:t>
            </a:r>
          </a:p>
          <a:p>
            <a:pPr algn="l"/>
            <a:endParaRPr lang="en-US" sz="2400" dirty="0">
              <a:solidFill>
                <a:schemeClr val="accent2">
                  <a:lumMod val="75000"/>
                </a:schemeClr>
              </a:solidFill>
              <a:highlight>
                <a:srgbClr val="FFFF00"/>
              </a:highlight>
            </a:endParaRPr>
          </a:p>
          <a:p>
            <a:pPr algn="l"/>
            <a:r>
              <a:rPr lang="en-US" sz="2400" b="1" i="0" dirty="0">
                <a:solidFill>
                  <a:schemeClr val="accent2">
                    <a:lumMod val="75000"/>
                  </a:schemeClr>
                </a:solidFill>
                <a:effectLst/>
                <a:highlight>
                  <a:srgbClr val="FFFF00"/>
                </a:highlight>
              </a:rPr>
              <a:t>For instance, this can be employed to find the genres that a movie belongs to, based on the summary of its plot.</a:t>
            </a:r>
          </a:p>
        </p:txBody>
      </p:sp>
      <p:pic>
        <p:nvPicPr>
          <p:cNvPr id="2050" name="Picture 2" descr="Multi-label Movie Genre Detection from a Movie Poster Using Knowledge  Transfer Learning | SpringerLink">
            <a:extLst>
              <a:ext uri="{FF2B5EF4-FFF2-40B4-BE49-F238E27FC236}">
                <a16:creationId xmlns:a16="http://schemas.microsoft.com/office/drawing/2014/main" id="{A982107B-7474-DED5-0D83-DC0F9DEEE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67" y="867747"/>
            <a:ext cx="5700714" cy="513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b="1" dirty="0">
                <a:solidFill>
                  <a:schemeClr val="accent2">
                    <a:lumMod val="75000"/>
                  </a:schemeClr>
                </a:solidFill>
              </a:rPr>
              <a:t>Exploration of Target Variable Ratings</a:t>
            </a:r>
            <a:endParaRPr lang="en-IN" sz="4400" b="1" dirty="0">
              <a:solidFill>
                <a:schemeClr val="accent2">
                  <a:lumMod val="75000"/>
                </a:schemeClr>
              </a:solidFill>
            </a:endParaRPr>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900</TotalTime>
  <Words>1296</Words>
  <Application>Microsoft Office PowerPoint</Application>
  <PresentationFormat>Widescreen</PresentationFormat>
  <Paragraphs>139</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Agency FB</vt:lpstr>
      <vt:lpstr>Arial</vt:lpstr>
      <vt:lpstr>Bahnschrift Light</vt:lpstr>
      <vt:lpstr>Bahnschrift SemiLight</vt:lpstr>
      <vt:lpstr>Bradley Hand ITC</vt:lpstr>
      <vt:lpstr>Calibri</vt:lpstr>
      <vt:lpstr>Garamond</vt:lpstr>
      <vt:lpstr>Symbol</vt:lpstr>
      <vt:lpstr>Wingdings</vt:lpstr>
      <vt:lpstr>WordVisi_MSFontService</vt:lpstr>
      <vt:lpstr>Organic</vt:lpstr>
      <vt:lpstr>Malignant Comments Classifier – Multi-Label Classification Project using NLP</vt:lpstr>
      <vt:lpstr>PowerPoint Presentation</vt:lpstr>
      <vt:lpstr>Malignant Commentes Classifier - Multi Label Classification Project using NLP</vt:lpstr>
      <vt:lpstr>Malignant Comments Classifier – Multi-Label Classification Project using NLP</vt:lpstr>
      <vt:lpstr>PowerPoint Presentation</vt:lpstr>
      <vt:lpstr>Multi-Label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PowerPoint Presentation</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Machine Learning Evaluation Matrix</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Vikash Mishra</cp:lastModifiedBy>
  <cp:revision>1556</cp:revision>
  <dcterms:created xsi:type="dcterms:W3CDTF">2020-12-29T14:55:00Z</dcterms:created>
  <dcterms:modified xsi:type="dcterms:W3CDTF">2023-01-12T06:13:54Z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