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953CA2F-81D9-442B-BBFE-5125300E7C5D}" type="datetimeFigureOut">
              <a:rPr lang="en-IN" smtClean="0"/>
              <a:t>17-11-2022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1568429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3CA2F-81D9-442B-BBFE-5125300E7C5D}"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198875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953CA2F-81D9-442B-BBFE-5125300E7C5D}" type="datetimeFigureOut">
              <a:rPr lang="en-IN" smtClean="0"/>
              <a:t>17-11-2022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1127244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953CA2F-81D9-442B-BBFE-5125300E7C5D}" type="datetimeFigureOut">
              <a:rPr lang="en-IN" smtClean="0"/>
              <a:t>17-11-2022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E2488C6-4EF7-4CCA-A407-E592B29FC982}"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76322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953CA2F-81D9-442B-BBFE-5125300E7C5D}" type="datetimeFigureOut">
              <a:rPr lang="en-IN" smtClean="0"/>
              <a:t>17-11-2022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4181360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53CA2F-81D9-442B-BBFE-5125300E7C5D}" type="datetimeFigureOut">
              <a:rPr lang="en-IN" smtClean="0"/>
              <a:t>17-11-2022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2703247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53CA2F-81D9-442B-BBFE-5125300E7C5D}" type="datetimeFigureOut">
              <a:rPr lang="en-IN" smtClean="0"/>
              <a:t>17-11-2022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516609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3CA2F-81D9-442B-BBFE-5125300E7C5D}"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660051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953CA2F-81D9-442B-BBFE-5125300E7C5D}" type="datetimeFigureOut">
              <a:rPr lang="en-IN" smtClean="0"/>
              <a:t>17-11-2022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2347769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3CA2F-81D9-442B-BBFE-5125300E7C5D}"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567789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953CA2F-81D9-442B-BBFE-5125300E7C5D}" type="datetimeFigureOut">
              <a:rPr lang="en-IN" smtClean="0"/>
              <a:t>17-11-2022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4012815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53CA2F-81D9-442B-BBFE-5125300E7C5D}"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1250157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53CA2F-81D9-442B-BBFE-5125300E7C5D}" type="datetimeFigureOut">
              <a:rPr lang="en-IN" smtClean="0"/>
              <a:t>17-11-2022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304100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53CA2F-81D9-442B-BBFE-5125300E7C5D}" type="datetimeFigureOut">
              <a:rPr lang="en-IN" smtClean="0"/>
              <a:t>17-11-2022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1262559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3CA2F-81D9-442B-BBFE-5125300E7C5D}" type="datetimeFigureOut">
              <a:rPr lang="en-IN" smtClean="0"/>
              <a:t>17-11-2022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338858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3CA2F-81D9-442B-BBFE-5125300E7C5D}"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790180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3CA2F-81D9-442B-BBFE-5125300E7C5D}"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2488C6-4EF7-4CCA-A407-E592B29FC982}" type="slidenum">
              <a:rPr lang="en-IN" smtClean="0"/>
              <a:t>‹#›</a:t>
            </a:fld>
            <a:endParaRPr lang="en-IN"/>
          </a:p>
        </p:txBody>
      </p:sp>
    </p:spTree>
    <p:extLst>
      <p:ext uri="{BB962C8B-B14F-4D97-AF65-F5344CB8AC3E}">
        <p14:creationId xmlns:p14="http://schemas.microsoft.com/office/powerpoint/2010/main" val="1143716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953CA2F-81D9-442B-BBFE-5125300E7C5D}" type="datetimeFigureOut">
              <a:rPr lang="en-IN" smtClean="0"/>
              <a:t>17-11-2022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E2488C6-4EF7-4CCA-A407-E592B29FC982}" type="slidenum">
              <a:rPr lang="en-IN" smtClean="0"/>
              <a:t>‹#›</a:t>
            </a:fld>
            <a:endParaRPr lang="en-IN"/>
          </a:p>
        </p:txBody>
      </p:sp>
    </p:spTree>
    <p:extLst>
      <p:ext uri="{BB962C8B-B14F-4D97-AF65-F5344CB8AC3E}">
        <p14:creationId xmlns:p14="http://schemas.microsoft.com/office/powerpoint/2010/main" val="3857603417"/>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47349-00B8-5900-5906-552F28C2AEC8}"/>
              </a:ext>
            </a:extLst>
          </p:cNvPr>
          <p:cNvSpPr>
            <a:spLocks noGrp="1"/>
          </p:cNvSpPr>
          <p:nvPr>
            <p:ph type="ctrTitle"/>
          </p:nvPr>
        </p:nvSpPr>
        <p:spPr>
          <a:blipFill>
            <a:blip r:embed="rId2"/>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r>
              <a:rPr lang="en-US" sz="6000" i="1" dirty="0">
                <a:solidFill>
                  <a:schemeClr val="accent6">
                    <a:lumMod val="50000"/>
                  </a:schemeClr>
                </a:solidFill>
                <a:latin typeface="Century" panose="02040604050505020304" pitchFamily="18" charset="0"/>
              </a:rPr>
              <a:t>Project Presentation</a:t>
            </a:r>
            <a:br>
              <a:rPr lang="en-US" dirty="0"/>
            </a:br>
            <a:r>
              <a:rPr lang="en-US" i="1" dirty="0">
                <a:solidFill>
                  <a:srgbClr val="FF0000"/>
                </a:solidFill>
                <a:latin typeface="Century" panose="02040604050505020304" pitchFamily="18" charset="0"/>
              </a:rPr>
              <a:t>“Customer Retention”</a:t>
            </a:r>
            <a:endParaRPr lang="en-IN" dirty="0"/>
          </a:p>
        </p:txBody>
      </p:sp>
      <p:sp>
        <p:nvSpPr>
          <p:cNvPr id="3" name="Subtitle 2">
            <a:extLst>
              <a:ext uri="{FF2B5EF4-FFF2-40B4-BE49-F238E27FC236}">
                <a16:creationId xmlns:a16="http://schemas.microsoft.com/office/drawing/2014/main" id="{1252A4B6-F59B-0B56-CDB2-2538AC54030E}"/>
              </a:ext>
            </a:extLst>
          </p:cNvPr>
          <p:cNvSpPr>
            <a:spLocks noGrp="1"/>
          </p:cNvSpPr>
          <p:nvPr>
            <p:ph type="subTitle" idx="1"/>
          </p:nvPr>
        </p:nvSpPr>
        <p:spPr>
          <a:xfrm>
            <a:off x="1371600" y="3632201"/>
            <a:ext cx="9542206" cy="113644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effectLst>
            <a:glow rad="101600">
              <a:schemeClr val="accent4">
                <a:satMod val="175000"/>
                <a:alpha val="40000"/>
              </a:schemeClr>
            </a:glow>
          </a:effectLst>
        </p:spPr>
        <p:txBody>
          <a:bodyPr>
            <a:normAutofit lnSpcReduction="10000"/>
          </a:bodyPr>
          <a:lstStyle/>
          <a:p>
            <a:endParaRPr lang="en-IN" dirty="0"/>
          </a:p>
          <a:p>
            <a:pPr algn="r"/>
            <a:r>
              <a:rPr lang="en-IN" dirty="0">
                <a:solidFill>
                  <a:srgbClr val="00B0F0"/>
                </a:solidFill>
                <a:latin typeface="Algerian" panose="04020705040A02060702" pitchFamily="82" charset="0"/>
              </a:rPr>
              <a:t>Presented by:</a:t>
            </a:r>
          </a:p>
          <a:p>
            <a:pPr algn="r"/>
            <a:r>
              <a:rPr lang="en-IN" dirty="0">
                <a:solidFill>
                  <a:srgbClr val="00B050"/>
                </a:solidFill>
                <a:latin typeface="Algerian" panose="04020705040A02060702" pitchFamily="82" charset="0"/>
              </a:rPr>
              <a:t>Vikas Kumar Mishra</a:t>
            </a:r>
          </a:p>
        </p:txBody>
      </p:sp>
    </p:spTree>
    <p:extLst>
      <p:ext uri="{BB962C8B-B14F-4D97-AF65-F5344CB8AC3E}">
        <p14:creationId xmlns:p14="http://schemas.microsoft.com/office/powerpoint/2010/main" val="27016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74CF5-3E8E-144C-FA1A-E999D6E6FD8D}"/>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pic>
        <p:nvPicPr>
          <p:cNvPr id="6" name="Content Placeholder 5">
            <a:extLst>
              <a:ext uri="{FF2B5EF4-FFF2-40B4-BE49-F238E27FC236}">
                <a16:creationId xmlns:a16="http://schemas.microsoft.com/office/drawing/2014/main" id="{B061393A-0A0F-0A72-BA79-4349C61ADEA5}"/>
              </a:ext>
            </a:extLst>
          </p:cNvPr>
          <p:cNvPicPr>
            <a:picLocks noGrp="1" noChangeAspect="1"/>
          </p:cNvPicPr>
          <p:nvPr>
            <p:ph sz="half" idx="1"/>
          </p:nvPr>
        </p:nvPicPr>
        <p:blipFill>
          <a:blip r:embed="rId2"/>
          <a:stretch>
            <a:fillRect/>
          </a:stretch>
        </p:blipFill>
        <p:spPr>
          <a:xfrm>
            <a:off x="986585" y="2373312"/>
            <a:ext cx="4732430" cy="3665538"/>
          </a:xfrm>
        </p:spPr>
      </p:pic>
      <p:pic>
        <p:nvPicPr>
          <p:cNvPr id="8" name="Content Placeholder 7">
            <a:extLst>
              <a:ext uri="{FF2B5EF4-FFF2-40B4-BE49-F238E27FC236}">
                <a16:creationId xmlns:a16="http://schemas.microsoft.com/office/drawing/2014/main" id="{69DC98D2-BA81-BB43-8017-3BCDD3AD32CB}"/>
              </a:ext>
            </a:extLst>
          </p:cNvPr>
          <p:cNvPicPr>
            <a:picLocks noGrp="1" noChangeAspect="1"/>
          </p:cNvPicPr>
          <p:nvPr>
            <p:ph sz="half" idx="2"/>
          </p:nvPr>
        </p:nvPicPr>
        <p:blipFill>
          <a:blip r:embed="rId3"/>
          <a:stretch>
            <a:fillRect/>
          </a:stretch>
        </p:blipFill>
        <p:spPr>
          <a:xfrm>
            <a:off x="6361471" y="2193925"/>
            <a:ext cx="4528151" cy="4024313"/>
          </a:xfrm>
        </p:spPr>
      </p:pic>
    </p:spTree>
    <p:extLst>
      <p:ext uri="{BB962C8B-B14F-4D97-AF65-F5344CB8AC3E}">
        <p14:creationId xmlns:p14="http://schemas.microsoft.com/office/powerpoint/2010/main" val="1587055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5576-8403-3CBB-B30C-1E38373E273A}"/>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pic>
        <p:nvPicPr>
          <p:cNvPr id="6" name="Content Placeholder 5">
            <a:extLst>
              <a:ext uri="{FF2B5EF4-FFF2-40B4-BE49-F238E27FC236}">
                <a16:creationId xmlns:a16="http://schemas.microsoft.com/office/drawing/2014/main" id="{9D3A14C5-6EC1-A2CE-F7DB-177B477A8973}"/>
              </a:ext>
            </a:extLst>
          </p:cNvPr>
          <p:cNvPicPr>
            <a:picLocks noGrp="1" noChangeAspect="1"/>
          </p:cNvPicPr>
          <p:nvPr>
            <p:ph sz="half" idx="1"/>
          </p:nvPr>
        </p:nvPicPr>
        <p:blipFill>
          <a:blip r:embed="rId2"/>
          <a:stretch>
            <a:fillRect/>
          </a:stretch>
        </p:blipFill>
        <p:spPr>
          <a:xfrm>
            <a:off x="792258" y="2243761"/>
            <a:ext cx="5121084" cy="3924640"/>
          </a:xfrm>
        </p:spPr>
      </p:pic>
      <p:pic>
        <p:nvPicPr>
          <p:cNvPr id="8" name="Content Placeholder 7">
            <a:extLst>
              <a:ext uri="{FF2B5EF4-FFF2-40B4-BE49-F238E27FC236}">
                <a16:creationId xmlns:a16="http://schemas.microsoft.com/office/drawing/2014/main" id="{B4178600-AE74-6876-12E3-FD665971CC5F}"/>
              </a:ext>
            </a:extLst>
          </p:cNvPr>
          <p:cNvPicPr>
            <a:picLocks noGrp="1" noChangeAspect="1"/>
          </p:cNvPicPr>
          <p:nvPr>
            <p:ph sz="half" idx="2"/>
          </p:nvPr>
        </p:nvPicPr>
        <p:blipFill>
          <a:blip r:embed="rId3"/>
          <a:stretch>
            <a:fillRect/>
          </a:stretch>
        </p:blipFill>
        <p:spPr>
          <a:xfrm>
            <a:off x="6278660" y="2193925"/>
            <a:ext cx="5121082" cy="4024313"/>
          </a:xfrm>
        </p:spPr>
      </p:pic>
    </p:spTree>
    <p:extLst>
      <p:ext uri="{BB962C8B-B14F-4D97-AF65-F5344CB8AC3E}">
        <p14:creationId xmlns:p14="http://schemas.microsoft.com/office/powerpoint/2010/main" val="2397342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8DC4-6440-2284-AC36-7AAE1883612C}"/>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pic>
        <p:nvPicPr>
          <p:cNvPr id="6" name="Content Placeholder 5">
            <a:extLst>
              <a:ext uri="{FF2B5EF4-FFF2-40B4-BE49-F238E27FC236}">
                <a16:creationId xmlns:a16="http://schemas.microsoft.com/office/drawing/2014/main" id="{7BA07FFD-E184-E1EA-0132-98D02DD88427}"/>
              </a:ext>
            </a:extLst>
          </p:cNvPr>
          <p:cNvPicPr>
            <a:picLocks noGrp="1" noChangeAspect="1"/>
          </p:cNvPicPr>
          <p:nvPr>
            <p:ph sz="half" idx="1"/>
          </p:nvPr>
        </p:nvPicPr>
        <p:blipFill>
          <a:blip r:embed="rId2"/>
          <a:stretch>
            <a:fillRect/>
          </a:stretch>
        </p:blipFill>
        <p:spPr>
          <a:xfrm>
            <a:off x="393290" y="2193925"/>
            <a:ext cx="5230762" cy="4236372"/>
          </a:xfrm>
        </p:spPr>
      </p:pic>
      <p:pic>
        <p:nvPicPr>
          <p:cNvPr id="8" name="Content Placeholder 7">
            <a:extLst>
              <a:ext uri="{FF2B5EF4-FFF2-40B4-BE49-F238E27FC236}">
                <a16:creationId xmlns:a16="http://schemas.microsoft.com/office/drawing/2014/main" id="{66A3D863-8CA7-0A51-3795-DAA504CB9776}"/>
              </a:ext>
            </a:extLst>
          </p:cNvPr>
          <p:cNvPicPr>
            <a:picLocks noGrp="1" noChangeAspect="1"/>
          </p:cNvPicPr>
          <p:nvPr>
            <p:ph sz="half" idx="2"/>
          </p:nvPr>
        </p:nvPicPr>
        <p:blipFill>
          <a:blip r:embed="rId3"/>
          <a:stretch>
            <a:fillRect/>
          </a:stretch>
        </p:blipFill>
        <p:spPr>
          <a:xfrm>
            <a:off x="6096000" y="2193925"/>
            <a:ext cx="5410199" cy="4403520"/>
          </a:xfrm>
        </p:spPr>
      </p:pic>
    </p:spTree>
    <p:extLst>
      <p:ext uri="{BB962C8B-B14F-4D97-AF65-F5344CB8AC3E}">
        <p14:creationId xmlns:p14="http://schemas.microsoft.com/office/powerpoint/2010/main" val="3126213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6303-F3C6-DF87-B15D-B27FA1EAD7A7}"/>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pic>
        <p:nvPicPr>
          <p:cNvPr id="6" name="Content Placeholder 5">
            <a:extLst>
              <a:ext uri="{FF2B5EF4-FFF2-40B4-BE49-F238E27FC236}">
                <a16:creationId xmlns:a16="http://schemas.microsoft.com/office/drawing/2014/main" id="{D0D1E569-2B46-77C0-E01D-4F5AD9B7EB5A}"/>
              </a:ext>
            </a:extLst>
          </p:cNvPr>
          <p:cNvPicPr>
            <a:picLocks noGrp="1" noChangeAspect="1"/>
          </p:cNvPicPr>
          <p:nvPr>
            <p:ph sz="half" idx="1"/>
          </p:nvPr>
        </p:nvPicPr>
        <p:blipFill>
          <a:blip r:embed="rId2"/>
          <a:stretch>
            <a:fillRect/>
          </a:stretch>
        </p:blipFill>
        <p:spPr>
          <a:xfrm>
            <a:off x="426328" y="2193925"/>
            <a:ext cx="5593473" cy="4472346"/>
          </a:xfrm>
        </p:spPr>
      </p:pic>
      <p:pic>
        <p:nvPicPr>
          <p:cNvPr id="8" name="Content Placeholder 7">
            <a:extLst>
              <a:ext uri="{FF2B5EF4-FFF2-40B4-BE49-F238E27FC236}">
                <a16:creationId xmlns:a16="http://schemas.microsoft.com/office/drawing/2014/main" id="{FAE9EDAF-1A29-E162-7C15-5C49DA53EC46}"/>
              </a:ext>
            </a:extLst>
          </p:cNvPr>
          <p:cNvPicPr>
            <a:picLocks noGrp="1" noChangeAspect="1"/>
          </p:cNvPicPr>
          <p:nvPr>
            <p:ph sz="half" idx="2"/>
          </p:nvPr>
        </p:nvPicPr>
        <p:blipFill>
          <a:blip r:embed="rId3"/>
          <a:stretch>
            <a:fillRect/>
          </a:stretch>
        </p:blipFill>
        <p:spPr>
          <a:xfrm>
            <a:off x="6172201" y="2293294"/>
            <a:ext cx="4976059" cy="4107505"/>
          </a:xfrm>
        </p:spPr>
      </p:pic>
    </p:spTree>
    <p:extLst>
      <p:ext uri="{BB962C8B-B14F-4D97-AF65-F5344CB8AC3E}">
        <p14:creationId xmlns:p14="http://schemas.microsoft.com/office/powerpoint/2010/main" val="154227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C103-0825-164A-8219-E734D78579F1}"/>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pic>
        <p:nvPicPr>
          <p:cNvPr id="6" name="Content Placeholder 5">
            <a:extLst>
              <a:ext uri="{FF2B5EF4-FFF2-40B4-BE49-F238E27FC236}">
                <a16:creationId xmlns:a16="http://schemas.microsoft.com/office/drawing/2014/main" id="{68BCBA6C-77C2-8FAA-E252-808F85EFA4D4}"/>
              </a:ext>
            </a:extLst>
          </p:cNvPr>
          <p:cNvPicPr>
            <a:picLocks noGrp="1" noChangeAspect="1"/>
          </p:cNvPicPr>
          <p:nvPr>
            <p:ph sz="half" idx="1"/>
          </p:nvPr>
        </p:nvPicPr>
        <p:blipFill>
          <a:blip r:embed="rId2"/>
          <a:stretch>
            <a:fillRect/>
          </a:stretch>
        </p:blipFill>
        <p:spPr>
          <a:xfrm>
            <a:off x="685800" y="2194559"/>
            <a:ext cx="5334000" cy="4024125"/>
          </a:xfrm>
        </p:spPr>
      </p:pic>
      <p:pic>
        <p:nvPicPr>
          <p:cNvPr id="8" name="Content Placeholder 7">
            <a:extLst>
              <a:ext uri="{FF2B5EF4-FFF2-40B4-BE49-F238E27FC236}">
                <a16:creationId xmlns:a16="http://schemas.microsoft.com/office/drawing/2014/main" id="{5F31C45C-CA2A-A5A7-3015-9F880EE844DF}"/>
              </a:ext>
            </a:extLst>
          </p:cNvPr>
          <p:cNvPicPr>
            <a:picLocks noGrp="1" noChangeAspect="1"/>
          </p:cNvPicPr>
          <p:nvPr>
            <p:ph sz="half" idx="2"/>
          </p:nvPr>
        </p:nvPicPr>
        <p:blipFill>
          <a:blip r:embed="rId3"/>
          <a:stretch>
            <a:fillRect/>
          </a:stretch>
        </p:blipFill>
        <p:spPr>
          <a:xfrm>
            <a:off x="6172200" y="2194559"/>
            <a:ext cx="5334000" cy="4024125"/>
          </a:xfrm>
        </p:spPr>
      </p:pic>
    </p:spTree>
    <p:extLst>
      <p:ext uri="{BB962C8B-B14F-4D97-AF65-F5344CB8AC3E}">
        <p14:creationId xmlns:p14="http://schemas.microsoft.com/office/powerpoint/2010/main" val="2816780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0774-E0AC-15F1-9867-5D3FFD27E78E}"/>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sp>
        <p:nvSpPr>
          <p:cNvPr id="3" name="Content Placeholder 2">
            <a:extLst>
              <a:ext uri="{FF2B5EF4-FFF2-40B4-BE49-F238E27FC236}">
                <a16:creationId xmlns:a16="http://schemas.microsoft.com/office/drawing/2014/main" id="{69D599E5-0FE3-8CEC-005D-0C168F030FEE}"/>
              </a:ext>
            </a:extLst>
          </p:cNvPr>
          <p:cNvSpPr>
            <a:spLocks noGrp="1"/>
          </p:cNvSpPr>
          <p:nvPr>
            <p:ph idx="1"/>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scene3d>
            <a:camera prst="perspectiveRelaxedModerately"/>
            <a:lightRig rig="threePt" dir="t"/>
          </a:scene3d>
        </p:spPr>
        <p:txBody>
          <a:bodyPr>
            <a:normAutofit fontScale="85000" lnSpcReduction="20000"/>
          </a:bodyPr>
          <a:lstStyle/>
          <a:p>
            <a:pPr lvl="0">
              <a:lnSpc>
                <a:spcPct val="107000"/>
              </a:lnSpc>
              <a:buFont typeface="Wingdings" panose="05000000000000000000" pitchFamily="2" charset="2"/>
              <a:buChar char="ü"/>
            </a:pPr>
            <a:endParaRPr lang="en-IN" sz="20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lvl="0">
              <a:lnSpc>
                <a:spcPct val="107000"/>
              </a:lnSpc>
              <a:buFont typeface="Wingdings" panose="05000000000000000000" pitchFamily="2" charset="2"/>
              <a:buChar char="q"/>
            </a:pPr>
            <a:r>
              <a:rPr lang="en-IN" sz="3200" dirty="0">
                <a:solidFill>
                  <a:schemeClr val="tx2">
                    <a:lumMod val="75000"/>
                  </a:schemeClr>
                </a:solidFill>
                <a:effectLst/>
                <a:latin typeface="Aparajita" panose="02020603050405020304" pitchFamily="18" charset="0"/>
                <a:ea typeface="Calibri" panose="020F0502020204030204" pitchFamily="34" charset="0"/>
                <a:cs typeface="Aparajita" panose="02020603050405020304" pitchFamily="18" charset="0"/>
              </a:rPr>
              <a:t> Females are doing more shopping compared to men and females in the age group 21-30 and men in the age group 31-40 are shopping more than other age groups.</a:t>
            </a:r>
          </a:p>
          <a:p>
            <a:pPr>
              <a:lnSpc>
                <a:spcPct val="107000"/>
              </a:lnSpc>
              <a:buFont typeface="Wingdings" panose="05000000000000000000" pitchFamily="2" charset="2"/>
              <a:buChar char="q"/>
            </a:pPr>
            <a:r>
              <a:rPr lang="en-IN" sz="3200" dirty="0">
                <a:solidFill>
                  <a:schemeClr val="tx2">
                    <a:lumMod val="75000"/>
                  </a:schemeClr>
                </a:solidFill>
                <a:effectLst/>
                <a:latin typeface="Aparajita" panose="02020603050405020304" pitchFamily="18" charset="0"/>
                <a:ea typeface="Calibri" panose="020F0502020204030204" pitchFamily="34" charset="0"/>
                <a:cs typeface="Aparajita" panose="02020603050405020304" pitchFamily="18" charset="0"/>
              </a:rPr>
              <a:t>I found more customers in Great Noida and they belong to above 4 years of online shopping experience.</a:t>
            </a:r>
            <a:endParaRPr lang="en-IN" sz="3200" dirty="0">
              <a:solidFill>
                <a:schemeClr val="tx2">
                  <a:lumMod val="75000"/>
                </a:schemeClr>
              </a:solidFill>
              <a:latin typeface="Aparajita" panose="02020603050405020304" pitchFamily="18" charset="0"/>
              <a:ea typeface="Calibri" panose="020F0502020204030204" pitchFamily="34" charset="0"/>
              <a:cs typeface="Aparajita" panose="02020603050405020304" pitchFamily="18" charset="0"/>
            </a:endParaRPr>
          </a:p>
          <a:p>
            <a:pPr>
              <a:lnSpc>
                <a:spcPct val="107000"/>
              </a:lnSpc>
              <a:buFont typeface="Wingdings" panose="05000000000000000000" pitchFamily="2" charset="2"/>
              <a:buChar char="q"/>
            </a:pPr>
            <a:r>
              <a:rPr lang="en-IN" sz="3200" dirty="0">
                <a:solidFill>
                  <a:schemeClr val="tx2">
                    <a:lumMod val="75000"/>
                  </a:schemeClr>
                </a:solidFill>
                <a:effectLst/>
                <a:latin typeface="Aparajita" panose="02020603050405020304" pitchFamily="18" charset="0"/>
                <a:ea typeface="Calibri" panose="020F0502020204030204" pitchFamily="34" charset="0"/>
                <a:cs typeface="Aparajita" panose="02020603050405020304" pitchFamily="18" charset="0"/>
              </a:rPr>
              <a:t>In all the frequencies of online purchases in the past 1 year the usage of mobile internet for internet access is having a high count.</a:t>
            </a:r>
            <a:endParaRPr lang="en-IN" sz="3200" dirty="0">
              <a:solidFill>
                <a:schemeClr val="tx2">
                  <a:lumMod val="75000"/>
                </a:schemeClr>
              </a:solidFill>
              <a:latin typeface="Aparajita" panose="02020603050405020304" pitchFamily="18" charset="0"/>
              <a:ea typeface="Calibri" panose="020F0502020204030204" pitchFamily="34" charset="0"/>
              <a:cs typeface="Aparajita" panose="02020603050405020304" pitchFamily="18" charset="0"/>
            </a:endParaRPr>
          </a:p>
          <a:p>
            <a:pPr>
              <a:lnSpc>
                <a:spcPct val="107000"/>
              </a:lnSpc>
              <a:buFont typeface="Wingdings" panose="05000000000000000000" pitchFamily="2" charset="2"/>
              <a:buChar char="q"/>
            </a:pPr>
            <a:r>
              <a:rPr lang="en-IN" sz="3200" dirty="0">
                <a:solidFill>
                  <a:schemeClr val="tx2">
                    <a:lumMod val="75000"/>
                  </a:schemeClr>
                </a:solidFill>
                <a:effectLst/>
                <a:latin typeface="Aparajita" panose="02020603050405020304" pitchFamily="18" charset="0"/>
                <a:ea typeface="Calibri" panose="020F0502020204030204" pitchFamily="34" charset="0"/>
                <a:cs typeface="Aparajita" panose="02020603050405020304" pitchFamily="18" charset="0"/>
              </a:rPr>
              <a:t>All smartphone users have a maximum count for 5.5 inches screen size and for all other devices screen size is not specified i.e., others option.</a:t>
            </a:r>
          </a:p>
          <a:p>
            <a:pPr marL="0" indent="0">
              <a:buNone/>
            </a:pPr>
            <a:endParaRPr lang="en-IN" dirty="0"/>
          </a:p>
        </p:txBody>
      </p:sp>
    </p:spTree>
    <p:extLst>
      <p:ext uri="{BB962C8B-B14F-4D97-AF65-F5344CB8AC3E}">
        <p14:creationId xmlns:p14="http://schemas.microsoft.com/office/powerpoint/2010/main" val="299942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E71C5-22CE-A437-11B0-9041D8117BB5}"/>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pic>
        <p:nvPicPr>
          <p:cNvPr id="6" name="Content Placeholder 5">
            <a:extLst>
              <a:ext uri="{FF2B5EF4-FFF2-40B4-BE49-F238E27FC236}">
                <a16:creationId xmlns:a16="http://schemas.microsoft.com/office/drawing/2014/main" id="{339F5AA9-E0BA-AEAD-012F-24F692649397}"/>
              </a:ext>
            </a:extLst>
          </p:cNvPr>
          <p:cNvPicPr>
            <a:picLocks noGrp="1" noChangeAspect="1"/>
          </p:cNvPicPr>
          <p:nvPr>
            <p:ph sz="half" idx="1"/>
          </p:nvPr>
        </p:nvPicPr>
        <p:blipFill>
          <a:blip r:embed="rId2"/>
          <a:stretch>
            <a:fillRect/>
          </a:stretch>
        </p:blipFill>
        <p:spPr>
          <a:xfrm>
            <a:off x="685800" y="2194559"/>
            <a:ext cx="5334000" cy="4127583"/>
          </a:xfrm>
        </p:spPr>
      </p:pic>
      <p:pic>
        <p:nvPicPr>
          <p:cNvPr id="8" name="Content Placeholder 7">
            <a:extLst>
              <a:ext uri="{FF2B5EF4-FFF2-40B4-BE49-F238E27FC236}">
                <a16:creationId xmlns:a16="http://schemas.microsoft.com/office/drawing/2014/main" id="{BB952AA2-719D-0736-5D07-0830DA5E20FF}"/>
              </a:ext>
            </a:extLst>
          </p:cNvPr>
          <p:cNvPicPr>
            <a:picLocks noGrp="1" noChangeAspect="1"/>
          </p:cNvPicPr>
          <p:nvPr>
            <p:ph sz="half" idx="2"/>
          </p:nvPr>
        </p:nvPicPr>
        <p:blipFill>
          <a:blip r:embed="rId3"/>
          <a:stretch>
            <a:fillRect/>
          </a:stretch>
        </p:blipFill>
        <p:spPr>
          <a:xfrm>
            <a:off x="6172200" y="2194558"/>
            <a:ext cx="5334000" cy="4127583"/>
          </a:xfrm>
        </p:spPr>
      </p:pic>
    </p:spTree>
    <p:extLst>
      <p:ext uri="{BB962C8B-B14F-4D97-AF65-F5344CB8AC3E}">
        <p14:creationId xmlns:p14="http://schemas.microsoft.com/office/powerpoint/2010/main" val="1378895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9910-E7B5-D274-39AC-815C189C5A00}"/>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pic>
        <p:nvPicPr>
          <p:cNvPr id="5" name="Content Placeholder 4">
            <a:extLst>
              <a:ext uri="{FF2B5EF4-FFF2-40B4-BE49-F238E27FC236}">
                <a16:creationId xmlns:a16="http://schemas.microsoft.com/office/drawing/2014/main" id="{569C2F65-C3E2-158A-B943-0FFCBDA6360C}"/>
              </a:ext>
            </a:extLst>
          </p:cNvPr>
          <p:cNvPicPr>
            <a:picLocks noGrp="1" noChangeAspect="1"/>
          </p:cNvPicPr>
          <p:nvPr>
            <p:ph idx="1"/>
          </p:nvPr>
        </p:nvPicPr>
        <p:blipFill>
          <a:blip r:embed="rId2"/>
          <a:stretch>
            <a:fillRect/>
          </a:stretch>
        </p:blipFill>
        <p:spPr>
          <a:xfrm>
            <a:off x="1337188" y="2293295"/>
            <a:ext cx="8799870" cy="4382808"/>
          </a:xfrm>
        </p:spPr>
      </p:pic>
    </p:spTree>
    <p:extLst>
      <p:ext uri="{BB962C8B-B14F-4D97-AF65-F5344CB8AC3E}">
        <p14:creationId xmlns:p14="http://schemas.microsoft.com/office/powerpoint/2010/main" val="1007037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7879B-6F27-220F-49DB-C94000B95579}"/>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sp>
        <p:nvSpPr>
          <p:cNvPr id="3" name="Content Placeholder 2">
            <a:extLst>
              <a:ext uri="{FF2B5EF4-FFF2-40B4-BE49-F238E27FC236}">
                <a16:creationId xmlns:a16="http://schemas.microsoft.com/office/drawing/2014/main" id="{05FEFF59-FB0C-48AC-69D2-A8FED1EADA7A}"/>
              </a:ext>
            </a:extLst>
          </p:cNvPr>
          <p:cNvSpPr>
            <a:spLocks noGrp="1"/>
          </p:cNvSpPr>
          <p:nvPr>
            <p:ph idx="1"/>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a:scene3d>
            <a:camera prst="perspectiveRight"/>
            <a:lightRig rig="threePt" dir="t"/>
          </a:scene3d>
        </p:spPr>
        <p:txBody>
          <a:bodyPr>
            <a:normAutofit fontScale="77500" lnSpcReduction="20000"/>
          </a:bodyPr>
          <a:lstStyle/>
          <a:p>
            <a:pPr marL="0" lvl="0" indent="0">
              <a:lnSpc>
                <a:spcPct val="107000"/>
              </a:lnSpc>
              <a:buNone/>
            </a:pPr>
            <a:endPar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lvl="0">
              <a:lnSpc>
                <a:spcPct val="107000"/>
              </a:lnSpc>
              <a:buFont typeface="Wingdings" panose="05000000000000000000" pitchFamily="2" charset="2"/>
              <a:buChar char="q"/>
            </a:pPr>
            <a:r>
              <a:rPr lang="en-IN" sz="3200" dirty="0">
                <a:solidFill>
                  <a:schemeClr val="accent6">
                    <a:lumMod val="60000"/>
                    <a:lumOff val="40000"/>
                  </a:schemeClr>
                </a:solidFill>
                <a:effectLst/>
                <a:latin typeface="Aparajita" panose="02020603050405020304" pitchFamily="18" charset="0"/>
                <a:ea typeface="Calibri" panose="020F0502020204030204" pitchFamily="34" charset="0"/>
                <a:cs typeface="Aparajita" panose="02020603050405020304" pitchFamily="18" charset="0"/>
              </a:rPr>
              <a:t>All the window users and max Android users use Google Chrome as their browser and IOS/Mac users use Safari as their browser.</a:t>
            </a:r>
            <a:endParaRPr lang="en-IN" sz="3200" dirty="0">
              <a:solidFill>
                <a:schemeClr val="accent6">
                  <a:lumMod val="60000"/>
                  <a:lumOff val="40000"/>
                </a:schemeClr>
              </a:solidFill>
              <a:latin typeface="Aparajita" panose="02020603050405020304" pitchFamily="18" charset="0"/>
              <a:ea typeface="Calibri" panose="020F0502020204030204" pitchFamily="34" charset="0"/>
              <a:cs typeface="Aparajita" panose="02020603050405020304" pitchFamily="18" charset="0"/>
            </a:endParaRPr>
          </a:p>
          <a:p>
            <a:pPr lvl="0">
              <a:lnSpc>
                <a:spcPct val="107000"/>
              </a:lnSpc>
              <a:buFont typeface="Wingdings" panose="05000000000000000000" pitchFamily="2" charset="2"/>
              <a:buChar char="q"/>
            </a:pPr>
            <a:r>
              <a:rPr lang="en-IN" sz="3200" dirty="0">
                <a:solidFill>
                  <a:schemeClr val="accent6">
                    <a:lumMod val="60000"/>
                    <a:lumOff val="40000"/>
                  </a:schemeClr>
                </a:solidFill>
                <a:effectLst/>
                <a:latin typeface="Aparajita" panose="02020603050405020304" pitchFamily="18" charset="0"/>
                <a:ea typeface="Calibri" panose="020F0502020204030204" pitchFamily="34" charset="0"/>
                <a:cs typeface="Aparajita" panose="02020603050405020304" pitchFamily="18" charset="0"/>
              </a:rPr>
              <a:t>Maximum customers use Search Engine to visit the online store for the first time and after the first visit also again log in using search engines so search engines are a good mode to get a hike in the number of customers.</a:t>
            </a:r>
          </a:p>
          <a:p>
            <a:pPr lvl="0">
              <a:lnSpc>
                <a:spcPct val="107000"/>
              </a:lnSpc>
              <a:buFont typeface="Wingdings" panose="05000000000000000000" pitchFamily="2" charset="2"/>
              <a:buChar char="q"/>
            </a:pPr>
            <a:r>
              <a:rPr lang="en-IN" sz="3200" dirty="0">
                <a:solidFill>
                  <a:schemeClr val="accent6">
                    <a:lumMod val="60000"/>
                    <a:lumOff val="40000"/>
                  </a:schemeClr>
                </a:solidFill>
                <a:effectLst/>
                <a:latin typeface="Aparajita" panose="02020603050405020304" pitchFamily="18" charset="0"/>
                <a:ea typeface="Calibri" panose="020F0502020204030204" pitchFamily="34" charset="0"/>
                <a:cs typeface="Aparajita" panose="02020603050405020304" pitchFamily="18" charset="0"/>
              </a:rPr>
              <a:t>Maximum customers use the e-retail shop for more than 15 mins to make the purchase decision and max customers use credit/debit cards as a payment option.</a:t>
            </a:r>
          </a:p>
          <a:p>
            <a:pPr lvl="0">
              <a:lnSpc>
                <a:spcPct val="107000"/>
              </a:lnSpc>
              <a:buFont typeface="Wingdings" panose="05000000000000000000" pitchFamily="2" charset="2"/>
              <a:buChar char="q"/>
            </a:pPr>
            <a:r>
              <a:rPr lang="en-IN" sz="3200" dirty="0">
                <a:solidFill>
                  <a:schemeClr val="accent6">
                    <a:lumMod val="60000"/>
                    <a:lumOff val="40000"/>
                  </a:schemeClr>
                </a:solidFill>
                <a:effectLst/>
                <a:latin typeface="Aparajita" panose="02020603050405020304" pitchFamily="18" charset="0"/>
                <a:ea typeface="Calibri" panose="020F0502020204030204" pitchFamily="34" charset="0"/>
                <a:cs typeface="Aparajita" panose="02020603050405020304" pitchFamily="18" charset="0"/>
              </a:rPr>
              <a:t>Maximum customers sometimes abandon and the maximum reason for abandoning is to get a better alternative offer.</a:t>
            </a:r>
          </a:p>
          <a:p>
            <a:pPr marL="0" indent="0">
              <a:buNone/>
            </a:pPr>
            <a:endParaRPr lang="en-IN" dirty="0"/>
          </a:p>
        </p:txBody>
      </p:sp>
    </p:spTree>
    <p:extLst>
      <p:ext uri="{BB962C8B-B14F-4D97-AF65-F5344CB8AC3E}">
        <p14:creationId xmlns:p14="http://schemas.microsoft.com/office/powerpoint/2010/main" val="1751513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36FFA-4E57-BC16-EAC5-7672CC88AF9D}"/>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pic>
        <p:nvPicPr>
          <p:cNvPr id="6" name="Content Placeholder 5">
            <a:extLst>
              <a:ext uri="{FF2B5EF4-FFF2-40B4-BE49-F238E27FC236}">
                <a16:creationId xmlns:a16="http://schemas.microsoft.com/office/drawing/2014/main" id="{99402A4E-6619-6E42-66A9-71F686746763}"/>
              </a:ext>
            </a:extLst>
          </p:cNvPr>
          <p:cNvPicPr>
            <a:picLocks noGrp="1" noChangeAspect="1"/>
          </p:cNvPicPr>
          <p:nvPr>
            <p:ph sz="half" idx="1"/>
          </p:nvPr>
        </p:nvPicPr>
        <p:blipFill>
          <a:blip r:embed="rId2"/>
          <a:stretch>
            <a:fillRect/>
          </a:stretch>
        </p:blipFill>
        <p:spPr>
          <a:xfrm>
            <a:off x="685800" y="2271252"/>
            <a:ext cx="5334000" cy="4355690"/>
          </a:xfrm>
        </p:spPr>
      </p:pic>
      <p:pic>
        <p:nvPicPr>
          <p:cNvPr id="8" name="Content Placeholder 7">
            <a:extLst>
              <a:ext uri="{FF2B5EF4-FFF2-40B4-BE49-F238E27FC236}">
                <a16:creationId xmlns:a16="http://schemas.microsoft.com/office/drawing/2014/main" id="{7F94E90A-1D92-F46D-AFDD-5F5097F70234}"/>
              </a:ext>
            </a:extLst>
          </p:cNvPr>
          <p:cNvPicPr>
            <a:picLocks noGrp="1" noChangeAspect="1"/>
          </p:cNvPicPr>
          <p:nvPr>
            <p:ph sz="half" idx="2"/>
          </p:nvPr>
        </p:nvPicPr>
        <p:blipFill>
          <a:blip r:embed="rId3"/>
          <a:stretch>
            <a:fillRect/>
          </a:stretch>
        </p:blipFill>
        <p:spPr>
          <a:xfrm>
            <a:off x="6172200" y="2271252"/>
            <a:ext cx="5334000" cy="4355690"/>
          </a:xfrm>
        </p:spPr>
      </p:pic>
    </p:spTree>
    <p:extLst>
      <p:ext uri="{BB962C8B-B14F-4D97-AF65-F5344CB8AC3E}">
        <p14:creationId xmlns:p14="http://schemas.microsoft.com/office/powerpoint/2010/main" val="152066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09551-765A-D923-D88B-D1CFA0A8B9EC}"/>
              </a:ext>
            </a:extLst>
          </p:cNvPr>
          <p:cNvSpPr>
            <a:spLocks noGrp="1"/>
          </p:cNvSpPr>
          <p:nvPr>
            <p:ph type="title"/>
          </p:nvPr>
        </p:nvSpPr>
        <p:spPr>
          <a:xfrm>
            <a:off x="2895600" y="764373"/>
            <a:ext cx="8610600" cy="779292"/>
          </a:xfrm>
        </p:spPr>
        <p:txBody>
          <a:bodyPr>
            <a:prstTxWarp prst="textSlantUp">
              <a:avLst/>
            </a:prstTxWarp>
          </a:bodyPr>
          <a:lstStyle/>
          <a:p>
            <a:pPr algn="ctr"/>
            <a:r>
              <a:rPr lang="en-US" sz="4400" b="1" dirty="0">
                <a:solidFill>
                  <a:srgbClr val="FF0000"/>
                </a:solidFill>
                <a:latin typeface="Century" panose="02040604050505020304" pitchFamily="18" charset="0"/>
              </a:rPr>
              <a:t>Agenda</a:t>
            </a:r>
            <a:endParaRPr lang="en-IN" dirty="0">
              <a:solidFill>
                <a:srgbClr val="FF0000"/>
              </a:solidFill>
            </a:endParaRPr>
          </a:p>
        </p:txBody>
      </p:sp>
      <p:sp>
        <p:nvSpPr>
          <p:cNvPr id="3" name="Content Placeholder 2">
            <a:extLst>
              <a:ext uri="{FF2B5EF4-FFF2-40B4-BE49-F238E27FC236}">
                <a16:creationId xmlns:a16="http://schemas.microsoft.com/office/drawing/2014/main" id="{6FD71066-F8B1-DF25-D367-88AFF99C4AAA}"/>
              </a:ext>
            </a:extLst>
          </p:cNvPr>
          <p:cNvSpPr>
            <a:spLocks noGrp="1"/>
          </p:cNvSpPr>
          <p:nvPr>
            <p:ph idx="1"/>
          </p:nvPr>
        </p:nvSpPr>
        <p:spPr>
          <a:xfrm>
            <a:off x="1573161" y="1789471"/>
            <a:ext cx="9929862" cy="4001729"/>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a:noFill/>
          </a:ln>
          <a:effectLst/>
          <a:scene3d>
            <a:camera prst="perspectiveLeft"/>
            <a:lightRig rig="chilly" dir="t">
              <a:rot lat="0" lon="0" rev="18480000"/>
            </a:lightRig>
          </a:scene3d>
          <a:sp3d prstMaterial="clear">
            <a:bevelT h="63500"/>
          </a:sp3d>
        </p:spPr>
        <p:txBody>
          <a:bodyPr>
            <a:normAutofit/>
          </a:bodyPr>
          <a:lstStyle/>
          <a:p>
            <a:r>
              <a:rPr lang="en-US" dirty="0">
                <a:solidFill>
                  <a:srgbClr val="00B0F0"/>
                </a:solidFill>
                <a:latin typeface="Century" panose="02040604050505020304" pitchFamily="18" charset="0"/>
              </a:rPr>
              <a:t>Overview.</a:t>
            </a:r>
          </a:p>
          <a:p>
            <a:r>
              <a:rPr lang="en-US" dirty="0">
                <a:solidFill>
                  <a:srgbClr val="00B0F0"/>
                </a:solidFill>
                <a:latin typeface="Century" panose="02040604050505020304" pitchFamily="18" charset="0"/>
              </a:rPr>
              <a:t>What is customer Retention?</a:t>
            </a:r>
          </a:p>
          <a:p>
            <a:r>
              <a:rPr lang="en-US" dirty="0">
                <a:solidFill>
                  <a:srgbClr val="00B0F0"/>
                </a:solidFill>
                <a:latin typeface="Century" panose="02040604050505020304" pitchFamily="18" charset="0"/>
              </a:rPr>
              <a:t>Need for customer retention.</a:t>
            </a:r>
          </a:p>
          <a:p>
            <a:r>
              <a:rPr lang="en-US" dirty="0">
                <a:solidFill>
                  <a:srgbClr val="00B0F0"/>
                </a:solidFill>
                <a:latin typeface="Century" panose="02040604050505020304" pitchFamily="18" charset="0"/>
              </a:rPr>
              <a:t>Problem Statement.</a:t>
            </a:r>
          </a:p>
          <a:p>
            <a:r>
              <a:rPr lang="en-US" dirty="0">
                <a:solidFill>
                  <a:srgbClr val="00B0F0"/>
                </a:solidFill>
                <a:latin typeface="Century" panose="02040604050505020304" pitchFamily="18" charset="0"/>
              </a:rPr>
              <a:t>Problem Understanding.</a:t>
            </a:r>
          </a:p>
          <a:p>
            <a:r>
              <a:rPr lang="en-US" dirty="0">
                <a:solidFill>
                  <a:srgbClr val="00B0F0"/>
                </a:solidFill>
                <a:latin typeface="Century" panose="02040604050505020304" pitchFamily="18" charset="0"/>
              </a:rPr>
              <a:t>Exploratory data analysis.</a:t>
            </a:r>
          </a:p>
          <a:p>
            <a:r>
              <a:rPr lang="en-US" dirty="0">
                <a:solidFill>
                  <a:srgbClr val="00B0F0"/>
                </a:solidFill>
                <a:latin typeface="Century" panose="02040604050505020304" pitchFamily="18" charset="0"/>
              </a:rPr>
              <a:t>Visualization.</a:t>
            </a:r>
          </a:p>
          <a:p>
            <a:r>
              <a:rPr lang="en-US" dirty="0">
                <a:solidFill>
                  <a:srgbClr val="00B0F0"/>
                </a:solidFill>
                <a:latin typeface="Century" panose="02040604050505020304" pitchFamily="18" charset="0"/>
              </a:rPr>
              <a:t>Conclusion.</a:t>
            </a:r>
          </a:p>
          <a:p>
            <a:pPr marL="0" indent="0">
              <a:buNone/>
            </a:pPr>
            <a:endParaRPr lang="en-IN" dirty="0"/>
          </a:p>
        </p:txBody>
      </p:sp>
    </p:spTree>
    <p:extLst>
      <p:ext uri="{BB962C8B-B14F-4D97-AF65-F5344CB8AC3E}">
        <p14:creationId xmlns:p14="http://schemas.microsoft.com/office/powerpoint/2010/main" val="2786436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60D68-B18C-750A-83D8-9F7ADE7FFD51}"/>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pic>
        <p:nvPicPr>
          <p:cNvPr id="6" name="Content Placeholder 5">
            <a:extLst>
              <a:ext uri="{FF2B5EF4-FFF2-40B4-BE49-F238E27FC236}">
                <a16:creationId xmlns:a16="http://schemas.microsoft.com/office/drawing/2014/main" id="{85368CCF-A832-692E-D014-5022F64A6BA4}"/>
              </a:ext>
            </a:extLst>
          </p:cNvPr>
          <p:cNvPicPr>
            <a:picLocks noGrp="1" noChangeAspect="1"/>
          </p:cNvPicPr>
          <p:nvPr>
            <p:ph sz="half" idx="1"/>
          </p:nvPr>
        </p:nvPicPr>
        <p:blipFill>
          <a:blip r:embed="rId2"/>
          <a:stretch>
            <a:fillRect/>
          </a:stretch>
        </p:blipFill>
        <p:spPr>
          <a:xfrm>
            <a:off x="685799" y="2194559"/>
            <a:ext cx="5125065" cy="3899068"/>
          </a:xfrm>
        </p:spPr>
      </p:pic>
      <p:pic>
        <p:nvPicPr>
          <p:cNvPr id="8" name="Content Placeholder 7">
            <a:extLst>
              <a:ext uri="{FF2B5EF4-FFF2-40B4-BE49-F238E27FC236}">
                <a16:creationId xmlns:a16="http://schemas.microsoft.com/office/drawing/2014/main" id="{1A9E3424-5F00-0852-F8C7-274C02BA2EB8}"/>
              </a:ext>
            </a:extLst>
          </p:cNvPr>
          <p:cNvPicPr>
            <a:picLocks noGrp="1" noChangeAspect="1"/>
          </p:cNvPicPr>
          <p:nvPr>
            <p:ph sz="half" idx="2"/>
          </p:nvPr>
        </p:nvPicPr>
        <p:blipFill>
          <a:blip r:embed="rId3"/>
          <a:stretch>
            <a:fillRect/>
          </a:stretch>
        </p:blipFill>
        <p:spPr>
          <a:xfrm>
            <a:off x="6172200" y="2194558"/>
            <a:ext cx="5334000" cy="3899067"/>
          </a:xfrm>
        </p:spPr>
      </p:pic>
    </p:spTree>
    <p:extLst>
      <p:ext uri="{BB962C8B-B14F-4D97-AF65-F5344CB8AC3E}">
        <p14:creationId xmlns:p14="http://schemas.microsoft.com/office/powerpoint/2010/main" val="779345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63DD3-F6F5-70DA-0511-DE5BB3CEB12F}"/>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sp>
        <p:nvSpPr>
          <p:cNvPr id="3" name="Content Placeholder 2">
            <a:extLst>
              <a:ext uri="{FF2B5EF4-FFF2-40B4-BE49-F238E27FC236}">
                <a16:creationId xmlns:a16="http://schemas.microsoft.com/office/drawing/2014/main" id="{12350854-1EEC-8453-7473-0214C7E41837}"/>
              </a:ext>
            </a:extLst>
          </p:cNvPr>
          <p:cNvSpPr>
            <a:spLocks noGrp="1"/>
          </p:cNvSpPr>
          <p:nvPr>
            <p:ph idx="1"/>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scene3d>
            <a:camera prst="perspectiveAbove"/>
            <a:lightRig rig="threePt" dir="t"/>
          </a:scene3d>
        </p:spPr>
        <p:txBody>
          <a:bodyPr>
            <a:normAutofit lnSpcReduction="10000"/>
          </a:bodyPr>
          <a:lstStyle/>
          <a:p>
            <a:pPr marL="0" indent="0">
              <a:buNone/>
            </a:pPr>
            <a:endParaRPr lang="en-IN" dirty="0"/>
          </a:p>
          <a:p>
            <a:pPr lvl="0">
              <a:lnSpc>
                <a:spcPct val="107000"/>
              </a:lnSpc>
              <a:buFont typeface="Wingdings" panose="05000000000000000000" pitchFamily="2" charset="2"/>
              <a:buChar char="q"/>
            </a:pPr>
            <a:r>
              <a:rPr lang="en-IN" sz="2400" dirty="0">
                <a:solidFill>
                  <a:schemeClr val="accent5">
                    <a:lumMod val="75000"/>
                  </a:schemeClr>
                </a:solidFill>
                <a:effectLst/>
                <a:latin typeface="Aparajita" panose="02020603050405020304" pitchFamily="18" charset="0"/>
                <a:ea typeface="Calibri" panose="020F0502020204030204" pitchFamily="34" charset="0"/>
                <a:cs typeface="Aparajita" panose="02020603050405020304" pitchFamily="18" charset="0"/>
              </a:rPr>
              <a:t>Maximum customers agree to have the content on the web page be easy to read and understand and also they agree to get information on a similar product to the one highlighted is important for product comparison.</a:t>
            </a:r>
          </a:p>
          <a:p>
            <a:pPr lvl="0">
              <a:lnSpc>
                <a:spcPct val="107000"/>
              </a:lnSpc>
              <a:buFont typeface="Wingdings" panose="05000000000000000000" pitchFamily="2" charset="2"/>
              <a:buChar char="q"/>
            </a:pPr>
            <a:r>
              <a:rPr lang="en-IN" sz="2400" dirty="0">
                <a:solidFill>
                  <a:schemeClr val="accent5">
                    <a:lumMod val="75000"/>
                  </a:schemeClr>
                </a:solidFill>
                <a:effectLst/>
                <a:latin typeface="Aparajita" panose="02020603050405020304" pitchFamily="18" charset="0"/>
                <a:ea typeface="Calibri" panose="020F0502020204030204" pitchFamily="34" charset="0"/>
                <a:cs typeface="Aparajita" panose="02020603050405020304" pitchFamily="18" charset="0"/>
              </a:rPr>
              <a:t>Maximum people agree to have all relevant information on listed products and agree with complete information on the listed seller and product being offered is important for the purchase decision.</a:t>
            </a:r>
            <a:endParaRPr lang="en-IN" sz="2400" dirty="0">
              <a:solidFill>
                <a:schemeClr val="accent5">
                  <a:lumMod val="75000"/>
                </a:schemeClr>
              </a:solidFill>
              <a:latin typeface="Aparajita" panose="02020603050405020304" pitchFamily="18" charset="0"/>
              <a:ea typeface="Calibri" panose="020F0502020204030204" pitchFamily="34" charset="0"/>
              <a:cs typeface="Aparajita" panose="02020603050405020304" pitchFamily="18" charset="0"/>
            </a:endParaRPr>
          </a:p>
          <a:p>
            <a:pPr lvl="0">
              <a:lnSpc>
                <a:spcPct val="107000"/>
              </a:lnSpc>
              <a:buFont typeface="Wingdings" panose="05000000000000000000" pitchFamily="2" charset="2"/>
              <a:buChar char="q"/>
            </a:pPr>
            <a:r>
              <a:rPr lang="en-IN" sz="2400" dirty="0">
                <a:solidFill>
                  <a:schemeClr val="accent5">
                    <a:lumMod val="75000"/>
                  </a:schemeClr>
                </a:solidFill>
                <a:effectLst/>
                <a:latin typeface="Aparajita" panose="02020603050405020304" pitchFamily="18" charset="0"/>
                <a:ea typeface="Calibri" panose="020F0502020204030204" pitchFamily="34" charset="0"/>
                <a:cs typeface="Aparajita" panose="02020603050405020304" pitchFamily="18" charset="0"/>
              </a:rPr>
              <a:t>Maximum customers agree to get easy navigation on the website and they want to have loading and processing speed.</a:t>
            </a:r>
          </a:p>
          <a:p>
            <a:pPr lvl="0">
              <a:lnSpc>
                <a:spcPct val="107000"/>
              </a:lnSpc>
              <a:buFont typeface="Wingdings" panose="05000000000000000000" pitchFamily="2" charset="2"/>
              <a:buChar char="q"/>
            </a:pPr>
            <a:r>
              <a:rPr lang="en-IN" sz="2400" dirty="0">
                <a:solidFill>
                  <a:schemeClr val="accent5">
                    <a:lumMod val="75000"/>
                  </a:schemeClr>
                </a:solidFill>
                <a:effectLst/>
                <a:latin typeface="Aparajita" panose="02020603050405020304" pitchFamily="18" charset="0"/>
                <a:ea typeface="Times New Roman" panose="02020603050405020304" pitchFamily="18" charset="0"/>
                <a:cs typeface="Aparajita" panose="02020603050405020304" pitchFamily="18" charset="0"/>
              </a:rPr>
              <a:t>Maximum customers want a user-friendly interface of the website and convenient payment methods.</a:t>
            </a:r>
            <a:endParaRPr lang="en-IN" sz="2400" dirty="0">
              <a:solidFill>
                <a:schemeClr val="accent5">
                  <a:lumMod val="75000"/>
                </a:schemeClr>
              </a:solidFill>
              <a:effectLst/>
              <a:latin typeface="Aparajita" panose="02020603050405020304" pitchFamily="18" charset="0"/>
              <a:ea typeface="Calibri" panose="020F0502020204030204" pitchFamily="34" charset="0"/>
              <a:cs typeface="Aparajita" panose="02020603050405020304" pitchFamily="18" charset="0"/>
            </a:endParaRPr>
          </a:p>
          <a:p>
            <a:pPr marL="0" indent="0">
              <a:buNone/>
            </a:pPr>
            <a:endParaRPr lang="en-IN" dirty="0"/>
          </a:p>
        </p:txBody>
      </p:sp>
    </p:spTree>
    <p:extLst>
      <p:ext uri="{BB962C8B-B14F-4D97-AF65-F5344CB8AC3E}">
        <p14:creationId xmlns:p14="http://schemas.microsoft.com/office/powerpoint/2010/main" val="4022962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259A-847A-1AE1-1EE8-955B8E55BFCA}"/>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sp>
        <p:nvSpPr>
          <p:cNvPr id="3" name="Content Placeholder 2">
            <a:extLst>
              <a:ext uri="{FF2B5EF4-FFF2-40B4-BE49-F238E27FC236}">
                <a16:creationId xmlns:a16="http://schemas.microsoft.com/office/drawing/2014/main" id="{D9E60650-5668-D3D2-6631-12C30210BE01}"/>
              </a:ext>
            </a:extLst>
          </p:cNvPr>
          <p:cNvSpPr>
            <a:spLocks noGrp="1"/>
          </p:cNvSpPr>
          <p:nvPr>
            <p:ph idx="1"/>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scene3d>
            <a:camera prst="perspectiveRight"/>
            <a:lightRig rig="threePt" dir="t"/>
          </a:scene3d>
        </p:spPr>
        <p:txBody>
          <a:bodyPr>
            <a:normAutofit fontScale="92500"/>
          </a:bodyPr>
          <a:lstStyle/>
          <a:p>
            <a:pPr lvl="0">
              <a:lnSpc>
                <a:spcPct val="107000"/>
              </a:lnSpc>
              <a:buFont typeface="Wingdings" panose="05000000000000000000" pitchFamily="2" charset="2"/>
              <a:buChar char="q"/>
            </a:pPr>
            <a:r>
              <a:rPr lang="en-IN" sz="2800" dirty="0">
                <a:solidFill>
                  <a:schemeClr val="tx2">
                    <a:lumMod val="75000"/>
                  </a:schemeClr>
                </a:solidFill>
                <a:effectLst/>
                <a:latin typeface="Aparajita" panose="02020603050405020304" pitchFamily="18" charset="0"/>
                <a:ea typeface="Calibri" panose="020F0502020204030204" pitchFamily="34" charset="0"/>
                <a:cs typeface="Aparajita" panose="02020603050405020304" pitchFamily="18" charset="0"/>
              </a:rPr>
              <a:t>Maximum customers agree to get Trust that the online retail store will fulfill its part of the transaction at the stipulated time and expects Empathy towards the customers.</a:t>
            </a:r>
          </a:p>
          <a:p>
            <a:pPr lvl="0">
              <a:lnSpc>
                <a:spcPct val="107000"/>
              </a:lnSpc>
              <a:buFont typeface="Wingdings" panose="05000000000000000000" pitchFamily="2" charset="2"/>
              <a:buChar char="q"/>
            </a:pPr>
            <a:r>
              <a:rPr lang="en-IN" sz="2800" dirty="0">
                <a:solidFill>
                  <a:schemeClr val="tx2">
                    <a:lumMod val="75000"/>
                  </a:schemeClr>
                </a:solidFill>
                <a:effectLst/>
                <a:latin typeface="Aparajita" panose="02020603050405020304" pitchFamily="18" charset="0"/>
                <a:ea typeface="Calibri" panose="020F0502020204030204" pitchFamily="34" charset="0"/>
                <a:cs typeface="Aparajita" panose="02020603050405020304" pitchFamily="18" charset="0"/>
              </a:rPr>
              <a:t>Maximum customers want to have guaranteed privacy of the customer and they wish to have Responsiveness and availability of several communication channels.</a:t>
            </a:r>
          </a:p>
          <a:p>
            <a:pPr lvl="0">
              <a:lnSpc>
                <a:spcPct val="107000"/>
              </a:lnSpc>
              <a:buFont typeface="Wingdings" panose="05000000000000000000" pitchFamily="2" charset="2"/>
              <a:buChar char="q"/>
            </a:pPr>
            <a:r>
              <a:rPr lang="en-IN" sz="2800" dirty="0">
                <a:solidFill>
                  <a:schemeClr val="tx2">
                    <a:lumMod val="75000"/>
                  </a:schemeClr>
                </a:solidFill>
                <a:effectLst/>
                <a:latin typeface="Aparajita" panose="02020603050405020304" pitchFamily="18" charset="0"/>
                <a:ea typeface="Calibri" panose="020F0502020204030204" pitchFamily="34" charset="0"/>
                <a:cs typeface="Aparajita" panose="02020603050405020304" pitchFamily="18" charset="0"/>
              </a:rPr>
              <a:t>Maximum customers agree that Online shopping gives monetary benefits and discounts and they also agree that Enjoyment is derived from shopping online.</a:t>
            </a:r>
          </a:p>
          <a:p>
            <a:pPr lvl="0">
              <a:lnSpc>
                <a:spcPct val="107000"/>
              </a:lnSpc>
              <a:buFont typeface="Wingdings" panose="05000000000000000000" pitchFamily="2" charset="2"/>
              <a:buChar char="q"/>
            </a:pPr>
            <a:r>
              <a:rPr lang="en-IN" sz="2800" dirty="0">
                <a:solidFill>
                  <a:schemeClr val="tx2">
                    <a:lumMod val="75000"/>
                  </a:schemeClr>
                </a:solidFill>
                <a:effectLst/>
                <a:latin typeface="Aparajita" panose="02020603050405020304" pitchFamily="18" charset="0"/>
                <a:ea typeface="Calibri" panose="020F0502020204030204" pitchFamily="34" charset="0"/>
                <a:cs typeface="Aparajita" panose="02020603050405020304" pitchFamily="18" charset="0"/>
              </a:rPr>
              <a:t>Maximum customers agree that shopping online is convenient and flexible and they also agree that the return and replacement policy of the e-tailer is important for the purchase decision.</a:t>
            </a:r>
          </a:p>
          <a:p>
            <a:pPr marL="0" indent="0">
              <a:buNone/>
            </a:pPr>
            <a:endParaRPr lang="en-IN" dirty="0"/>
          </a:p>
        </p:txBody>
      </p:sp>
    </p:spTree>
    <p:extLst>
      <p:ext uri="{BB962C8B-B14F-4D97-AF65-F5344CB8AC3E}">
        <p14:creationId xmlns:p14="http://schemas.microsoft.com/office/powerpoint/2010/main" val="977107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F0C3-F08F-6EA5-E23C-DCDFDD2BB250}"/>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pic>
        <p:nvPicPr>
          <p:cNvPr id="5" name="Content Placeholder 4">
            <a:extLst>
              <a:ext uri="{FF2B5EF4-FFF2-40B4-BE49-F238E27FC236}">
                <a16:creationId xmlns:a16="http://schemas.microsoft.com/office/drawing/2014/main" id="{F344462F-E2BB-02F8-06CD-7991FE22E287}"/>
              </a:ext>
            </a:extLst>
          </p:cNvPr>
          <p:cNvPicPr>
            <a:picLocks noGrp="1" noChangeAspect="1"/>
          </p:cNvPicPr>
          <p:nvPr>
            <p:ph idx="1"/>
          </p:nvPr>
        </p:nvPicPr>
        <p:blipFill>
          <a:blip r:embed="rId2"/>
          <a:stretch>
            <a:fillRect/>
          </a:stretch>
        </p:blipFill>
        <p:spPr>
          <a:xfrm>
            <a:off x="1307692" y="2223421"/>
            <a:ext cx="8976618" cy="4216708"/>
          </a:xfrm>
        </p:spPr>
      </p:pic>
    </p:spTree>
    <p:extLst>
      <p:ext uri="{BB962C8B-B14F-4D97-AF65-F5344CB8AC3E}">
        <p14:creationId xmlns:p14="http://schemas.microsoft.com/office/powerpoint/2010/main" val="2576576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D6A6-C22D-EEC8-AC42-50FBAD0F4BB2}"/>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pic>
        <p:nvPicPr>
          <p:cNvPr id="5" name="Content Placeholder 4">
            <a:extLst>
              <a:ext uri="{FF2B5EF4-FFF2-40B4-BE49-F238E27FC236}">
                <a16:creationId xmlns:a16="http://schemas.microsoft.com/office/drawing/2014/main" id="{5B99FBA0-9CBA-72E2-AB25-F916636A43CA}"/>
              </a:ext>
            </a:extLst>
          </p:cNvPr>
          <p:cNvPicPr>
            <a:picLocks noGrp="1" noChangeAspect="1"/>
          </p:cNvPicPr>
          <p:nvPr>
            <p:ph idx="1"/>
          </p:nvPr>
        </p:nvPicPr>
        <p:blipFill>
          <a:blip r:embed="rId2"/>
          <a:stretch>
            <a:fillRect/>
          </a:stretch>
        </p:blipFill>
        <p:spPr>
          <a:xfrm>
            <a:off x="1524001" y="2193925"/>
            <a:ext cx="8868696" cy="4118385"/>
          </a:xfrm>
        </p:spPr>
      </p:pic>
    </p:spTree>
    <p:extLst>
      <p:ext uri="{BB962C8B-B14F-4D97-AF65-F5344CB8AC3E}">
        <p14:creationId xmlns:p14="http://schemas.microsoft.com/office/powerpoint/2010/main" val="1064982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99E6B-C0A5-24F8-586E-B76E2D538284}"/>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pic>
        <p:nvPicPr>
          <p:cNvPr id="6" name="Content Placeholder 5">
            <a:extLst>
              <a:ext uri="{FF2B5EF4-FFF2-40B4-BE49-F238E27FC236}">
                <a16:creationId xmlns:a16="http://schemas.microsoft.com/office/drawing/2014/main" id="{3265B2EC-3DF7-2273-CD08-EA9B794B314E}"/>
              </a:ext>
            </a:extLst>
          </p:cNvPr>
          <p:cNvPicPr>
            <a:picLocks noGrp="1" noChangeAspect="1"/>
          </p:cNvPicPr>
          <p:nvPr>
            <p:ph sz="half" idx="1"/>
          </p:nvPr>
        </p:nvPicPr>
        <p:blipFill>
          <a:blip r:embed="rId2"/>
          <a:stretch>
            <a:fillRect/>
          </a:stretch>
        </p:blipFill>
        <p:spPr>
          <a:xfrm>
            <a:off x="685800" y="2369635"/>
            <a:ext cx="5334000" cy="3672892"/>
          </a:xfrm>
        </p:spPr>
      </p:pic>
      <p:pic>
        <p:nvPicPr>
          <p:cNvPr id="8" name="Content Placeholder 7">
            <a:extLst>
              <a:ext uri="{FF2B5EF4-FFF2-40B4-BE49-F238E27FC236}">
                <a16:creationId xmlns:a16="http://schemas.microsoft.com/office/drawing/2014/main" id="{DBB43B1E-F19A-BCA6-99F7-5765AB07A4FE}"/>
              </a:ext>
            </a:extLst>
          </p:cNvPr>
          <p:cNvPicPr>
            <a:picLocks noGrp="1" noChangeAspect="1"/>
          </p:cNvPicPr>
          <p:nvPr>
            <p:ph sz="half" idx="2"/>
          </p:nvPr>
        </p:nvPicPr>
        <p:blipFill>
          <a:blip r:embed="rId3"/>
          <a:stretch>
            <a:fillRect/>
          </a:stretch>
        </p:blipFill>
        <p:spPr>
          <a:xfrm>
            <a:off x="6351758" y="2193925"/>
            <a:ext cx="4974883" cy="4024313"/>
          </a:xfrm>
        </p:spPr>
      </p:pic>
    </p:spTree>
    <p:extLst>
      <p:ext uri="{BB962C8B-B14F-4D97-AF65-F5344CB8AC3E}">
        <p14:creationId xmlns:p14="http://schemas.microsoft.com/office/powerpoint/2010/main" val="1344048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D0304-219C-83DD-2B63-D578821E9DA8}"/>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pic>
        <p:nvPicPr>
          <p:cNvPr id="6" name="Content Placeholder 5">
            <a:extLst>
              <a:ext uri="{FF2B5EF4-FFF2-40B4-BE49-F238E27FC236}">
                <a16:creationId xmlns:a16="http://schemas.microsoft.com/office/drawing/2014/main" id="{11B614E4-87B3-4278-4EFF-ED43AA3EF006}"/>
              </a:ext>
            </a:extLst>
          </p:cNvPr>
          <p:cNvPicPr>
            <a:picLocks noGrp="1" noChangeAspect="1"/>
          </p:cNvPicPr>
          <p:nvPr>
            <p:ph sz="half" idx="1"/>
          </p:nvPr>
        </p:nvPicPr>
        <p:blipFill>
          <a:blip r:embed="rId2"/>
          <a:stretch>
            <a:fillRect/>
          </a:stretch>
        </p:blipFill>
        <p:spPr>
          <a:xfrm>
            <a:off x="226142" y="2487562"/>
            <a:ext cx="5793658" cy="3510116"/>
          </a:xfrm>
        </p:spPr>
      </p:pic>
      <p:pic>
        <p:nvPicPr>
          <p:cNvPr id="8" name="Content Placeholder 7">
            <a:extLst>
              <a:ext uri="{FF2B5EF4-FFF2-40B4-BE49-F238E27FC236}">
                <a16:creationId xmlns:a16="http://schemas.microsoft.com/office/drawing/2014/main" id="{6228FBD4-4503-0E97-BA46-A99997EE321C}"/>
              </a:ext>
            </a:extLst>
          </p:cNvPr>
          <p:cNvPicPr>
            <a:picLocks noGrp="1" noChangeAspect="1"/>
          </p:cNvPicPr>
          <p:nvPr>
            <p:ph sz="half" idx="2"/>
          </p:nvPr>
        </p:nvPicPr>
        <p:blipFill>
          <a:blip r:embed="rId3"/>
          <a:stretch>
            <a:fillRect/>
          </a:stretch>
        </p:blipFill>
        <p:spPr>
          <a:xfrm>
            <a:off x="6174732" y="2487562"/>
            <a:ext cx="5328936" cy="3510116"/>
          </a:xfrm>
        </p:spPr>
      </p:pic>
    </p:spTree>
    <p:extLst>
      <p:ext uri="{BB962C8B-B14F-4D97-AF65-F5344CB8AC3E}">
        <p14:creationId xmlns:p14="http://schemas.microsoft.com/office/powerpoint/2010/main" val="595988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1311-77A5-2EC2-6884-22ABFB201D74}"/>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pic>
        <p:nvPicPr>
          <p:cNvPr id="6" name="Content Placeholder 5">
            <a:extLst>
              <a:ext uri="{FF2B5EF4-FFF2-40B4-BE49-F238E27FC236}">
                <a16:creationId xmlns:a16="http://schemas.microsoft.com/office/drawing/2014/main" id="{C58C1C2A-32E1-9A8D-37FE-5C8EFC08550B}"/>
              </a:ext>
            </a:extLst>
          </p:cNvPr>
          <p:cNvPicPr>
            <a:picLocks noGrp="1" noChangeAspect="1"/>
          </p:cNvPicPr>
          <p:nvPr>
            <p:ph sz="half" idx="1"/>
          </p:nvPr>
        </p:nvPicPr>
        <p:blipFill>
          <a:blip r:embed="rId2"/>
          <a:stretch>
            <a:fillRect/>
          </a:stretch>
        </p:blipFill>
        <p:spPr>
          <a:xfrm>
            <a:off x="685800" y="2194559"/>
            <a:ext cx="5334000" cy="4024125"/>
          </a:xfrm>
        </p:spPr>
      </p:pic>
      <p:pic>
        <p:nvPicPr>
          <p:cNvPr id="8" name="Content Placeholder 7">
            <a:extLst>
              <a:ext uri="{FF2B5EF4-FFF2-40B4-BE49-F238E27FC236}">
                <a16:creationId xmlns:a16="http://schemas.microsoft.com/office/drawing/2014/main" id="{3F3234B4-9A22-BD27-8F0D-C27486F48C68}"/>
              </a:ext>
            </a:extLst>
          </p:cNvPr>
          <p:cNvPicPr>
            <a:picLocks noGrp="1" noChangeAspect="1"/>
          </p:cNvPicPr>
          <p:nvPr>
            <p:ph sz="half" idx="2"/>
          </p:nvPr>
        </p:nvPicPr>
        <p:blipFill>
          <a:blip r:embed="rId3"/>
          <a:stretch>
            <a:fillRect/>
          </a:stretch>
        </p:blipFill>
        <p:spPr>
          <a:xfrm>
            <a:off x="6598861" y="2193925"/>
            <a:ext cx="4480678" cy="4024313"/>
          </a:xfrm>
        </p:spPr>
      </p:pic>
    </p:spTree>
    <p:extLst>
      <p:ext uri="{BB962C8B-B14F-4D97-AF65-F5344CB8AC3E}">
        <p14:creationId xmlns:p14="http://schemas.microsoft.com/office/powerpoint/2010/main" val="1977055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C3817-05A6-7992-6366-8B1DBED3EAD6}"/>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pic>
        <p:nvPicPr>
          <p:cNvPr id="6" name="Content Placeholder 5">
            <a:extLst>
              <a:ext uri="{FF2B5EF4-FFF2-40B4-BE49-F238E27FC236}">
                <a16:creationId xmlns:a16="http://schemas.microsoft.com/office/drawing/2014/main" id="{309811DF-B356-651D-EECA-5769EC80F4EF}"/>
              </a:ext>
            </a:extLst>
          </p:cNvPr>
          <p:cNvPicPr>
            <a:picLocks noGrp="1" noChangeAspect="1"/>
          </p:cNvPicPr>
          <p:nvPr>
            <p:ph sz="half" idx="1"/>
          </p:nvPr>
        </p:nvPicPr>
        <p:blipFill>
          <a:blip r:embed="rId2"/>
          <a:stretch>
            <a:fillRect/>
          </a:stretch>
        </p:blipFill>
        <p:spPr>
          <a:xfrm>
            <a:off x="685800" y="2194559"/>
            <a:ext cx="5334000" cy="3899067"/>
          </a:xfrm>
        </p:spPr>
      </p:pic>
      <p:pic>
        <p:nvPicPr>
          <p:cNvPr id="8" name="Content Placeholder 7">
            <a:extLst>
              <a:ext uri="{FF2B5EF4-FFF2-40B4-BE49-F238E27FC236}">
                <a16:creationId xmlns:a16="http://schemas.microsoft.com/office/drawing/2014/main" id="{10210D92-59D6-A6FC-B492-3E7E51504F56}"/>
              </a:ext>
            </a:extLst>
          </p:cNvPr>
          <p:cNvPicPr>
            <a:picLocks noGrp="1" noChangeAspect="1"/>
          </p:cNvPicPr>
          <p:nvPr>
            <p:ph sz="half" idx="2"/>
          </p:nvPr>
        </p:nvPicPr>
        <p:blipFill>
          <a:blip r:embed="rId3"/>
          <a:stretch>
            <a:fillRect/>
          </a:stretch>
        </p:blipFill>
        <p:spPr>
          <a:xfrm>
            <a:off x="6172200" y="2194559"/>
            <a:ext cx="5334000" cy="3899067"/>
          </a:xfrm>
        </p:spPr>
      </p:pic>
    </p:spTree>
    <p:extLst>
      <p:ext uri="{BB962C8B-B14F-4D97-AF65-F5344CB8AC3E}">
        <p14:creationId xmlns:p14="http://schemas.microsoft.com/office/powerpoint/2010/main" val="1693375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B246-C1BF-49B9-DC5F-90CA55150B63}"/>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pic>
        <p:nvPicPr>
          <p:cNvPr id="6" name="Content Placeholder 5">
            <a:extLst>
              <a:ext uri="{FF2B5EF4-FFF2-40B4-BE49-F238E27FC236}">
                <a16:creationId xmlns:a16="http://schemas.microsoft.com/office/drawing/2014/main" id="{0F456875-8F33-260E-8414-73AE59E1DA51}"/>
              </a:ext>
            </a:extLst>
          </p:cNvPr>
          <p:cNvPicPr>
            <a:picLocks noGrp="1" noChangeAspect="1"/>
          </p:cNvPicPr>
          <p:nvPr>
            <p:ph sz="half" idx="1"/>
          </p:nvPr>
        </p:nvPicPr>
        <p:blipFill>
          <a:blip r:embed="rId2"/>
          <a:stretch>
            <a:fillRect/>
          </a:stretch>
        </p:blipFill>
        <p:spPr>
          <a:xfrm>
            <a:off x="685800" y="2201332"/>
            <a:ext cx="5334000" cy="4009498"/>
          </a:xfrm>
        </p:spPr>
      </p:pic>
      <p:pic>
        <p:nvPicPr>
          <p:cNvPr id="8" name="Content Placeholder 7">
            <a:extLst>
              <a:ext uri="{FF2B5EF4-FFF2-40B4-BE49-F238E27FC236}">
                <a16:creationId xmlns:a16="http://schemas.microsoft.com/office/drawing/2014/main" id="{71604C8F-D7BE-ECD9-0018-BFE22EC9F8CC}"/>
              </a:ext>
            </a:extLst>
          </p:cNvPr>
          <p:cNvPicPr>
            <a:picLocks noGrp="1" noChangeAspect="1"/>
          </p:cNvPicPr>
          <p:nvPr>
            <p:ph sz="half" idx="2"/>
          </p:nvPr>
        </p:nvPicPr>
        <p:blipFill>
          <a:blip r:embed="rId3"/>
          <a:stretch>
            <a:fillRect/>
          </a:stretch>
        </p:blipFill>
        <p:spPr>
          <a:xfrm>
            <a:off x="6172200" y="2201331"/>
            <a:ext cx="5334000" cy="4009498"/>
          </a:xfrm>
        </p:spPr>
      </p:pic>
    </p:spTree>
    <p:extLst>
      <p:ext uri="{BB962C8B-B14F-4D97-AF65-F5344CB8AC3E}">
        <p14:creationId xmlns:p14="http://schemas.microsoft.com/office/powerpoint/2010/main" val="2410466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0913-0D29-72A5-975E-48CD407110BB}"/>
              </a:ext>
            </a:extLst>
          </p:cNvPr>
          <p:cNvSpPr>
            <a:spLocks noGrp="1"/>
          </p:cNvSpPr>
          <p:nvPr>
            <p:ph type="title"/>
          </p:nvPr>
        </p:nvSpPr>
        <p:spPr/>
        <p:txBody>
          <a:bodyPr/>
          <a:lstStyle/>
          <a:p>
            <a:pPr algn="l"/>
            <a:r>
              <a:rPr lang="en-US" sz="4000" b="1" dirty="0">
                <a:solidFill>
                  <a:srgbClr val="FF0000"/>
                </a:solidFill>
                <a:latin typeface="Arial Narrow" panose="020B0606020202030204" pitchFamily="34" charset="0"/>
              </a:rPr>
              <a:t>1. Overview</a:t>
            </a:r>
            <a:endParaRPr lang="en-IN"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2F9D5CAA-881F-94F3-EADE-A845E19D6F4A}"/>
              </a:ext>
            </a:extLst>
          </p:cNvPr>
          <p:cNvSpPr>
            <a:spLocks noGrp="1"/>
          </p:cNvSpPr>
          <p:nvPr>
            <p:ph idx="1"/>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scene3d>
            <a:camera prst="perspectiveRight"/>
            <a:lightRig rig="threePt" dir="t"/>
          </a:scene3d>
        </p:spPr>
        <p:txBody>
          <a:bodyPr/>
          <a:lstStyle/>
          <a:p>
            <a:pPr>
              <a:buFont typeface="Wingdings" panose="05000000000000000000" pitchFamily="2" charset="2"/>
              <a:buChar char="ü"/>
            </a:pPr>
            <a:r>
              <a:rPr lang="en-US" sz="2800" dirty="0">
                <a:solidFill>
                  <a:srgbClr val="00B050"/>
                </a:solidFill>
                <a:latin typeface="Century" panose="02040604050505020304" pitchFamily="18" charset="0"/>
              </a:rPr>
              <a:t>In this particular presentation we will be looking on:</a:t>
            </a:r>
          </a:p>
          <a:p>
            <a:pPr marL="0" indent="0">
              <a:buNone/>
            </a:pPr>
            <a:endParaRPr lang="en-US" sz="2400" dirty="0">
              <a:solidFill>
                <a:schemeClr val="accent1">
                  <a:lumMod val="75000"/>
                </a:schemeClr>
              </a:solidFill>
              <a:latin typeface="Century" panose="02040604050505020304" pitchFamily="18" charset="0"/>
            </a:endParaRPr>
          </a:p>
          <a:p>
            <a:pPr lvl="1">
              <a:lnSpc>
                <a:spcPct val="150000"/>
              </a:lnSpc>
              <a:buFont typeface="Wingdings" panose="05000000000000000000" pitchFamily="2" charset="2"/>
              <a:buChar char="q"/>
            </a:pPr>
            <a:r>
              <a:rPr lang="en-US" sz="2400" dirty="0">
                <a:solidFill>
                  <a:srgbClr val="00B0F0"/>
                </a:solidFill>
                <a:latin typeface="Century" panose="02040604050505020304" pitchFamily="18" charset="0"/>
              </a:rPr>
              <a:t>How to analyze the dataset of Customer Retention</a:t>
            </a:r>
          </a:p>
          <a:p>
            <a:pPr lvl="1">
              <a:lnSpc>
                <a:spcPct val="150000"/>
              </a:lnSpc>
              <a:buFont typeface="Wingdings" panose="05000000000000000000" pitchFamily="2" charset="2"/>
              <a:buChar char="q"/>
            </a:pPr>
            <a:r>
              <a:rPr lang="en-US" sz="2400" dirty="0">
                <a:solidFill>
                  <a:srgbClr val="00B0F0"/>
                </a:solidFill>
                <a:latin typeface="Century" panose="02040604050505020304" pitchFamily="18" charset="0"/>
              </a:rPr>
              <a:t>What is the criterion to achieve Customer Retention</a:t>
            </a:r>
          </a:p>
          <a:p>
            <a:pPr lvl="1">
              <a:lnSpc>
                <a:spcPct val="150000"/>
              </a:lnSpc>
              <a:buFont typeface="Wingdings" panose="05000000000000000000" pitchFamily="2" charset="2"/>
              <a:buChar char="q"/>
            </a:pPr>
            <a:r>
              <a:rPr lang="en-US" sz="2400" dirty="0">
                <a:solidFill>
                  <a:srgbClr val="00B0F0"/>
                </a:solidFill>
                <a:latin typeface="Century" panose="02040604050505020304" pitchFamily="18" charset="0"/>
              </a:rPr>
              <a:t>Overall analysis of the problem.</a:t>
            </a:r>
          </a:p>
          <a:p>
            <a:pPr marL="0" indent="0">
              <a:buNone/>
            </a:pPr>
            <a:endParaRPr lang="en-IN" dirty="0"/>
          </a:p>
        </p:txBody>
      </p:sp>
    </p:spTree>
    <p:extLst>
      <p:ext uri="{BB962C8B-B14F-4D97-AF65-F5344CB8AC3E}">
        <p14:creationId xmlns:p14="http://schemas.microsoft.com/office/powerpoint/2010/main" val="2474587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16A88-A526-A019-2D03-A87FF8219E78}"/>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sp>
        <p:nvSpPr>
          <p:cNvPr id="3" name="Content Placeholder 2">
            <a:extLst>
              <a:ext uri="{FF2B5EF4-FFF2-40B4-BE49-F238E27FC236}">
                <a16:creationId xmlns:a16="http://schemas.microsoft.com/office/drawing/2014/main" id="{4C848544-1867-DFA4-62E8-B5BF20D88744}"/>
              </a:ext>
            </a:extLst>
          </p:cNvPr>
          <p:cNvSpPr>
            <a:spLocks noGrp="1"/>
          </p:cNvSpPr>
          <p:nvPr>
            <p:ph idx="1"/>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scene3d>
            <a:camera prst="perspectiveLeft"/>
            <a:lightRig rig="threePt" dir="t"/>
          </a:scene3d>
        </p:spPr>
        <p:txBody>
          <a:bodyPr>
            <a:normAutofit fontScale="92500" lnSpcReduction="20000"/>
          </a:bodyPr>
          <a:lstStyle/>
          <a:p>
            <a:pPr lvl="0">
              <a:lnSpc>
                <a:spcPct val="107000"/>
              </a:lnSpc>
              <a:buFont typeface="Wingdings" panose="05000000000000000000" pitchFamily="2" charset="2"/>
              <a:buChar char="q"/>
            </a:pPr>
            <a:r>
              <a:rPr lang="en-IN" sz="2800" dirty="0">
                <a:solidFill>
                  <a:schemeClr val="accent6">
                    <a:lumMod val="60000"/>
                    <a:lumOff val="40000"/>
                  </a:schemeClr>
                </a:solidFill>
                <a:effectLst/>
                <a:latin typeface="Aparajita" panose="02020603050405020304" pitchFamily="18" charset="0"/>
                <a:ea typeface="Calibri" panose="020F0502020204030204" pitchFamily="34" charset="0"/>
                <a:cs typeface="Aparajita" panose="02020603050405020304" pitchFamily="18" charset="0"/>
              </a:rPr>
              <a:t>Max customers agree with Gaining access to loyalty programs is a benefit of shopping online and they also agree that displaying quality information on the website improves satisfaction of customers.</a:t>
            </a:r>
          </a:p>
          <a:p>
            <a:pPr lvl="0">
              <a:lnSpc>
                <a:spcPct val="107000"/>
              </a:lnSpc>
              <a:buFont typeface="Wingdings" panose="05000000000000000000" pitchFamily="2" charset="2"/>
              <a:buChar char="q"/>
            </a:pPr>
            <a:r>
              <a:rPr lang="en-IN" sz="2800" dirty="0">
                <a:solidFill>
                  <a:schemeClr val="accent6">
                    <a:lumMod val="60000"/>
                    <a:lumOff val="40000"/>
                  </a:schemeClr>
                </a:solidFill>
                <a:effectLst/>
                <a:latin typeface="Aparajita" panose="02020603050405020304" pitchFamily="18" charset="0"/>
                <a:ea typeface="Calibri" panose="020F0502020204030204" pitchFamily="34" charset="0"/>
                <a:cs typeface="Aparajita" panose="02020603050405020304" pitchFamily="18" charset="0"/>
              </a:rPr>
              <a:t>Maximum customers agree that user derives satisfaction while shopping on a good quality website or application and they also agree that net benefit derived from shopping online can lead to users satisfaction.</a:t>
            </a:r>
          </a:p>
          <a:p>
            <a:pPr lvl="0">
              <a:lnSpc>
                <a:spcPct val="107000"/>
              </a:lnSpc>
              <a:spcAft>
                <a:spcPts val="800"/>
              </a:spcAft>
              <a:buFont typeface="Wingdings" panose="05000000000000000000" pitchFamily="2" charset="2"/>
              <a:buChar char="q"/>
            </a:pPr>
            <a:r>
              <a:rPr lang="en-IN" sz="2800" dirty="0">
                <a:solidFill>
                  <a:schemeClr val="accent6">
                    <a:lumMod val="60000"/>
                    <a:lumOff val="40000"/>
                  </a:schemeClr>
                </a:solidFill>
                <a:effectLst/>
                <a:latin typeface="Aparajita" panose="02020603050405020304" pitchFamily="18" charset="0"/>
                <a:ea typeface="Calibri" panose="020F0502020204030204" pitchFamily="34" charset="0"/>
                <a:cs typeface="Aparajita" panose="02020603050405020304" pitchFamily="18" charset="0"/>
              </a:rPr>
              <a:t>Max customers agree to have user satisfaction cannot exist without trust and they also agree that offering a wide variety of listed products in several categories.</a:t>
            </a:r>
          </a:p>
          <a:p>
            <a:pPr>
              <a:buFont typeface="Wingdings" panose="05000000000000000000" pitchFamily="2" charset="2"/>
              <a:buChar char="q"/>
            </a:pPr>
            <a:r>
              <a:rPr lang="en-IN" sz="2800" dirty="0">
                <a:solidFill>
                  <a:schemeClr val="accent6">
                    <a:lumMod val="60000"/>
                    <a:lumOff val="40000"/>
                  </a:schemeClr>
                </a:solidFill>
                <a:effectLst/>
                <a:latin typeface="Aparajita" panose="02020603050405020304" pitchFamily="18" charset="0"/>
                <a:ea typeface="Times New Roman" panose="02020603050405020304" pitchFamily="18" charset="0"/>
                <a:cs typeface="Aparajita" panose="02020603050405020304" pitchFamily="18" charset="0"/>
              </a:rPr>
              <a:t>Max customers agree to have the provision of complete and relevant product information and they also agree to have monetary savings.</a:t>
            </a:r>
            <a:endParaRPr lang="en-IN" sz="2800" dirty="0">
              <a:solidFill>
                <a:schemeClr val="accent6">
                  <a:lumMod val="60000"/>
                  <a:lumOff val="40000"/>
                </a:schemeClr>
              </a:solidFill>
              <a:latin typeface="Aparajita" panose="02020603050405020304" pitchFamily="18" charset="0"/>
              <a:cs typeface="Aparajita" panose="02020603050405020304" pitchFamily="18" charset="0"/>
            </a:endParaRPr>
          </a:p>
          <a:p>
            <a:pPr marL="0" indent="0">
              <a:buNone/>
            </a:pPr>
            <a:endParaRPr lang="en-IN" dirty="0"/>
          </a:p>
        </p:txBody>
      </p:sp>
    </p:spTree>
    <p:extLst>
      <p:ext uri="{BB962C8B-B14F-4D97-AF65-F5344CB8AC3E}">
        <p14:creationId xmlns:p14="http://schemas.microsoft.com/office/powerpoint/2010/main" val="3573260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EC2E1-F56A-0BB3-F5E1-1B932DE64A49}"/>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sp>
        <p:nvSpPr>
          <p:cNvPr id="3" name="Content Placeholder 2">
            <a:extLst>
              <a:ext uri="{FF2B5EF4-FFF2-40B4-BE49-F238E27FC236}">
                <a16:creationId xmlns:a16="http://schemas.microsoft.com/office/drawing/2014/main" id="{ED2FD73C-1F6D-6FB6-5825-482B50C87BC6}"/>
              </a:ext>
            </a:extLst>
          </p:cNvPr>
          <p:cNvSpPr>
            <a:spLocks noGrp="1"/>
          </p:cNvSpPr>
          <p:nvPr>
            <p:ph idx="1"/>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scene3d>
            <a:camera prst="perspectiveRight"/>
            <a:lightRig rig="threePt" dir="t"/>
          </a:scene3d>
        </p:spPr>
        <p:txBody>
          <a:bodyPr/>
          <a:lstStyle/>
          <a:p>
            <a:pPr>
              <a:buFont typeface="Wingdings" panose="05000000000000000000" pitchFamily="2" charset="2"/>
              <a:buChar char="q"/>
            </a:pPr>
            <a:r>
              <a:rPr lang="en-IN" sz="3200" dirty="0">
                <a:solidFill>
                  <a:schemeClr val="accent3">
                    <a:lumMod val="60000"/>
                    <a:lumOff val="40000"/>
                  </a:schemeClr>
                </a:solidFill>
                <a:effectLst/>
                <a:latin typeface="Aparajita" panose="02020603050405020304" pitchFamily="18" charset="0"/>
                <a:ea typeface="Calibri" panose="020F0502020204030204" pitchFamily="34" charset="0"/>
                <a:cs typeface="Aparajita" panose="02020603050405020304" pitchFamily="18" charset="0"/>
              </a:rPr>
              <a:t>Max customers agree for having the convenience of patronizing the online retailer and they also agree that shopping on the website gives us a sense of adventure.</a:t>
            </a:r>
          </a:p>
          <a:p>
            <a:pPr>
              <a:buFont typeface="Wingdings" panose="05000000000000000000" pitchFamily="2" charset="2"/>
              <a:buChar char="q"/>
            </a:pPr>
            <a:r>
              <a:rPr lang="en-IN" sz="3200" dirty="0">
                <a:solidFill>
                  <a:schemeClr val="accent3">
                    <a:lumMod val="60000"/>
                    <a:lumOff val="40000"/>
                  </a:schemeClr>
                </a:solidFill>
                <a:effectLst/>
                <a:latin typeface="Aparajita" panose="02020603050405020304" pitchFamily="18" charset="0"/>
                <a:ea typeface="Calibri" panose="020F0502020204030204" pitchFamily="34" charset="0"/>
                <a:cs typeface="Aparajita" panose="02020603050405020304" pitchFamily="18" charset="0"/>
              </a:rPr>
              <a:t>Max customers agree that they feel gratification shopping on their favorite retailer and they also agree that shopping on your preferred e-tailer enhances their social status.</a:t>
            </a:r>
          </a:p>
          <a:p>
            <a:pPr>
              <a:buFont typeface="Wingdings" panose="05000000000000000000" pitchFamily="2" charset="2"/>
              <a:buChar char="q"/>
            </a:pPr>
            <a:r>
              <a:rPr lang="en-IN" sz="3200" dirty="0">
                <a:solidFill>
                  <a:schemeClr val="accent3">
                    <a:lumMod val="60000"/>
                    <a:lumOff val="40000"/>
                  </a:schemeClr>
                </a:solidFill>
                <a:effectLst/>
                <a:latin typeface="Aparajita" panose="02020603050405020304" pitchFamily="18" charset="0"/>
                <a:ea typeface="Calibri" panose="020F0502020204030204" pitchFamily="34" charset="0"/>
                <a:cs typeface="Aparajita" panose="02020603050405020304" pitchFamily="18" charset="0"/>
              </a:rPr>
              <a:t>Max customers agree shopping on websites helps to fulfill certain roles and they also agree that getting value for money spent.</a:t>
            </a:r>
          </a:p>
          <a:p>
            <a:pPr marL="0" indent="0">
              <a:buNone/>
            </a:pPr>
            <a:endParaRPr lang="en-IN" dirty="0"/>
          </a:p>
        </p:txBody>
      </p:sp>
    </p:spTree>
    <p:extLst>
      <p:ext uri="{BB962C8B-B14F-4D97-AF65-F5344CB8AC3E}">
        <p14:creationId xmlns:p14="http://schemas.microsoft.com/office/powerpoint/2010/main" val="1428926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AA8D-F3C4-0CCC-DBFD-D7042B208591}"/>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pic>
        <p:nvPicPr>
          <p:cNvPr id="8" name="Content Placeholder 7">
            <a:extLst>
              <a:ext uri="{FF2B5EF4-FFF2-40B4-BE49-F238E27FC236}">
                <a16:creationId xmlns:a16="http://schemas.microsoft.com/office/drawing/2014/main" id="{0FA2BD4F-C4A7-6E70-E8E4-0FCBFB77B088}"/>
              </a:ext>
            </a:extLst>
          </p:cNvPr>
          <p:cNvPicPr>
            <a:picLocks noGrp="1" noChangeAspect="1"/>
          </p:cNvPicPr>
          <p:nvPr>
            <p:ph sz="half" idx="1"/>
          </p:nvPr>
        </p:nvPicPr>
        <p:blipFill>
          <a:blip r:embed="rId2"/>
          <a:stretch>
            <a:fillRect/>
          </a:stretch>
        </p:blipFill>
        <p:spPr>
          <a:xfrm>
            <a:off x="685800" y="2194558"/>
            <a:ext cx="5334000" cy="4024125"/>
          </a:xfrm>
        </p:spPr>
      </p:pic>
      <p:pic>
        <p:nvPicPr>
          <p:cNvPr id="10" name="Content Placeholder 9">
            <a:extLst>
              <a:ext uri="{FF2B5EF4-FFF2-40B4-BE49-F238E27FC236}">
                <a16:creationId xmlns:a16="http://schemas.microsoft.com/office/drawing/2014/main" id="{71BCE6C8-7346-098D-D088-89067F0E1D3E}"/>
              </a:ext>
            </a:extLst>
          </p:cNvPr>
          <p:cNvPicPr>
            <a:picLocks noGrp="1" noChangeAspect="1"/>
          </p:cNvPicPr>
          <p:nvPr>
            <p:ph sz="half" idx="2"/>
          </p:nvPr>
        </p:nvPicPr>
        <p:blipFill>
          <a:blip r:embed="rId3"/>
          <a:stretch>
            <a:fillRect/>
          </a:stretch>
        </p:blipFill>
        <p:spPr>
          <a:xfrm>
            <a:off x="6172200" y="2194558"/>
            <a:ext cx="5334000" cy="4024125"/>
          </a:xfrm>
        </p:spPr>
      </p:pic>
    </p:spTree>
    <p:extLst>
      <p:ext uri="{BB962C8B-B14F-4D97-AF65-F5344CB8AC3E}">
        <p14:creationId xmlns:p14="http://schemas.microsoft.com/office/powerpoint/2010/main" val="36120881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947AF-2950-C864-658E-06AE0577695A}"/>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pic>
        <p:nvPicPr>
          <p:cNvPr id="6" name="Content Placeholder 5">
            <a:extLst>
              <a:ext uri="{FF2B5EF4-FFF2-40B4-BE49-F238E27FC236}">
                <a16:creationId xmlns:a16="http://schemas.microsoft.com/office/drawing/2014/main" id="{1BC0EE39-AB9D-EB72-1707-56B2DFFA445C}"/>
              </a:ext>
            </a:extLst>
          </p:cNvPr>
          <p:cNvPicPr>
            <a:picLocks noGrp="1" noChangeAspect="1"/>
          </p:cNvPicPr>
          <p:nvPr>
            <p:ph sz="half" idx="1"/>
          </p:nvPr>
        </p:nvPicPr>
        <p:blipFill>
          <a:blip r:embed="rId2"/>
          <a:stretch>
            <a:fillRect/>
          </a:stretch>
        </p:blipFill>
        <p:spPr>
          <a:xfrm>
            <a:off x="685800" y="2194558"/>
            <a:ext cx="5334000" cy="4024125"/>
          </a:xfrm>
        </p:spPr>
      </p:pic>
      <p:pic>
        <p:nvPicPr>
          <p:cNvPr id="8" name="Content Placeholder 7">
            <a:extLst>
              <a:ext uri="{FF2B5EF4-FFF2-40B4-BE49-F238E27FC236}">
                <a16:creationId xmlns:a16="http://schemas.microsoft.com/office/drawing/2014/main" id="{81621C07-485C-5E9E-CD27-276D70BA95AA}"/>
              </a:ext>
            </a:extLst>
          </p:cNvPr>
          <p:cNvPicPr>
            <a:picLocks noGrp="1" noChangeAspect="1"/>
          </p:cNvPicPr>
          <p:nvPr>
            <p:ph sz="half" idx="2"/>
          </p:nvPr>
        </p:nvPicPr>
        <p:blipFill>
          <a:blip r:embed="rId3"/>
          <a:stretch>
            <a:fillRect/>
          </a:stretch>
        </p:blipFill>
        <p:spPr>
          <a:xfrm>
            <a:off x="6172200" y="2194558"/>
            <a:ext cx="5334000" cy="4024125"/>
          </a:xfrm>
        </p:spPr>
      </p:pic>
    </p:spTree>
    <p:extLst>
      <p:ext uri="{BB962C8B-B14F-4D97-AF65-F5344CB8AC3E}">
        <p14:creationId xmlns:p14="http://schemas.microsoft.com/office/powerpoint/2010/main" val="1936257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C851C-F4E3-A50C-EB2C-ACD71EAD9835}"/>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pic>
        <p:nvPicPr>
          <p:cNvPr id="5" name="Content Placeholder 4">
            <a:extLst>
              <a:ext uri="{FF2B5EF4-FFF2-40B4-BE49-F238E27FC236}">
                <a16:creationId xmlns:a16="http://schemas.microsoft.com/office/drawing/2014/main" id="{8150C8AA-AF46-50FC-A0F4-A26E0E7259D2}"/>
              </a:ext>
            </a:extLst>
          </p:cNvPr>
          <p:cNvPicPr>
            <a:picLocks noGrp="1" noChangeAspect="1"/>
          </p:cNvPicPr>
          <p:nvPr>
            <p:ph idx="1"/>
          </p:nvPr>
        </p:nvPicPr>
        <p:blipFill>
          <a:blip r:embed="rId2"/>
          <a:stretch>
            <a:fillRect/>
          </a:stretch>
        </p:blipFill>
        <p:spPr>
          <a:xfrm>
            <a:off x="1612490" y="2521914"/>
            <a:ext cx="8839200" cy="3652743"/>
          </a:xfrm>
        </p:spPr>
      </p:pic>
    </p:spTree>
    <p:extLst>
      <p:ext uri="{BB962C8B-B14F-4D97-AF65-F5344CB8AC3E}">
        <p14:creationId xmlns:p14="http://schemas.microsoft.com/office/powerpoint/2010/main" val="1517352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386E-E1FF-E47F-3E6A-E3F3342D524A}"/>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sp>
        <p:nvSpPr>
          <p:cNvPr id="3" name="Content Placeholder 2">
            <a:extLst>
              <a:ext uri="{FF2B5EF4-FFF2-40B4-BE49-F238E27FC236}">
                <a16:creationId xmlns:a16="http://schemas.microsoft.com/office/drawing/2014/main" id="{9ECBDA0A-5989-0AA5-0CD7-4880764F8B5D}"/>
              </a:ext>
            </a:extLst>
          </p:cNvPr>
          <p:cNvSpPr>
            <a:spLocks noGrp="1"/>
          </p:cNvSpPr>
          <p:nvPr>
            <p:ph idx="1"/>
          </p:nvPr>
        </p:nvSpPr>
        <p:spPr/>
        <p:txBody>
          <a:bodyPr/>
          <a:lstStyle/>
          <a:p>
            <a:pPr>
              <a:buFont typeface="Wingdings" panose="05000000000000000000" pitchFamily="2" charset="2"/>
              <a:buChar char="q"/>
            </a:pPr>
            <a:r>
              <a:rPr lang="en-IN" sz="2800" dirty="0">
                <a:solidFill>
                  <a:schemeClr val="accent5">
                    <a:lumMod val="75000"/>
                  </a:schemeClr>
                </a:solidFill>
                <a:effectLst/>
                <a:latin typeface="Aparajita" panose="02020603050405020304" pitchFamily="18" charset="0"/>
                <a:ea typeface="Calibri" panose="020F0502020204030204" pitchFamily="34" charset="0"/>
                <a:cs typeface="Aparajita" panose="02020603050405020304" pitchFamily="18" charset="0"/>
              </a:rPr>
              <a:t>Max customers chose that all the available online shopping platforms are easy to use and they also shop from all the online shopping websites.</a:t>
            </a:r>
          </a:p>
          <a:p>
            <a:pPr>
              <a:buFont typeface="Wingdings" panose="05000000000000000000" pitchFamily="2" charset="2"/>
              <a:buChar char="q"/>
            </a:pPr>
            <a:r>
              <a:rPr lang="en-IN" sz="2800" dirty="0">
                <a:solidFill>
                  <a:schemeClr val="accent5">
                    <a:lumMod val="75000"/>
                  </a:schemeClr>
                </a:solidFill>
                <a:effectLst/>
                <a:latin typeface="Aparajita" panose="02020603050405020304" pitchFamily="18" charset="0"/>
                <a:ea typeface="Calibri" panose="020F0502020204030204" pitchFamily="34" charset="0"/>
                <a:cs typeface="Aparajita" panose="02020603050405020304" pitchFamily="18" charset="0"/>
              </a:rPr>
              <a:t>Maximum customers chose Amazon and Flipkart as the best visually appealing web-page layout and best platform which gives a wide variety of products on offer.</a:t>
            </a:r>
          </a:p>
          <a:p>
            <a:pPr>
              <a:buFont typeface="Wingdings" panose="05000000000000000000" pitchFamily="2" charset="2"/>
              <a:buChar char="q"/>
            </a:pPr>
            <a:r>
              <a:rPr lang="en-IN" sz="2800" dirty="0">
                <a:solidFill>
                  <a:schemeClr val="accent5">
                    <a:lumMod val="75000"/>
                  </a:schemeClr>
                </a:solidFill>
                <a:effectLst/>
                <a:latin typeface="Aparajita" panose="02020603050405020304" pitchFamily="18" charset="0"/>
                <a:ea typeface="Calibri" panose="020F0502020204030204" pitchFamily="34" charset="0"/>
                <a:cs typeface="Aparajita" panose="02020603050405020304" pitchFamily="18" charset="0"/>
              </a:rPr>
              <a:t>Most of the customers chooses Amazon and Flipkart as the best platform that gives complete relevant description information of products and also they chose Snapdeal as the fast-loading website.</a:t>
            </a:r>
          </a:p>
          <a:p>
            <a:pPr>
              <a:buFont typeface="Wingdings" panose="05000000000000000000" pitchFamily="2" charset="2"/>
              <a:buChar char="q"/>
            </a:pPr>
            <a:r>
              <a:rPr lang="en-IN" sz="2800" dirty="0">
                <a:solidFill>
                  <a:schemeClr val="accent5">
                    <a:lumMod val="75000"/>
                  </a:schemeClr>
                </a:solidFill>
                <a:effectLst/>
                <a:latin typeface="Aparajita" panose="02020603050405020304" pitchFamily="18" charset="0"/>
                <a:ea typeface="Calibri" panose="020F0502020204030204" pitchFamily="34" charset="0"/>
                <a:cs typeface="Aparajita" panose="02020603050405020304" pitchFamily="18" charset="0"/>
              </a:rPr>
              <a:t>Max customers say that the Reliability of the website or application and quickness to complete the purchase is good with Amazon.</a:t>
            </a:r>
            <a:endParaRPr lang="en-IN" sz="2800" dirty="0">
              <a:solidFill>
                <a:schemeClr val="accent5">
                  <a:lumMod val="75000"/>
                </a:schemeClr>
              </a:solidFill>
              <a:latin typeface="Aparajita" panose="02020603050405020304" pitchFamily="18" charset="0"/>
              <a:cs typeface="Aparajita" panose="02020603050405020304" pitchFamily="18" charset="0"/>
            </a:endParaRPr>
          </a:p>
          <a:p>
            <a:pPr marL="0" indent="0">
              <a:buNone/>
            </a:pPr>
            <a:endParaRPr lang="en-IN" dirty="0"/>
          </a:p>
        </p:txBody>
      </p:sp>
    </p:spTree>
    <p:extLst>
      <p:ext uri="{BB962C8B-B14F-4D97-AF65-F5344CB8AC3E}">
        <p14:creationId xmlns:p14="http://schemas.microsoft.com/office/powerpoint/2010/main" val="1479086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4B08E-C9CA-CDDB-D02B-E99943C44C20}"/>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pic>
        <p:nvPicPr>
          <p:cNvPr id="6" name="Content Placeholder 5">
            <a:extLst>
              <a:ext uri="{FF2B5EF4-FFF2-40B4-BE49-F238E27FC236}">
                <a16:creationId xmlns:a16="http://schemas.microsoft.com/office/drawing/2014/main" id="{5569A70B-2A7C-3603-FCC1-200B69402FB9}"/>
              </a:ext>
            </a:extLst>
          </p:cNvPr>
          <p:cNvPicPr>
            <a:picLocks noGrp="1" noChangeAspect="1"/>
          </p:cNvPicPr>
          <p:nvPr>
            <p:ph sz="half" idx="1"/>
          </p:nvPr>
        </p:nvPicPr>
        <p:blipFill>
          <a:blip r:embed="rId2"/>
          <a:stretch>
            <a:fillRect/>
          </a:stretch>
        </p:blipFill>
        <p:spPr>
          <a:xfrm>
            <a:off x="685800" y="2194559"/>
            <a:ext cx="5334000" cy="4024125"/>
          </a:xfrm>
        </p:spPr>
      </p:pic>
      <p:pic>
        <p:nvPicPr>
          <p:cNvPr id="8" name="Content Placeholder 7">
            <a:extLst>
              <a:ext uri="{FF2B5EF4-FFF2-40B4-BE49-F238E27FC236}">
                <a16:creationId xmlns:a16="http://schemas.microsoft.com/office/drawing/2014/main" id="{2E577CBB-518C-2C35-A787-F7ABC2621FC4}"/>
              </a:ext>
            </a:extLst>
          </p:cNvPr>
          <p:cNvPicPr>
            <a:picLocks noGrp="1" noChangeAspect="1"/>
          </p:cNvPicPr>
          <p:nvPr>
            <p:ph sz="half" idx="2"/>
          </p:nvPr>
        </p:nvPicPr>
        <p:blipFill>
          <a:blip r:embed="rId3"/>
          <a:stretch>
            <a:fillRect/>
          </a:stretch>
        </p:blipFill>
        <p:spPr>
          <a:xfrm>
            <a:off x="6172200" y="2194558"/>
            <a:ext cx="5334000" cy="4024125"/>
          </a:xfrm>
        </p:spPr>
      </p:pic>
    </p:spTree>
    <p:extLst>
      <p:ext uri="{BB962C8B-B14F-4D97-AF65-F5344CB8AC3E}">
        <p14:creationId xmlns:p14="http://schemas.microsoft.com/office/powerpoint/2010/main" val="1145682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F4A9-341E-5DBA-821D-8E7283E1FB01}"/>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pic>
        <p:nvPicPr>
          <p:cNvPr id="6" name="Content Placeholder 5">
            <a:extLst>
              <a:ext uri="{FF2B5EF4-FFF2-40B4-BE49-F238E27FC236}">
                <a16:creationId xmlns:a16="http://schemas.microsoft.com/office/drawing/2014/main" id="{37D4CA59-6D70-71B1-8842-BF0454CD8D5A}"/>
              </a:ext>
            </a:extLst>
          </p:cNvPr>
          <p:cNvPicPr>
            <a:picLocks noGrp="1" noChangeAspect="1"/>
          </p:cNvPicPr>
          <p:nvPr>
            <p:ph sz="half" idx="1"/>
          </p:nvPr>
        </p:nvPicPr>
        <p:blipFill>
          <a:blip r:embed="rId2"/>
          <a:stretch>
            <a:fillRect/>
          </a:stretch>
        </p:blipFill>
        <p:spPr>
          <a:xfrm>
            <a:off x="685800" y="2194558"/>
            <a:ext cx="5334000" cy="4024125"/>
          </a:xfrm>
        </p:spPr>
      </p:pic>
      <p:pic>
        <p:nvPicPr>
          <p:cNvPr id="8" name="Content Placeholder 7">
            <a:extLst>
              <a:ext uri="{FF2B5EF4-FFF2-40B4-BE49-F238E27FC236}">
                <a16:creationId xmlns:a16="http://schemas.microsoft.com/office/drawing/2014/main" id="{5756B837-99D6-8C1A-229D-C29A629D705A}"/>
              </a:ext>
            </a:extLst>
          </p:cNvPr>
          <p:cNvPicPr>
            <a:picLocks noGrp="1" noChangeAspect="1"/>
          </p:cNvPicPr>
          <p:nvPr>
            <p:ph sz="half" idx="2"/>
          </p:nvPr>
        </p:nvPicPr>
        <p:blipFill>
          <a:blip r:embed="rId3"/>
          <a:stretch>
            <a:fillRect/>
          </a:stretch>
        </p:blipFill>
        <p:spPr>
          <a:xfrm>
            <a:off x="6172200" y="2194557"/>
            <a:ext cx="5783826" cy="4024125"/>
          </a:xfrm>
        </p:spPr>
      </p:pic>
    </p:spTree>
    <p:extLst>
      <p:ext uri="{BB962C8B-B14F-4D97-AF65-F5344CB8AC3E}">
        <p14:creationId xmlns:p14="http://schemas.microsoft.com/office/powerpoint/2010/main" val="29115347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90AF4-BEE1-BBBF-58C3-1730D0BDE7F6}"/>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pic>
        <p:nvPicPr>
          <p:cNvPr id="6" name="Content Placeholder 5">
            <a:extLst>
              <a:ext uri="{FF2B5EF4-FFF2-40B4-BE49-F238E27FC236}">
                <a16:creationId xmlns:a16="http://schemas.microsoft.com/office/drawing/2014/main" id="{9C00A10C-0757-75BF-88F5-29063643606B}"/>
              </a:ext>
            </a:extLst>
          </p:cNvPr>
          <p:cNvPicPr>
            <a:picLocks noGrp="1" noChangeAspect="1"/>
          </p:cNvPicPr>
          <p:nvPr>
            <p:ph sz="half" idx="1"/>
          </p:nvPr>
        </p:nvPicPr>
        <p:blipFill>
          <a:blip r:embed="rId2"/>
          <a:stretch>
            <a:fillRect/>
          </a:stretch>
        </p:blipFill>
        <p:spPr>
          <a:xfrm>
            <a:off x="685800" y="2194558"/>
            <a:ext cx="5334000" cy="3911274"/>
          </a:xfrm>
        </p:spPr>
      </p:pic>
      <p:pic>
        <p:nvPicPr>
          <p:cNvPr id="8" name="Content Placeholder 7">
            <a:extLst>
              <a:ext uri="{FF2B5EF4-FFF2-40B4-BE49-F238E27FC236}">
                <a16:creationId xmlns:a16="http://schemas.microsoft.com/office/drawing/2014/main" id="{181443CC-0140-CAAE-BFEA-71D8B602C58C}"/>
              </a:ext>
            </a:extLst>
          </p:cNvPr>
          <p:cNvPicPr>
            <a:picLocks noGrp="1" noChangeAspect="1"/>
          </p:cNvPicPr>
          <p:nvPr>
            <p:ph sz="half" idx="2"/>
          </p:nvPr>
        </p:nvPicPr>
        <p:blipFill>
          <a:blip r:embed="rId3"/>
          <a:stretch>
            <a:fillRect/>
          </a:stretch>
        </p:blipFill>
        <p:spPr>
          <a:xfrm>
            <a:off x="6172200" y="2194558"/>
            <a:ext cx="5724832" cy="3899069"/>
          </a:xfrm>
        </p:spPr>
      </p:pic>
    </p:spTree>
    <p:extLst>
      <p:ext uri="{BB962C8B-B14F-4D97-AF65-F5344CB8AC3E}">
        <p14:creationId xmlns:p14="http://schemas.microsoft.com/office/powerpoint/2010/main" val="8626642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5C2B-3BC5-6E8B-21C3-4549DD529255}"/>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pic>
        <p:nvPicPr>
          <p:cNvPr id="6" name="Content Placeholder 5">
            <a:extLst>
              <a:ext uri="{FF2B5EF4-FFF2-40B4-BE49-F238E27FC236}">
                <a16:creationId xmlns:a16="http://schemas.microsoft.com/office/drawing/2014/main" id="{E0C28AF7-25ED-8498-7247-C63569FA6E05}"/>
              </a:ext>
            </a:extLst>
          </p:cNvPr>
          <p:cNvPicPr>
            <a:picLocks noGrp="1" noChangeAspect="1"/>
          </p:cNvPicPr>
          <p:nvPr>
            <p:ph sz="half" idx="1"/>
          </p:nvPr>
        </p:nvPicPr>
        <p:blipFill>
          <a:blip r:embed="rId2"/>
          <a:stretch>
            <a:fillRect/>
          </a:stretch>
        </p:blipFill>
        <p:spPr>
          <a:xfrm>
            <a:off x="685800" y="2194559"/>
            <a:ext cx="5334000" cy="3899067"/>
          </a:xfrm>
        </p:spPr>
      </p:pic>
      <p:pic>
        <p:nvPicPr>
          <p:cNvPr id="8" name="Content Placeholder 7">
            <a:extLst>
              <a:ext uri="{FF2B5EF4-FFF2-40B4-BE49-F238E27FC236}">
                <a16:creationId xmlns:a16="http://schemas.microsoft.com/office/drawing/2014/main" id="{402F51C6-4D53-F6B2-49EA-F313C78E69DB}"/>
              </a:ext>
            </a:extLst>
          </p:cNvPr>
          <p:cNvPicPr>
            <a:picLocks noGrp="1" noChangeAspect="1"/>
          </p:cNvPicPr>
          <p:nvPr>
            <p:ph sz="half" idx="2"/>
          </p:nvPr>
        </p:nvPicPr>
        <p:blipFill>
          <a:blip r:embed="rId3"/>
          <a:stretch>
            <a:fillRect/>
          </a:stretch>
        </p:blipFill>
        <p:spPr>
          <a:xfrm>
            <a:off x="6172199" y="2194559"/>
            <a:ext cx="5695335" cy="3899067"/>
          </a:xfrm>
        </p:spPr>
      </p:pic>
    </p:spTree>
    <p:extLst>
      <p:ext uri="{BB962C8B-B14F-4D97-AF65-F5344CB8AC3E}">
        <p14:creationId xmlns:p14="http://schemas.microsoft.com/office/powerpoint/2010/main" val="3252426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B7E80-99D3-B7C2-4F71-D9E5E1D65582}"/>
              </a:ext>
            </a:extLst>
          </p:cNvPr>
          <p:cNvSpPr>
            <a:spLocks noGrp="1"/>
          </p:cNvSpPr>
          <p:nvPr>
            <p:ph type="title"/>
          </p:nvPr>
        </p:nvSpPr>
        <p:spPr/>
        <p:txBody>
          <a:bodyPr>
            <a:normAutofit/>
          </a:bodyPr>
          <a:lstStyle/>
          <a:p>
            <a:pPr algn="l"/>
            <a:r>
              <a:rPr lang="en-IN" sz="3200" dirty="0">
                <a:solidFill>
                  <a:srgbClr val="92D050"/>
                </a:solidFill>
                <a:latin typeface="Bahnschrift" panose="020B0502040204020203" pitchFamily="34" charset="0"/>
              </a:rPr>
              <a:t>2. </a:t>
            </a:r>
            <a:r>
              <a:rPr lang="en-IN" sz="3200" b="1" dirty="0">
                <a:solidFill>
                  <a:srgbClr val="92D050"/>
                </a:solidFill>
                <a:latin typeface="Bahnschrift" panose="020B0502040204020203" pitchFamily="34" charset="0"/>
              </a:rPr>
              <a:t>What is Customer Retention?</a:t>
            </a:r>
            <a:endParaRPr lang="en-IN" sz="3200" dirty="0">
              <a:solidFill>
                <a:srgbClr val="92D050"/>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F4DDE241-FB53-87B5-E7FF-2BE1BF54572C}"/>
              </a:ext>
            </a:extLst>
          </p:cNvPr>
          <p:cNvSpPr>
            <a:spLocks noGrp="1"/>
          </p:cNvSpPr>
          <p:nvPr>
            <p:ph idx="1"/>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scene3d>
            <a:camera prst="perspectiveRight"/>
            <a:lightRig rig="threePt" dir="t"/>
          </a:scene3d>
        </p:spPr>
        <p:txBody>
          <a:bodyPr/>
          <a:lstStyle/>
          <a:p>
            <a:pPr>
              <a:buFont typeface="Wingdings" panose="05000000000000000000" pitchFamily="2" charset="2"/>
              <a:buChar char="q"/>
            </a:pPr>
            <a:endParaRPr lang="en-US" sz="3200" b="0" i="0" dirty="0">
              <a:solidFill>
                <a:srgbClr val="0070C0"/>
              </a:solidFill>
              <a:effectLst/>
              <a:latin typeface="Aparajita" panose="02020603050405020304" pitchFamily="18" charset="0"/>
              <a:cs typeface="Aparajita" panose="02020603050405020304" pitchFamily="18" charset="0"/>
            </a:endParaRPr>
          </a:p>
          <a:p>
            <a:pPr>
              <a:buFont typeface="Wingdings" panose="05000000000000000000" pitchFamily="2" charset="2"/>
              <a:buChar char="q"/>
            </a:pPr>
            <a:r>
              <a:rPr lang="en-US" sz="3200" b="0" i="0" dirty="0">
                <a:solidFill>
                  <a:srgbClr val="0070C0"/>
                </a:solidFill>
                <a:effectLst/>
                <a:latin typeface="Aparajita" panose="02020603050405020304" pitchFamily="18" charset="0"/>
                <a:cs typeface="Aparajita" panose="02020603050405020304" pitchFamily="18" charset="0"/>
              </a:rPr>
              <a:t>Customer retention is a metric that measures customer loyalty, or the ability of an organization to keep its customers over time. In addition to identifying the number of loyal customers, customer retention can reflect or predict customer satisfaction, repurchase behavior, </a:t>
            </a:r>
            <a:r>
              <a:rPr lang="en-US" sz="3200" dirty="0">
                <a:solidFill>
                  <a:srgbClr val="0070C0"/>
                </a:solidFill>
                <a:latin typeface="Aparajita" panose="02020603050405020304" pitchFamily="18" charset="0"/>
                <a:cs typeface="Aparajita" panose="02020603050405020304" pitchFamily="18" charset="0"/>
              </a:rPr>
              <a:t>customer engagement, </a:t>
            </a:r>
            <a:r>
              <a:rPr lang="en-US" sz="3200" b="0" i="0" dirty="0">
                <a:solidFill>
                  <a:srgbClr val="0070C0"/>
                </a:solidFill>
                <a:effectLst/>
                <a:latin typeface="Aparajita" panose="02020603050405020304" pitchFamily="18" charset="0"/>
                <a:cs typeface="Aparajita" panose="02020603050405020304" pitchFamily="18" charset="0"/>
              </a:rPr>
              <a:t>and emotional ties to a brand.</a:t>
            </a:r>
            <a:endParaRPr lang="en-IN" sz="3200" dirty="0">
              <a:solidFill>
                <a:srgbClr val="0070C0"/>
              </a:solidFill>
              <a:latin typeface="Aparajita" panose="02020603050405020304" pitchFamily="18" charset="0"/>
              <a:cs typeface="Aparajita" panose="02020603050405020304" pitchFamily="18" charset="0"/>
            </a:endParaRPr>
          </a:p>
          <a:p>
            <a:pPr marL="0" indent="0">
              <a:buNone/>
            </a:pPr>
            <a:endParaRPr lang="en-IN" dirty="0"/>
          </a:p>
        </p:txBody>
      </p:sp>
    </p:spTree>
    <p:extLst>
      <p:ext uri="{BB962C8B-B14F-4D97-AF65-F5344CB8AC3E}">
        <p14:creationId xmlns:p14="http://schemas.microsoft.com/office/powerpoint/2010/main" val="133605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15399-3D10-3DF0-FAD1-97F979ABB4C2}"/>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sp>
        <p:nvSpPr>
          <p:cNvPr id="3" name="Content Placeholder 2">
            <a:extLst>
              <a:ext uri="{FF2B5EF4-FFF2-40B4-BE49-F238E27FC236}">
                <a16:creationId xmlns:a16="http://schemas.microsoft.com/office/drawing/2014/main" id="{69558F2E-BD0B-D350-0B94-9E14CF9557E6}"/>
              </a:ext>
            </a:extLst>
          </p:cNvPr>
          <p:cNvSpPr>
            <a:spLocks noGrp="1"/>
          </p:cNvSpPr>
          <p:nvPr>
            <p:ph idx="1"/>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scene3d>
            <a:camera prst="perspectiveRight"/>
            <a:lightRig rig="threePt" dir="t"/>
          </a:scene3d>
        </p:spPr>
        <p:txBody>
          <a:bodyPr/>
          <a:lstStyle/>
          <a:p>
            <a:pPr lvl="0">
              <a:lnSpc>
                <a:spcPct val="107000"/>
              </a:lnSpc>
              <a:spcAft>
                <a:spcPts val="800"/>
              </a:spcAft>
              <a:buFont typeface="Wingdings" panose="05000000000000000000" pitchFamily="2" charset="2"/>
              <a:buChar char="q"/>
            </a:pPr>
            <a:r>
              <a:rPr lang="en-IN" sz="2400" dirty="0">
                <a:solidFill>
                  <a:schemeClr val="accent6">
                    <a:lumMod val="75000"/>
                  </a:schemeClr>
                </a:solidFill>
                <a:effectLst/>
                <a:latin typeface="Aparajita" panose="02020603050405020304" pitchFamily="18" charset="0"/>
                <a:ea typeface="Calibri" panose="020F0502020204030204" pitchFamily="34" charset="0"/>
                <a:cs typeface="Aparajita" panose="02020603050405020304" pitchFamily="18" charset="0"/>
              </a:rPr>
              <a:t>Max customers choose Amazon and Flipkart as having the best payment option available and also they are giving the fastest delivery also.</a:t>
            </a:r>
          </a:p>
          <a:p>
            <a:pPr lvl="0">
              <a:lnSpc>
                <a:spcPct val="107000"/>
              </a:lnSpc>
              <a:spcAft>
                <a:spcPts val="800"/>
              </a:spcAft>
              <a:buFont typeface="Wingdings" panose="05000000000000000000" pitchFamily="2" charset="2"/>
              <a:buChar char="q"/>
            </a:pPr>
            <a:r>
              <a:rPr lang="en-IN" sz="2400" dirty="0">
                <a:solidFill>
                  <a:schemeClr val="accent6">
                    <a:lumMod val="75000"/>
                  </a:schemeClr>
                </a:solidFill>
                <a:effectLst/>
                <a:latin typeface="Aparajita" panose="02020603050405020304" pitchFamily="18" charset="0"/>
                <a:ea typeface="Times New Roman" panose="02020603050405020304" pitchFamily="18" charset="0"/>
                <a:cs typeface="Aparajita" panose="02020603050405020304" pitchFamily="18" charset="0"/>
              </a:rPr>
              <a:t>Max customers choose Amazon for giving the best customers information privacy and also for giving the best financial information security.</a:t>
            </a:r>
          </a:p>
          <a:p>
            <a:pPr lvl="0">
              <a:lnSpc>
                <a:spcPct val="107000"/>
              </a:lnSpc>
              <a:spcAft>
                <a:spcPts val="800"/>
              </a:spcAft>
              <a:buFont typeface="Wingdings" panose="05000000000000000000" pitchFamily="2" charset="2"/>
              <a:buChar char="q"/>
            </a:pPr>
            <a:r>
              <a:rPr lang="en-IN" sz="2400" dirty="0">
                <a:solidFill>
                  <a:schemeClr val="accent6">
                    <a:lumMod val="75000"/>
                  </a:schemeClr>
                </a:solidFill>
                <a:effectLst/>
                <a:latin typeface="Aparajita" panose="02020603050405020304" pitchFamily="18" charset="0"/>
                <a:ea typeface="Calibri" panose="020F0502020204030204" pitchFamily="34" charset="0"/>
                <a:cs typeface="Aparajita" panose="02020603050405020304" pitchFamily="18" charset="0"/>
              </a:rPr>
              <a:t>Amazon is the best online shopping mart which gives perceived trustworthiness and it has the presence of online assistance through multi-channel.</a:t>
            </a:r>
          </a:p>
          <a:p>
            <a:pPr lvl="0">
              <a:lnSpc>
                <a:spcPct val="107000"/>
              </a:lnSpc>
              <a:spcAft>
                <a:spcPts val="800"/>
              </a:spcAft>
              <a:buFont typeface="Wingdings" panose="05000000000000000000" pitchFamily="2" charset="2"/>
              <a:buChar char="q"/>
            </a:pPr>
            <a:r>
              <a:rPr lang="en-IN" sz="2400" dirty="0">
                <a:solidFill>
                  <a:schemeClr val="accent6">
                    <a:lumMod val="75000"/>
                  </a:schemeClr>
                </a:solidFill>
                <a:effectLst/>
                <a:latin typeface="Aparajita" panose="02020603050405020304" pitchFamily="18" charset="0"/>
                <a:ea typeface="Calibri" panose="020F0502020204030204" pitchFamily="34" charset="0"/>
                <a:cs typeface="Aparajita" panose="02020603050405020304" pitchFamily="18" charset="0"/>
              </a:rPr>
              <a:t>Since Amazon is the busiest online shopping platform it is also having drawbacks of taking a long time to log in and taking longer time in displaying graphics and photos.</a:t>
            </a:r>
          </a:p>
          <a:p>
            <a:pPr marL="0" indent="0">
              <a:buNone/>
            </a:pPr>
            <a:endParaRPr lang="en-IN" dirty="0"/>
          </a:p>
        </p:txBody>
      </p:sp>
    </p:spTree>
    <p:extLst>
      <p:ext uri="{BB962C8B-B14F-4D97-AF65-F5344CB8AC3E}">
        <p14:creationId xmlns:p14="http://schemas.microsoft.com/office/powerpoint/2010/main" val="36178537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3BFCB-B6FC-F4D6-7644-4C119CCF356B}"/>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p>
        </p:txBody>
      </p:sp>
      <p:sp>
        <p:nvSpPr>
          <p:cNvPr id="3" name="Content Placeholder 2">
            <a:extLst>
              <a:ext uri="{FF2B5EF4-FFF2-40B4-BE49-F238E27FC236}">
                <a16:creationId xmlns:a16="http://schemas.microsoft.com/office/drawing/2014/main" id="{3FDC0609-F7CD-3D46-2981-29C3B33836F6}"/>
              </a:ext>
            </a:extLst>
          </p:cNvPr>
          <p:cNvSpPr>
            <a:spLocks noGrp="1"/>
          </p:cNvSpPr>
          <p:nvPr>
            <p:ph idx="1"/>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scene3d>
            <a:camera prst="perspectiveLeft"/>
            <a:lightRig rig="threePt" dir="t"/>
          </a:scene3d>
        </p:spPr>
        <p:txBody>
          <a:bodyPr/>
          <a:lstStyle/>
          <a:p>
            <a:pPr>
              <a:buFont typeface="Wingdings" panose="05000000000000000000" pitchFamily="2" charset="2"/>
              <a:buChar char="q"/>
            </a:pPr>
            <a:r>
              <a:rPr lang="en-IN" sz="2800" dirty="0">
                <a:solidFill>
                  <a:schemeClr val="accent5"/>
                </a:solidFill>
                <a:effectLst/>
                <a:latin typeface="Aparajita" panose="02020603050405020304" pitchFamily="18" charset="0"/>
                <a:ea typeface="Calibri" panose="020F0502020204030204" pitchFamily="34" charset="0"/>
                <a:cs typeface="Aparajita" panose="02020603050405020304" pitchFamily="18" charset="0"/>
              </a:rPr>
              <a:t>Max customers say that the drawback of having a late declaration of price is with Myntra and the longer page loading time is with Flipkart.</a:t>
            </a:r>
          </a:p>
          <a:p>
            <a:pPr>
              <a:buFont typeface="Wingdings" panose="05000000000000000000" pitchFamily="2" charset="2"/>
              <a:buChar char="q"/>
            </a:pPr>
            <a:r>
              <a:rPr lang="en-IN" sz="2800" dirty="0">
                <a:solidFill>
                  <a:schemeClr val="accent5"/>
                </a:solidFill>
                <a:effectLst/>
                <a:latin typeface="Aparajita" panose="02020603050405020304" pitchFamily="18" charset="0"/>
                <a:ea typeface="Calibri" panose="020F0502020204030204" pitchFamily="34" charset="0"/>
                <a:cs typeface="Aparajita" panose="02020603050405020304" pitchFamily="18" charset="0"/>
              </a:rPr>
              <a:t>Snapdeal has the drawback of having limited payment modes and also it has a complaint about late delivery.</a:t>
            </a:r>
          </a:p>
          <a:p>
            <a:pPr>
              <a:buFont typeface="Wingdings" panose="05000000000000000000" pitchFamily="2" charset="2"/>
              <a:buChar char="q"/>
            </a:pPr>
            <a:r>
              <a:rPr lang="en-IN" sz="2800" dirty="0">
                <a:solidFill>
                  <a:schemeClr val="accent5"/>
                </a:solidFill>
                <a:effectLst/>
                <a:latin typeface="Aparajita" panose="02020603050405020304" pitchFamily="18" charset="0"/>
                <a:ea typeface="Calibri" panose="020F0502020204030204" pitchFamily="34" charset="0"/>
                <a:cs typeface="Aparajita" panose="02020603050405020304" pitchFamily="18" charset="0"/>
              </a:rPr>
              <a:t>Max customers say that Amazon is the platform with good website/application design and also amazon has a drawback of disruption of pages when moving from one page to another.</a:t>
            </a:r>
          </a:p>
          <a:p>
            <a:pPr>
              <a:buFont typeface="Wingdings" panose="05000000000000000000" pitchFamily="2" charset="2"/>
              <a:buChar char="q"/>
            </a:pPr>
            <a:r>
              <a:rPr lang="en-IN" sz="2800" dirty="0">
                <a:solidFill>
                  <a:schemeClr val="accent5"/>
                </a:solidFill>
                <a:effectLst/>
                <a:latin typeface="Aparajita" panose="02020603050405020304" pitchFamily="18" charset="0"/>
                <a:ea typeface="Calibri" panose="020F0502020204030204" pitchFamily="34" charset="0"/>
                <a:cs typeface="Aparajita" panose="02020603050405020304" pitchFamily="18" charset="0"/>
              </a:rPr>
              <a:t>Max customers say that the efficiency of the website is good with Amazon and also amazon is recommended by most of the customers.</a:t>
            </a:r>
          </a:p>
          <a:p>
            <a:pPr marL="0" indent="0">
              <a:buNone/>
            </a:pPr>
            <a:endParaRPr lang="en-IN" dirty="0"/>
          </a:p>
        </p:txBody>
      </p:sp>
    </p:spTree>
    <p:extLst>
      <p:ext uri="{BB962C8B-B14F-4D97-AF65-F5344CB8AC3E}">
        <p14:creationId xmlns:p14="http://schemas.microsoft.com/office/powerpoint/2010/main" val="23467906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12EC5-92E2-2DEB-2BA4-F62A59D1880C}"/>
              </a:ext>
            </a:extLst>
          </p:cNvPr>
          <p:cNvSpPr>
            <a:spLocks noGrp="1"/>
          </p:cNvSpPr>
          <p:nvPr>
            <p:ph type="title"/>
          </p:nvPr>
        </p:nvSpPr>
        <p:spPr/>
        <p:txBody>
          <a:bodyPr/>
          <a:lstStyle/>
          <a:p>
            <a:pPr algn="l"/>
            <a:r>
              <a:rPr lang="en-IN" b="1" dirty="0">
                <a:solidFill>
                  <a:schemeClr val="accent3"/>
                </a:solidFill>
                <a:latin typeface="Bahnschrift" panose="020B0502040204020203" pitchFamily="34" charset="0"/>
              </a:rPr>
              <a:t>8</a:t>
            </a:r>
            <a:r>
              <a:rPr lang="en-IN" sz="4000" b="1" dirty="0">
                <a:solidFill>
                  <a:schemeClr val="accent3"/>
                </a:solidFill>
                <a:latin typeface="Bahnschrift" panose="020B0502040204020203" pitchFamily="34" charset="0"/>
              </a:rPr>
              <a:t>. Analysis</a:t>
            </a:r>
            <a:endParaRPr lang="en-IN" dirty="0">
              <a:solidFill>
                <a:schemeClr val="accent3"/>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D27929A6-0A31-8E72-715B-2297076836C2}"/>
              </a:ext>
            </a:extLst>
          </p:cNvPr>
          <p:cNvSpPr>
            <a:spLocks noGrp="1"/>
          </p:cNvSpPr>
          <p:nvPr>
            <p:ph idx="1"/>
          </p:nvPr>
        </p:nvSpPr>
        <p:spPr>
          <a:xfrm>
            <a:off x="685800" y="2194560"/>
            <a:ext cx="10820400" cy="442255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scene3d>
            <a:camera prst="perspectiveRight"/>
            <a:lightRig rig="threePt" dir="t"/>
          </a:scene3d>
        </p:spPr>
        <p:txBody>
          <a:bodyPr>
            <a:normAutofit/>
          </a:bodyPr>
          <a:lstStyle/>
          <a:p>
            <a:pPr lvl="0">
              <a:lnSpc>
                <a:spcPct val="107000"/>
              </a:lnSpc>
              <a:spcAft>
                <a:spcPts val="800"/>
              </a:spcAft>
              <a:buFont typeface="Wingdings" panose="05000000000000000000" pitchFamily="2" charset="2"/>
              <a:buChar char="q"/>
            </a:pPr>
            <a:r>
              <a:rPr lang="en-IN" sz="2400" dirty="0">
                <a:solidFill>
                  <a:srgbClr val="00B050"/>
                </a:solidFill>
                <a:effectLst/>
                <a:latin typeface="Aparajita" panose="02020603050405020304" pitchFamily="18" charset="0"/>
                <a:ea typeface="Times New Roman" panose="02020603050405020304" pitchFamily="18" charset="0"/>
                <a:cs typeface="Aparajita" panose="02020603050405020304" pitchFamily="18" charset="0"/>
              </a:rPr>
              <a:t>Most of the customers are females with age 20-50 and they used mobile internet to access Windows as the operating system.</a:t>
            </a:r>
          </a:p>
          <a:p>
            <a:pPr lvl="0">
              <a:lnSpc>
                <a:spcPct val="107000"/>
              </a:lnSpc>
              <a:spcAft>
                <a:spcPts val="800"/>
              </a:spcAft>
              <a:buFont typeface="Wingdings" panose="05000000000000000000" pitchFamily="2" charset="2"/>
              <a:buChar char="q"/>
            </a:pPr>
            <a:r>
              <a:rPr lang="en-IN" sz="2400" dirty="0">
                <a:solidFill>
                  <a:srgbClr val="00B050"/>
                </a:solidFill>
                <a:effectLst/>
                <a:latin typeface="Aparajita" panose="02020603050405020304" pitchFamily="18" charset="0"/>
                <a:ea typeface="Times New Roman" panose="02020603050405020304" pitchFamily="18" charset="0"/>
                <a:cs typeface="Aparajita" panose="02020603050405020304" pitchFamily="18" charset="0"/>
              </a:rPr>
              <a:t>And most of the customers used search engines to get into the platform for the first time and frequently.</a:t>
            </a:r>
          </a:p>
          <a:p>
            <a:pPr lvl="0">
              <a:lnSpc>
                <a:spcPct val="107000"/>
              </a:lnSpc>
              <a:spcAft>
                <a:spcPts val="800"/>
              </a:spcAft>
              <a:buFont typeface="Wingdings" panose="05000000000000000000" pitchFamily="2" charset="2"/>
              <a:buChar char="q"/>
            </a:pPr>
            <a:r>
              <a:rPr lang="en-IN" sz="2400" dirty="0">
                <a:solidFill>
                  <a:srgbClr val="00B050"/>
                </a:solidFill>
                <a:effectLst/>
                <a:latin typeface="Aparajita" panose="02020603050405020304" pitchFamily="18" charset="0"/>
                <a:ea typeface="Times New Roman" panose="02020603050405020304" pitchFamily="18" charset="0"/>
                <a:cs typeface="Aparajita" panose="02020603050405020304" pitchFamily="18" charset="0"/>
              </a:rPr>
              <a:t>Max customers use their debit/credit cards for their payment.</a:t>
            </a:r>
            <a:endParaRPr lang="en-IN" sz="2400" dirty="0">
              <a:solidFill>
                <a:srgbClr val="00B050"/>
              </a:solidFill>
              <a:latin typeface="Aparajita" panose="02020603050405020304" pitchFamily="18" charset="0"/>
              <a:ea typeface="Times New Roman" panose="02020603050405020304" pitchFamily="18" charset="0"/>
              <a:cs typeface="Aparajita" panose="02020603050405020304" pitchFamily="18" charset="0"/>
            </a:endParaRPr>
          </a:p>
          <a:p>
            <a:pPr lvl="0">
              <a:lnSpc>
                <a:spcPct val="107000"/>
              </a:lnSpc>
              <a:buFont typeface="Wingdings" panose="05000000000000000000" pitchFamily="2" charset="2"/>
              <a:buChar char="q"/>
            </a:pPr>
            <a:r>
              <a:rPr lang="en-IN" sz="2400" dirty="0">
                <a:solidFill>
                  <a:srgbClr val="00B050"/>
                </a:solidFill>
                <a:effectLst/>
                <a:latin typeface="Aparajita" panose="02020603050405020304" pitchFamily="18" charset="0"/>
                <a:ea typeface="Times New Roman" panose="02020603050405020304" pitchFamily="18" charset="0"/>
                <a:cs typeface="Aparajita" panose="02020603050405020304" pitchFamily="18" charset="0"/>
              </a:rPr>
              <a:t>Compared to other platforms shopping with Amazon and Flipkart has maximum benefits rather than drawbacks.</a:t>
            </a:r>
            <a:endParaRPr lang="en-IN" sz="2400" dirty="0">
              <a:solidFill>
                <a:srgbClr val="00B050"/>
              </a:solidFill>
              <a:latin typeface="Aparajita" panose="02020603050405020304" pitchFamily="18" charset="0"/>
              <a:ea typeface="Times New Roman" panose="02020603050405020304" pitchFamily="18" charset="0"/>
              <a:cs typeface="Aparajita" panose="02020603050405020304" pitchFamily="18" charset="0"/>
            </a:endParaRPr>
          </a:p>
          <a:p>
            <a:pPr lvl="0">
              <a:lnSpc>
                <a:spcPct val="107000"/>
              </a:lnSpc>
              <a:buFont typeface="Wingdings" panose="05000000000000000000" pitchFamily="2" charset="2"/>
              <a:buChar char="q"/>
            </a:pPr>
            <a:r>
              <a:rPr lang="en-IN" sz="2400" dirty="0">
                <a:solidFill>
                  <a:srgbClr val="00B050"/>
                </a:solidFill>
                <a:effectLst/>
                <a:latin typeface="Aparajita" panose="02020603050405020304" pitchFamily="18" charset="0"/>
                <a:ea typeface="Calibri" panose="020F0502020204030204" pitchFamily="34" charset="0"/>
                <a:cs typeface="Aparajita" panose="02020603050405020304" pitchFamily="18" charset="0"/>
              </a:rPr>
              <a:t>Compared to all other online shopping platforms Snapdeal and Myntra has maximum drawbacks.</a:t>
            </a:r>
          </a:p>
          <a:p>
            <a:pPr lvl="0">
              <a:lnSpc>
                <a:spcPct val="107000"/>
              </a:lnSpc>
              <a:buFont typeface="Wingdings" panose="05000000000000000000" pitchFamily="2" charset="2"/>
              <a:buChar char="q"/>
            </a:pPr>
            <a:r>
              <a:rPr lang="en-IN" sz="2400" dirty="0">
                <a:solidFill>
                  <a:srgbClr val="00B050"/>
                </a:solidFill>
                <a:effectLst/>
                <a:latin typeface="Aparajita" panose="02020603050405020304" pitchFamily="18" charset="0"/>
                <a:ea typeface="Calibri" panose="020F0502020204030204" pitchFamily="34" charset="0"/>
                <a:cs typeface="Aparajita" panose="02020603050405020304" pitchFamily="18" charset="0"/>
              </a:rPr>
              <a:t>And having maximum good feedback Amazon is recommended by most of the customers.</a:t>
            </a:r>
          </a:p>
          <a:p>
            <a:pPr marL="0" indent="0">
              <a:buNone/>
            </a:pPr>
            <a:endParaRPr lang="en-IN" dirty="0"/>
          </a:p>
        </p:txBody>
      </p:sp>
    </p:spTree>
    <p:extLst>
      <p:ext uri="{BB962C8B-B14F-4D97-AF65-F5344CB8AC3E}">
        <p14:creationId xmlns:p14="http://schemas.microsoft.com/office/powerpoint/2010/main" val="439478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7E2E6-452F-01C1-71AE-FBF60FE22FF2}"/>
              </a:ext>
            </a:extLst>
          </p:cNvPr>
          <p:cNvSpPr>
            <a:spLocks noGrp="1"/>
          </p:cNvSpPr>
          <p:nvPr>
            <p:ph type="title"/>
          </p:nvPr>
        </p:nvSpPr>
        <p:spPr/>
        <p:txBody>
          <a:bodyPr/>
          <a:lstStyle/>
          <a:p>
            <a:pPr algn="l"/>
            <a:r>
              <a:rPr lang="en-IN" b="1" dirty="0">
                <a:solidFill>
                  <a:srgbClr val="C00000"/>
                </a:solidFill>
                <a:latin typeface="Bahnschrift" panose="020B0502040204020203" pitchFamily="34" charset="0"/>
              </a:rPr>
              <a:t>9</a:t>
            </a:r>
            <a:r>
              <a:rPr lang="en-IN" sz="4000" b="1" dirty="0">
                <a:solidFill>
                  <a:srgbClr val="C00000"/>
                </a:solidFill>
                <a:latin typeface="Bahnschrift" panose="020B0502040204020203" pitchFamily="34" charset="0"/>
              </a:rPr>
              <a:t>. Conclusion</a:t>
            </a:r>
            <a:endParaRPr lang="en-IN" dirty="0">
              <a:solidFill>
                <a:srgbClr val="C00000"/>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606B6E02-DF2D-B00F-50D5-CE97B35F5949}"/>
              </a:ext>
            </a:extLst>
          </p:cNvPr>
          <p:cNvSpPr>
            <a:spLocks noGrp="1"/>
          </p:cNvSpPr>
          <p:nvPr>
            <p:ph idx="1"/>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scene3d>
            <a:camera prst="perspectiveRight"/>
            <a:lightRig rig="threePt" dir="t"/>
          </a:scene3d>
        </p:spPr>
        <p:txBody>
          <a:bodyPr>
            <a:normAutofit fontScale="92500" lnSpcReduction="20000"/>
          </a:bodyPr>
          <a:lstStyle/>
          <a:p>
            <a:pPr>
              <a:buFont typeface="Wingdings" panose="05000000000000000000" pitchFamily="2" charset="2"/>
              <a:buChar char="q"/>
            </a:pPr>
            <a:r>
              <a:rPr lang="en-IN" sz="2800" dirty="0">
                <a:solidFill>
                  <a:srgbClr val="00B0F0"/>
                </a:solidFill>
                <a:effectLst/>
                <a:latin typeface="Aparajita" panose="02020603050405020304" pitchFamily="18" charset="0"/>
                <a:ea typeface="Calibri" panose="020F0502020204030204" pitchFamily="34" charset="0"/>
                <a:cs typeface="Aparajita" panose="02020603050405020304" pitchFamily="18" charset="0"/>
              </a:rPr>
              <a:t>Females are furious to shop all the time so making them satisfied will help the sellers to get more business.</a:t>
            </a:r>
          </a:p>
          <a:p>
            <a:pPr>
              <a:buFont typeface="Wingdings" panose="05000000000000000000" pitchFamily="2" charset="2"/>
              <a:buChar char="q"/>
            </a:pPr>
            <a:r>
              <a:rPr lang="en-IN" sz="2800" dirty="0">
                <a:solidFill>
                  <a:srgbClr val="00B0F0"/>
                </a:solidFill>
                <a:effectLst/>
                <a:latin typeface="Aparajita" panose="02020603050405020304" pitchFamily="18" charset="0"/>
                <a:ea typeface="Calibri" panose="020F0502020204030204" pitchFamily="34" charset="0"/>
                <a:cs typeface="Aparajita" panose="02020603050405020304" pitchFamily="18" charset="0"/>
              </a:rPr>
              <a:t>Loyal customers prefer buying and tend to spend more money on shopping in your store. Statistics show that engaged consumers purchase more frequently. It is necessary to hear customer feedback because most of them are valuable feedback.</a:t>
            </a:r>
          </a:p>
          <a:p>
            <a:pPr>
              <a:buFont typeface="Wingdings" panose="05000000000000000000" pitchFamily="2" charset="2"/>
              <a:buChar char="q"/>
            </a:pPr>
            <a:r>
              <a:rPr lang="en-IN" sz="2800" dirty="0">
                <a:solidFill>
                  <a:srgbClr val="00B0F0"/>
                </a:solidFill>
                <a:effectLst/>
                <a:latin typeface="Aparajita" panose="02020603050405020304" pitchFamily="18" charset="0"/>
                <a:ea typeface="Calibri" panose="020F0502020204030204" pitchFamily="34" charset="0"/>
                <a:cs typeface="Aparajita" panose="02020603050405020304" pitchFamily="18" charset="0"/>
              </a:rPr>
              <a:t>Sometimes customer feedback is the best marketing strategy. They are frequent customers so they will know which areas of your business may well be improved. If their feedback is approved, they will be extremely excited and support your company to the best ability.</a:t>
            </a:r>
          </a:p>
          <a:p>
            <a:pPr>
              <a:buFont typeface="Wingdings" panose="05000000000000000000" pitchFamily="2" charset="2"/>
              <a:buChar char="q"/>
            </a:pPr>
            <a:r>
              <a:rPr lang="en-IN" sz="2800" dirty="0">
                <a:solidFill>
                  <a:srgbClr val="00B0F0"/>
                </a:solidFill>
                <a:effectLst/>
                <a:latin typeface="Aparajita" panose="02020603050405020304" pitchFamily="18" charset="0"/>
                <a:ea typeface="Calibri" panose="020F0502020204030204" pitchFamily="34" charset="0"/>
                <a:cs typeface="Aparajita" panose="02020603050405020304" pitchFamily="18" charset="0"/>
              </a:rPr>
              <a:t>Organisation will always focus on success for that keeping the old customers will always be a plus point.</a:t>
            </a:r>
          </a:p>
          <a:p>
            <a:pPr>
              <a:buFont typeface="Wingdings" panose="05000000000000000000" pitchFamily="2" charset="2"/>
              <a:buChar char="q"/>
            </a:pPr>
            <a:r>
              <a:rPr lang="en-IN" sz="2800" dirty="0">
                <a:solidFill>
                  <a:srgbClr val="00B0F0"/>
                </a:solidFill>
                <a:effectLst/>
                <a:latin typeface="Aparajita" panose="02020603050405020304" pitchFamily="18" charset="0"/>
                <a:ea typeface="Calibri" panose="020F0502020204030204" pitchFamily="34" charset="0"/>
                <a:cs typeface="Aparajita" panose="02020603050405020304" pitchFamily="18" charset="0"/>
              </a:rPr>
              <a:t>Amazon and Flipkart are standing best out in the market by using ethical, reasonable business strategies.</a:t>
            </a:r>
          </a:p>
          <a:p>
            <a:pPr marL="0" indent="0">
              <a:buNone/>
            </a:pPr>
            <a:endParaRPr lang="en-IN" dirty="0"/>
          </a:p>
        </p:txBody>
      </p:sp>
    </p:spTree>
    <p:extLst>
      <p:ext uri="{BB962C8B-B14F-4D97-AF65-F5344CB8AC3E}">
        <p14:creationId xmlns:p14="http://schemas.microsoft.com/office/powerpoint/2010/main" val="4003144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AB19-DA83-AB8E-B9D2-0344235ABCB7}"/>
              </a:ext>
            </a:extLst>
          </p:cNvPr>
          <p:cNvSpPr>
            <a:spLocks noGrp="1"/>
          </p:cNvSpPr>
          <p:nvPr>
            <p:ph type="ctrTitle"/>
          </p:nvPr>
        </p:nvSpPr>
        <p:spPr/>
        <p:txBody>
          <a:bodyPr>
            <a:prstTxWarp prst="textDeflateBottom">
              <a:avLst/>
            </a:prstTxWarp>
            <a:normAutofit/>
          </a:bodyPr>
          <a:lstStyle/>
          <a:p>
            <a:pPr algn="ctr"/>
            <a:r>
              <a:rPr lang="en-IN" sz="9600" dirty="0">
                <a:latin typeface="Algerian" panose="04020705040A02060702" pitchFamily="82" charset="0"/>
              </a:rPr>
              <a:t>THANK YOU</a:t>
            </a:r>
          </a:p>
        </p:txBody>
      </p:sp>
      <p:sp>
        <p:nvSpPr>
          <p:cNvPr id="3" name="Subtitle 2">
            <a:extLst>
              <a:ext uri="{FF2B5EF4-FFF2-40B4-BE49-F238E27FC236}">
                <a16:creationId xmlns:a16="http://schemas.microsoft.com/office/drawing/2014/main" id="{797C3900-053C-A373-4254-E30B57017814}"/>
              </a:ext>
            </a:extLst>
          </p:cNvPr>
          <p:cNvSpPr>
            <a:spLocks noGrp="1"/>
          </p:cNvSpPr>
          <p:nvPr>
            <p:ph type="subTitle" idx="1"/>
          </p:nvPr>
        </p:nvSpPr>
        <p:spPr>
          <a:xfrm>
            <a:off x="1371600" y="3632201"/>
            <a:ext cx="9448800" cy="1146276"/>
          </a:xfrm>
        </p:spPr>
        <p:txBody>
          <a:bodyPr>
            <a:normAutofit fontScale="92500" lnSpcReduction="20000"/>
          </a:bodyPr>
          <a:lstStyle/>
          <a:p>
            <a:r>
              <a:rPr lang="en-IN" sz="2400" b="1" dirty="0">
                <a:solidFill>
                  <a:srgbClr val="00B0F0"/>
                </a:solidFill>
                <a:latin typeface="Copperplate Gothic Bold" panose="020E0705020206020404" pitchFamily="34" charset="0"/>
              </a:rPr>
              <a:t>SUBMITTED BY: VIKAS KUMAR MISHRA</a:t>
            </a:r>
          </a:p>
          <a:p>
            <a:r>
              <a:rPr lang="en-IN" sz="2400" b="1" dirty="0">
                <a:solidFill>
                  <a:srgbClr val="00B0F0"/>
                </a:solidFill>
                <a:latin typeface="Copperplate Gothic Bold" panose="020E0705020206020404" pitchFamily="34" charset="0"/>
              </a:rPr>
              <a:t>BATCH: INTERNSHIP 32, </a:t>
            </a:r>
          </a:p>
          <a:p>
            <a:r>
              <a:rPr lang="en-IN" sz="2400" b="1" dirty="0">
                <a:solidFill>
                  <a:srgbClr val="00B0F0"/>
                </a:solidFill>
                <a:latin typeface="Copperplate Gothic Bold" panose="020E0705020206020404" pitchFamily="34" charset="0"/>
              </a:rPr>
              <a:t>ID: 44</a:t>
            </a:r>
          </a:p>
          <a:p>
            <a:endParaRPr lang="en-IN" dirty="0"/>
          </a:p>
        </p:txBody>
      </p:sp>
    </p:spTree>
    <p:extLst>
      <p:ext uri="{BB962C8B-B14F-4D97-AF65-F5344CB8AC3E}">
        <p14:creationId xmlns:p14="http://schemas.microsoft.com/office/powerpoint/2010/main" val="2327510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3DE73-F7F1-A0EF-A375-F001BFEDDB2D}"/>
              </a:ext>
            </a:extLst>
          </p:cNvPr>
          <p:cNvSpPr>
            <a:spLocks noGrp="1"/>
          </p:cNvSpPr>
          <p:nvPr>
            <p:ph type="title"/>
          </p:nvPr>
        </p:nvSpPr>
        <p:spPr>
          <a:xfrm>
            <a:off x="2949676" y="764373"/>
            <a:ext cx="8556523" cy="1293028"/>
          </a:xfrm>
        </p:spPr>
        <p:txBody>
          <a:bodyPr>
            <a:normAutofit/>
          </a:bodyPr>
          <a:lstStyle/>
          <a:p>
            <a:pPr algn="l"/>
            <a:r>
              <a:rPr lang="en-IN" sz="3200" b="1" dirty="0">
                <a:solidFill>
                  <a:schemeClr val="accent2"/>
                </a:solidFill>
                <a:latin typeface="Book Antiqua" panose="02040602050305030304" pitchFamily="18" charset="0"/>
              </a:rPr>
              <a:t>3. Need of Customer Retention</a:t>
            </a:r>
            <a:endParaRPr lang="en-IN" sz="3200" dirty="0">
              <a:solidFill>
                <a:schemeClr val="accent2"/>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513B1642-C979-451C-DC14-C2F96D3D732F}"/>
              </a:ext>
            </a:extLst>
          </p:cNvPr>
          <p:cNvSpPr>
            <a:spLocks noGrp="1"/>
          </p:cNvSpPr>
          <p:nvPr>
            <p:ph idx="1"/>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scene3d>
            <a:camera prst="perspectiveLeft"/>
            <a:lightRig rig="threePt" dir="t"/>
          </a:scene3d>
        </p:spPr>
        <p:txBody>
          <a:bodyPr>
            <a:normAutofit lnSpcReduction="10000"/>
          </a:bodyPr>
          <a:lstStyle/>
          <a:p>
            <a:pPr algn="l">
              <a:buFont typeface="Wingdings" panose="05000000000000000000" pitchFamily="2" charset="2"/>
              <a:buChar char="ü"/>
            </a:pPr>
            <a:endParaRPr lang="en-US" sz="2000" b="1" i="0" dirty="0">
              <a:solidFill>
                <a:schemeClr val="accent1">
                  <a:lumMod val="75000"/>
                </a:schemeClr>
              </a:solidFill>
              <a:effectLst/>
              <a:latin typeface="Century" panose="02040604050505020304" pitchFamily="18" charset="0"/>
            </a:endParaRPr>
          </a:p>
          <a:p>
            <a:pPr algn="l">
              <a:buFont typeface="Wingdings" panose="05000000000000000000" pitchFamily="2" charset="2"/>
              <a:buChar char="q"/>
            </a:pPr>
            <a:r>
              <a:rPr lang="en-US" sz="3200" b="1" i="0" dirty="0">
                <a:solidFill>
                  <a:srgbClr val="00B0F0"/>
                </a:solidFill>
                <a:effectLst/>
                <a:latin typeface="Aparajita" panose="02020603050405020304" pitchFamily="18" charset="0"/>
                <a:cs typeface="Aparajita" panose="02020603050405020304" pitchFamily="18" charset="0"/>
              </a:rPr>
              <a:t>Less spending on customer acquisition:</a:t>
            </a:r>
            <a:r>
              <a:rPr lang="en-US" sz="3200" b="0" i="0" dirty="0">
                <a:solidFill>
                  <a:srgbClr val="00B0F0"/>
                </a:solidFill>
                <a:effectLst/>
                <a:latin typeface="Aparajita" panose="02020603050405020304" pitchFamily="18" charset="0"/>
                <a:cs typeface="Aparajita" panose="02020603050405020304" pitchFamily="18" charset="0"/>
              </a:rPr>
              <a:t> Acquiring a new customer can be up to five times more expensive than retaining an existing one. </a:t>
            </a:r>
          </a:p>
          <a:p>
            <a:pPr>
              <a:buFont typeface="Wingdings" panose="05000000000000000000" pitchFamily="2" charset="2"/>
              <a:buChar char="q"/>
            </a:pPr>
            <a:r>
              <a:rPr lang="en-US" sz="3200" b="1" i="0" dirty="0">
                <a:solidFill>
                  <a:srgbClr val="00B0F0"/>
                </a:solidFill>
                <a:effectLst/>
                <a:latin typeface="Aparajita" panose="02020603050405020304" pitchFamily="18" charset="0"/>
                <a:cs typeface="Aparajita" panose="02020603050405020304" pitchFamily="18" charset="0"/>
              </a:rPr>
              <a:t> Increased profits: </a:t>
            </a:r>
            <a:r>
              <a:rPr lang="en-US" sz="3200" b="0" i="0" dirty="0">
                <a:solidFill>
                  <a:srgbClr val="00B0F0"/>
                </a:solidFill>
                <a:effectLst/>
                <a:latin typeface="Aparajita" panose="02020603050405020304" pitchFamily="18" charset="0"/>
                <a:cs typeface="Aparajita" panose="02020603050405020304" pitchFamily="18" charset="0"/>
              </a:rPr>
              <a:t>An increase in client retention by 5% can enhance profits by over 25%.</a:t>
            </a:r>
          </a:p>
          <a:p>
            <a:pPr algn="l">
              <a:buFont typeface="Wingdings" panose="05000000000000000000" pitchFamily="2" charset="2"/>
              <a:buChar char="q"/>
            </a:pPr>
            <a:r>
              <a:rPr lang="en-US" sz="3200" b="1" i="0" dirty="0">
                <a:solidFill>
                  <a:srgbClr val="00B0F0"/>
                </a:solidFill>
                <a:effectLst/>
                <a:latin typeface="Aparajita" panose="02020603050405020304" pitchFamily="18" charset="0"/>
                <a:cs typeface="Aparajita" panose="02020603050405020304" pitchFamily="18" charset="0"/>
              </a:rPr>
              <a:t> Improved online reputation:</a:t>
            </a:r>
            <a:r>
              <a:rPr lang="en-US" sz="3200" b="0" i="0" dirty="0">
                <a:solidFill>
                  <a:srgbClr val="00B0F0"/>
                </a:solidFill>
                <a:effectLst/>
                <a:latin typeface="Aparajita" panose="02020603050405020304" pitchFamily="18" charset="0"/>
                <a:cs typeface="Aparajita" panose="02020603050405020304" pitchFamily="18" charset="0"/>
              </a:rPr>
              <a:t> Over 37% of customers will only post online reviews if they are “extremely satisfied”.</a:t>
            </a:r>
          </a:p>
          <a:p>
            <a:pPr algn="l">
              <a:buFont typeface="Wingdings" panose="05000000000000000000" pitchFamily="2" charset="2"/>
              <a:buChar char="q"/>
            </a:pPr>
            <a:r>
              <a:rPr lang="en-US" sz="3200" b="1" dirty="0">
                <a:solidFill>
                  <a:srgbClr val="00B0F0"/>
                </a:solidFill>
                <a:latin typeface="Aparajita" panose="02020603050405020304" pitchFamily="18" charset="0"/>
                <a:cs typeface="Aparajita" panose="02020603050405020304" pitchFamily="18" charset="0"/>
              </a:rPr>
              <a:t> Positive Reviews: </a:t>
            </a:r>
            <a:r>
              <a:rPr lang="en-US" sz="3200" b="0" i="0" dirty="0">
                <a:solidFill>
                  <a:srgbClr val="00B0F0"/>
                </a:solidFill>
                <a:effectLst/>
                <a:latin typeface="Aparajita" panose="02020603050405020304" pitchFamily="18" charset="0"/>
                <a:cs typeface="Aparajita" panose="02020603050405020304" pitchFamily="18" charset="0"/>
              </a:rPr>
              <a:t>The longer customers stay with a company, the more business, and positive reviews, and they bring word-of-mouth advertising</a:t>
            </a:r>
            <a:endParaRPr lang="en-IN" sz="3200" dirty="0">
              <a:solidFill>
                <a:srgbClr val="00B0F0"/>
              </a:solidFill>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154274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AC492-D230-87BF-0CBE-90E3484E0714}"/>
              </a:ext>
            </a:extLst>
          </p:cNvPr>
          <p:cNvSpPr>
            <a:spLocks noGrp="1"/>
          </p:cNvSpPr>
          <p:nvPr>
            <p:ph type="title"/>
          </p:nvPr>
        </p:nvSpPr>
        <p:spPr/>
        <p:txBody>
          <a:bodyPr>
            <a:normAutofit/>
          </a:bodyPr>
          <a:lstStyle/>
          <a:p>
            <a:pPr algn="l"/>
            <a:r>
              <a:rPr lang="en-IN" sz="3600" b="1" dirty="0">
                <a:solidFill>
                  <a:srgbClr val="FF0000"/>
                </a:solidFill>
                <a:latin typeface="Bahnschrift" panose="020B0502040204020203" pitchFamily="34" charset="0"/>
              </a:rPr>
              <a:t>4. Problem Statement</a:t>
            </a:r>
            <a:endParaRPr lang="en-IN" sz="3600" dirty="0">
              <a:latin typeface="Bahnschrift" panose="020B0502040204020203" pitchFamily="34" charset="0"/>
            </a:endParaRPr>
          </a:p>
        </p:txBody>
      </p:sp>
      <p:sp>
        <p:nvSpPr>
          <p:cNvPr id="3" name="Content Placeholder 2">
            <a:extLst>
              <a:ext uri="{FF2B5EF4-FFF2-40B4-BE49-F238E27FC236}">
                <a16:creationId xmlns:a16="http://schemas.microsoft.com/office/drawing/2014/main" id="{3AEE5274-A19A-7A32-53AC-9F4C53138DF7}"/>
              </a:ext>
            </a:extLst>
          </p:cNvPr>
          <p:cNvSpPr>
            <a:spLocks noGrp="1"/>
          </p:cNvSpPr>
          <p:nvPr>
            <p:ph idx="1"/>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scene3d>
            <a:camera prst="perspectiveAbove"/>
            <a:lightRig rig="threePt" dir="t"/>
          </a:scene3d>
        </p:spPr>
        <p:txBody>
          <a:bodyPr>
            <a:noAutofit/>
          </a:bodyPr>
          <a:lstStyle/>
          <a:p>
            <a:pPr>
              <a:buFont typeface="Wingdings" panose="05000000000000000000" pitchFamily="2" charset="2"/>
              <a:buChar char="q"/>
            </a:pPr>
            <a:endParaRPr lang="en-IN" sz="2800" dirty="0">
              <a:solidFill>
                <a:schemeClr val="accent4">
                  <a:lumMod val="75000"/>
                </a:schemeClr>
              </a:solidFill>
              <a:effectLst/>
              <a:latin typeface="Aparajita" panose="02020603050405020304" pitchFamily="18" charset="0"/>
              <a:ea typeface="Calibri" panose="020F0502020204030204" pitchFamily="34" charset="0"/>
              <a:cs typeface="Aparajita" panose="02020603050405020304" pitchFamily="18" charset="0"/>
            </a:endParaRPr>
          </a:p>
          <a:p>
            <a:pPr>
              <a:buFont typeface="Wingdings" panose="05000000000000000000" pitchFamily="2" charset="2"/>
              <a:buChar char="q"/>
            </a:pPr>
            <a:r>
              <a:rPr lang="en-IN" sz="2800" dirty="0">
                <a:solidFill>
                  <a:schemeClr val="accent4">
                    <a:lumMod val="75000"/>
                  </a:schemeClr>
                </a:solidFill>
                <a:effectLst/>
                <a:latin typeface="Aparajita" panose="02020603050405020304" pitchFamily="18" charset="0"/>
                <a:ea typeface="Calibri" panose="020F0502020204030204" pitchFamily="34" charset="0"/>
                <a:cs typeface="Aparajita" panose="02020603050405020304" pitchFamily="18" charset="0"/>
              </a:rPr>
              <a:t>Customer satisfaction has emerged as one of the most important factors that guarantee online store success; it has been posited as a key stimulant of purchase, repurchase intentions, and customer loyalty. A comprehensive review of the literature, theories, and models has been carried out to propose the models for customer activation and customer retention. Five major factors that contributed to </a:t>
            </a:r>
            <a:r>
              <a:rPr lang="en-US" sz="2800" dirty="0">
                <a:solidFill>
                  <a:schemeClr val="accent4">
                    <a:lumMod val="75000"/>
                  </a:schemeClr>
                </a:solidFill>
                <a:effectLst/>
                <a:latin typeface="Aparajita" panose="02020603050405020304" pitchFamily="18" charset="0"/>
                <a:ea typeface="Calibri" panose="020F0502020204030204" pitchFamily="34" charset="0"/>
                <a:cs typeface="Aparajita" panose="02020603050405020304" pitchFamily="18" charset="0"/>
              </a:rPr>
              <a:t>an e-commerce store’s success have been identified</a:t>
            </a:r>
            <a:r>
              <a:rPr lang="en-IN" sz="2800" dirty="0">
                <a:solidFill>
                  <a:schemeClr val="accent4">
                    <a:lumMod val="75000"/>
                  </a:schemeClr>
                </a:solidFill>
                <a:effectLst/>
                <a:latin typeface="Aparajita" panose="02020603050405020304" pitchFamily="18" charset="0"/>
                <a:ea typeface="Calibri" panose="020F0502020204030204" pitchFamily="34" charset="0"/>
                <a:cs typeface="Aparajita" panose="02020603050405020304" pitchFamily="18" charset="0"/>
              </a:rPr>
              <a:t>: service quality, system quality, information quality, trust, and net benefit. The research furthermore investigated the factors that influence online customers to repeat purchase intention. The combination of both utilitarian value and hedonistic values is needed to affect the repeat purchase intention (loyalty) positively.</a:t>
            </a:r>
            <a:endParaRPr lang="en-IN" sz="2800" dirty="0">
              <a:solidFill>
                <a:schemeClr val="accent4">
                  <a:lumMod val="75000"/>
                </a:schemeClr>
              </a:solidFill>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2939280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A3452-1759-2459-2E05-1B11452D64BE}"/>
              </a:ext>
            </a:extLst>
          </p:cNvPr>
          <p:cNvSpPr>
            <a:spLocks noGrp="1"/>
          </p:cNvSpPr>
          <p:nvPr>
            <p:ph type="title"/>
          </p:nvPr>
        </p:nvSpPr>
        <p:spPr/>
        <p:txBody>
          <a:bodyPr>
            <a:normAutofit/>
          </a:bodyPr>
          <a:lstStyle/>
          <a:p>
            <a:pPr algn="l"/>
            <a:r>
              <a:rPr lang="en-IN" sz="3600" b="1" dirty="0">
                <a:solidFill>
                  <a:schemeClr val="accent4">
                    <a:lumMod val="75000"/>
                  </a:schemeClr>
                </a:solidFill>
                <a:latin typeface="Bahnschrift" panose="020B0502040204020203" pitchFamily="34" charset="0"/>
              </a:rPr>
              <a:t>5. Problem Understanding</a:t>
            </a:r>
            <a:endParaRPr lang="en-IN" sz="3600" dirty="0">
              <a:solidFill>
                <a:schemeClr val="accent4">
                  <a:lumMod val="75000"/>
                </a:schemeClr>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242BD7D9-93D2-E3F1-D058-8B0F953E6DE4}"/>
              </a:ext>
            </a:extLst>
          </p:cNvPr>
          <p:cNvSpPr>
            <a:spLocks noGrp="1"/>
          </p:cNvSpPr>
          <p:nvPr>
            <p:ph idx="1"/>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scene3d>
            <a:camera prst="perspectiveLeft"/>
            <a:lightRig rig="threePt" dir="t"/>
          </a:scene3d>
        </p:spPr>
        <p:txBody>
          <a:bodyPr>
            <a:normAutofit lnSpcReduction="10000"/>
          </a:bodyPr>
          <a:lstStyle/>
          <a:p>
            <a:pPr>
              <a:buFont typeface="Wingdings" panose="05000000000000000000" pitchFamily="2" charset="2"/>
              <a:buChar char="q"/>
            </a:pPr>
            <a:r>
              <a:rPr lang="en-IN" sz="3500" dirty="0">
                <a:solidFill>
                  <a:schemeClr val="accent2">
                    <a:lumMod val="75000"/>
                  </a:schemeClr>
                </a:solidFill>
                <a:effectLst/>
                <a:latin typeface="Aparajita" panose="02020603050405020304" pitchFamily="18" charset="0"/>
                <a:ea typeface="Calibri" panose="020F0502020204030204" pitchFamily="34" charset="0"/>
                <a:cs typeface="Aparajita" panose="02020603050405020304" pitchFamily="18" charset="0"/>
              </a:rPr>
              <a:t>Customer retention means the process of maintaining or keeping customers once you have acquired them. It’s all the activities that a company must do in order to keep their customers around. The goal is to build a long-lasting relationship between the brand and consumers. Once a customer becomes loyal to your brand, not only he will buy more from you than a normal customer but he’ll spread good words about your business, and increase your reputation. Thus in this particular problem solution, I have used all my analysis skills to solve the problem of customer retention</a:t>
            </a:r>
            <a:r>
              <a:rPr lang="en-IN" sz="2000" dirty="0">
                <a:solidFill>
                  <a:schemeClr val="accent1">
                    <a:lumMod val="75000"/>
                  </a:schemeClr>
                </a:solidFill>
                <a:effectLst/>
                <a:latin typeface="Century" panose="02040604050505020304" pitchFamily="18" charset="0"/>
                <a:ea typeface="Calibri" panose="020F0502020204030204" pitchFamily="34" charset="0"/>
              </a:rPr>
              <a:t>.</a:t>
            </a:r>
            <a:endParaRPr lang="en-IN" dirty="0"/>
          </a:p>
        </p:txBody>
      </p:sp>
    </p:spTree>
    <p:extLst>
      <p:ext uri="{BB962C8B-B14F-4D97-AF65-F5344CB8AC3E}">
        <p14:creationId xmlns:p14="http://schemas.microsoft.com/office/powerpoint/2010/main" val="20097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6C836-AC1E-8113-60E6-E027782520CE}"/>
              </a:ext>
            </a:extLst>
          </p:cNvPr>
          <p:cNvSpPr>
            <a:spLocks noGrp="1"/>
          </p:cNvSpPr>
          <p:nvPr>
            <p:ph type="title"/>
          </p:nvPr>
        </p:nvSpPr>
        <p:spPr/>
        <p:txBody>
          <a:bodyPr>
            <a:normAutofit/>
          </a:bodyPr>
          <a:lstStyle/>
          <a:p>
            <a:pPr algn="l"/>
            <a:r>
              <a:rPr lang="en-IN" sz="3600" b="1" dirty="0">
                <a:solidFill>
                  <a:schemeClr val="accent3">
                    <a:lumMod val="60000"/>
                    <a:lumOff val="40000"/>
                  </a:schemeClr>
                </a:solidFill>
                <a:latin typeface="Bahnschrift" panose="020B0502040204020203" pitchFamily="34" charset="0"/>
              </a:rPr>
              <a:t>6. Exploratory data analysis</a:t>
            </a:r>
            <a:endParaRPr lang="en-IN" sz="3600" dirty="0">
              <a:solidFill>
                <a:schemeClr val="accent3">
                  <a:lumMod val="60000"/>
                  <a:lumOff val="40000"/>
                </a:schemeClr>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3EC45045-9491-C7C8-D9B7-67EC72430370}"/>
              </a:ext>
            </a:extLst>
          </p:cNvPr>
          <p:cNvSpPr>
            <a:spLocks noGrp="1"/>
          </p:cNvSpPr>
          <p:nvPr>
            <p:ph idx="1"/>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scene3d>
            <a:camera prst="perspectiveRight"/>
            <a:lightRig rig="threePt" dir="t"/>
          </a:scene3d>
        </p:spPr>
        <p:txBody>
          <a:bodyPr/>
          <a:lstStyle/>
          <a:p>
            <a:pPr marL="0" indent="0">
              <a:buNone/>
            </a:pPr>
            <a:endParaRPr lang="en-IN" sz="20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sz="2000"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IN" sz="3200" dirty="0">
                <a:solidFill>
                  <a:schemeClr val="accent4">
                    <a:lumMod val="75000"/>
                  </a:schemeClr>
                </a:solidFill>
                <a:effectLst/>
                <a:latin typeface="Aparajita" panose="02020603050405020304" pitchFamily="18" charset="0"/>
                <a:ea typeface="Calibri" panose="020F0502020204030204" pitchFamily="34" charset="0"/>
                <a:cs typeface="Aparajita" panose="02020603050405020304" pitchFamily="18" charset="0"/>
              </a:rPr>
              <a:t>I have imported the dataset which was in excel format. Then I did all the statistical analysis like checking shape, unique value counts, info etc….. </a:t>
            </a:r>
          </a:p>
          <a:p>
            <a:pPr>
              <a:buFont typeface="Wingdings" panose="05000000000000000000" pitchFamily="2" charset="2"/>
              <a:buChar char="q"/>
            </a:pPr>
            <a:endParaRPr lang="en-IN" sz="3200" dirty="0">
              <a:solidFill>
                <a:schemeClr val="accent4">
                  <a:lumMod val="75000"/>
                </a:schemeClr>
              </a:solidFill>
              <a:effectLst/>
              <a:latin typeface="Aparajita" panose="02020603050405020304" pitchFamily="18" charset="0"/>
              <a:ea typeface="Calibri" panose="020F0502020204030204" pitchFamily="34" charset="0"/>
              <a:cs typeface="Aparajita" panose="02020603050405020304" pitchFamily="18" charset="0"/>
            </a:endParaRPr>
          </a:p>
          <a:p>
            <a:pPr>
              <a:buFont typeface="Wingdings" panose="05000000000000000000" pitchFamily="2" charset="2"/>
              <a:buChar char="q"/>
            </a:pPr>
            <a:r>
              <a:rPr lang="en-IN" sz="3200" dirty="0">
                <a:solidFill>
                  <a:schemeClr val="accent4">
                    <a:lumMod val="75000"/>
                  </a:schemeClr>
                </a:solidFill>
                <a:latin typeface="Aparajita" panose="02020603050405020304" pitchFamily="18" charset="0"/>
                <a:cs typeface="Aparajita" panose="02020603050405020304" pitchFamily="18" charset="0"/>
              </a:rPr>
              <a:t> </a:t>
            </a:r>
            <a:r>
              <a:rPr lang="en-IN" sz="3200" dirty="0">
                <a:solidFill>
                  <a:schemeClr val="accent4">
                    <a:lumMod val="75000"/>
                  </a:schemeClr>
                </a:solidFill>
                <a:effectLst/>
                <a:latin typeface="Aparajita" panose="02020603050405020304" pitchFamily="18" charset="0"/>
                <a:ea typeface="Calibri" panose="020F0502020204030204" pitchFamily="34" charset="0"/>
                <a:cs typeface="Aparajita" panose="02020603050405020304" pitchFamily="18" charset="0"/>
              </a:rPr>
              <a:t>I have checked for null values but there were no null values in the dataset.</a:t>
            </a:r>
          </a:p>
          <a:p>
            <a:pPr marL="0" indent="0">
              <a:buNone/>
            </a:pPr>
            <a:endParaRPr lang="en-IN" dirty="0"/>
          </a:p>
        </p:txBody>
      </p:sp>
    </p:spTree>
    <p:extLst>
      <p:ext uri="{BB962C8B-B14F-4D97-AF65-F5344CB8AC3E}">
        <p14:creationId xmlns:p14="http://schemas.microsoft.com/office/powerpoint/2010/main" val="1189098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1C0E1-04CA-AF3D-6119-B014D6C51DA9}"/>
              </a:ext>
            </a:extLst>
          </p:cNvPr>
          <p:cNvSpPr>
            <a:spLocks noGrp="1"/>
          </p:cNvSpPr>
          <p:nvPr>
            <p:ph type="title"/>
          </p:nvPr>
        </p:nvSpPr>
        <p:spPr/>
        <p:txBody>
          <a:bodyPr/>
          <a:lstStyle/>
          <a:p>
            <a:pPr algn="l"/>
            <a:r>
              <a:rPr lang="en-IN" b="1" dirty="0">
                <a:solidFill>
                  <a:schemeClr val="accent6">
                    <a:lumMod val="75000"/>
                  </a:schemeClr>
                </a:solidFill>
                <a:latin typeface="Bahnschrift" panose="020B0502040204020203" pitchFamily="34" charset="0"/>
              </a:rPr>
              <a:t>7</a:t>
            </a:r>
            <a:r>
              <a:rPr lang="en-IN" sz="4000" b="1" dirty="0">
                <a:solidFill>
                  <a:schemeClr val="accent6">
                    <a:lumMod val="75000"/>
                  </a:schemeClr>
                </a:solidFill>
                <a:latin typeface="Bahnschrift" panose="020B0502040204020203" pitchFamily="34" charset="0"/>
              </a:rPr>
              <a:t>. Visualization</a:t>
            </a:r>
            <a:endParaRPr lang="en-IN" dirty="0">
              <a:solidFill>
                <a:schemeClr val="accent6">
                  <a:lumMod val="75000"/>
                </a:schemeClr>
              </a:solidFill>
              <a:latin typeface="Bahnschrift" panose="020B0502040204020203" pitchFamily="34" charset="0"/>
            </a:endParaRPr>
          </a:p>
        </p:txBody>
      </p:sp>
      <p:pic>
        <p:nvPicPr>
          <p:cNvPr id="6" name="Content Placeholder 5">
            <a:extLst>
              <a:ext uri="{FF2B5EF4-FFF2-40B4-BE49-F238E27FC236}">
                <a16:creationId xmlns:a16="http://schemas.microsoft.com/office/drawing/2014/main" id="{C4467924-4F31-A9B6-E5BF-186F89C41014}"/>
              </a:ext>
            </a:extLst>
          </p:cNvPr>
          <p:cNvPicPr>
            <a:picLocks noGrp="1" noChangeAspect="1"/>
          </p:cNvPicPr>
          <p:nvPr>
            <p:ph sz="half" idx="1"/>
          </p:nvPr>
        </p:nvPicPr>
        <p:blipFill>
          <a:blip r:embed="rId2"/>
          <a:stretch>
            <a:fillRect/>
          </a:stretch>
        </p:blipFill>
        <p:spPr>
          <a:xfrm>
            <a:off x="1325656" y="2193925"/>
            <a:ext cx="4054288" cy="4024313"/>
          </a:xfrm>
        </p:spPr>
      </p:pic>
      <p:pic>
        <p:nvPicPr>
          <p:cNvPr id="8" name="Content Placeholder 7">
            <a:extLst>
              <a:ext uri="{FF2B5EF4-FFF2-40B4-BE49-F238E27FC236}">
                <a16:creationId xmlns:a16="http://schemas.microsoft.com/office/drawing/2014/main" id="{DF7B85F5-B7F9-DB61-6692-AA2C63AFA0BC}"/>
              </a:ext>
            </a:extLst>
          </p:cNvPr>
          <p:cNvPicPr>
            <a:picLocks noGrp="1" noChangeAspect="1"/>
          </p:cNvPicPr>
          <p:nvPr>
            <p:ph sz="half" idx="2"/>
          </p:nvPr>
        </p:nvPicPr>
        <p:blipFill>
          <a:blip r:embed="rId3"/>
          <a:stretch>
            <a:fillRect/>
          </a:stretch>
        </p:blipFill>
        <p:spPr>
          <a:xfrm>
            <a:off x="6517481" y="2193925"/>
            <a:ext cx="4643438" cy="4024313"/>
          </a:xfrm>
        </p:spPr>
      </p:pic>
    </p:spTree>
    <p:extLst>
      <p:ext uri="{BB962C8B-B14F-4D97-AF65-F5344CB8AC3E}">
        <p14:creationId xmlns:p14="http://schemas.microsoft.com/office/powerpoint/2010/main" val="122916284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290</TotalTime>
  <Words>1806</Words>
  <Application>Microsoft Office PowerPoint</Application>
  <PresentationFormat>Widescreen</PresentationFormat>
  <Paragraphs>127</Paragraphs>
  <Slides>44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Algerian</vt:lpstr>
      <vt:lpstr>Aparajita</vt:lpstr>
      <vt:lpstr>Arial</vt:lpstr>
      <vt:lpstr>Arial Narrow</vt:lpstr>
      <vt:lpstr>Bahnschrift</vt:lpstr>
      <vt:lpstr>Book Antiqua</vt:lpstr>
      <vt:lpstr>Century</vt:lpstr>
      <vt:lpstr>Century Gothic</vt:lpstr>
      <vt:lpstr>Copperplate Gothic Bold</vt:lpstr>
      <vt:lpstr>Wingdings</vt:lpstr>
      <vt:lpstr>Vapor Trail</vt:lpstr>
      <vt:lpstr>Project Presentation “Customer Retention”</vt:lpstr>
      <vt:lpstr>Agenda</vt:lpstr>
      <vt:lpstr>1. Overview</vt:lpstr>
      <vt:lpstr>2. What is Customer Retention?</vt:lpstr>
      <vt:lpstr>3. Need of Customer Retention</vt:lpstr>
      <vt:lpstr>4. Problem Statement</vt:lpstr>
      <vt:lpstr>5. Problem Understanding</vt:lpstr>
      <vt:lpstr>6. Exploratory data analysis</vt:lpstr>
      <vt:lpstr>7. Visualization</vt:lpstr>
      <vt:lpstr>7. Visualization</vt:lpstr>
      <vt:lpstr>7. Visualization</vt:lpstr>
      <vt:lpstr>7. Visualization</vt:lpstr>
      <vt:lpstr>7. Visualization</vt:lpstr>
      <vt:lpstr>7. Visualization</vt:lpstr>
      <vt:lpstr>7. Visualization</vt:lpstr>
      <vt:lpstr>7. Visualization</vt:lpstr>
      <vt:lpstr>7. Visualization</vt:lpstr>
      <vt:lpstr>7. Visualization</vt:lpstr>
      <vt:lpstr>7. Visualization</vt:lpstr>
      <vt:lpstr>7. Visualization</vt:lpstr>
      <vt:lpstr>7. Visualization</vt:lpstr>
      <vt:lpstr>7. Visualization</vt:lpstr>
      <vt:lpstr>7. Visualization</vt:lpstr>
      <vt:lpstr>7. Visualization</vt:lpstr>
      <vt:lpstr>7. Visualization</vt:lpstr>
      <vt:lpstr>7. Visualization</vt:lpstr>
      <vt:lpstr>7. Visualization</vt:lpstr>
      <vt:lpstr>7. Visualization</vt:lpstr>
      <vt:lpstr>7. Visualization</vt:lpstr>
      <vt:lpstr>7. Visualization</vt:lpstr>
      <vt:lpstr>7. Visualization</vt:lpstr>
      <vt:lpstr>7. Visualization</vt:lpstr>
      <vt:lpstr>7. Visualization</vt:lpstr>
      <vt:lpstr>7. Visualization</vt:lpstr>
      <vt:lpstr>7. Visualization</vt:lpstr>
      <vt:lpstr>7. Visualization</vt:lpstr>
      <vt:lpstr>7. Visualization</vt:lpstr>
      <vt:lpstr>7. Visualization</vt:lpstr>
      <vt:lpstr>7. Visualization</vt:lpstr>
      <vt:lpstr>7. Visualization</vt:lpstr>
      <vt:lpstr>7. Visualization</vt:lpstr>
      <vt:lpstr>8. Analysis</vt:lpstr>
      <vt:lpstr>9.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“Customer Retention”</dc:title>
  <dc:creator>Vikash Mishra</dc:creator>
  <cp:lastModifiedBy>Vikash Mishra</cp:lastModifiedBy>
  <cp:revision>3</cp:revision>
  <dcterms:created xsi:type="dcterms:W3CDTF">2022-11-17T12:55:26Z</dcterms:created>
  <dcterms:modified xsi:type="dcterms:W3CDTF">2022-11-17T19:31:13Z</dcterms:modified>
</cp:coreProperties>
</file>