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1"/>
  </p:sldMasterIdLst>
  <p:notesMasterIdLst>
    <p:notesMasterId r:id="rId21"/>
  </p:notesMasterIdLst>
  <p:sldIdLst>
    <p:sldId id="256" r:id="rId2"/>
    <p:sldId id="302" r:id="rId3"/>
    <p:sldId id="258" r:id="rId4"/>
    <p:sldId id="259" r:id="rId5"/>
    <p:sldId id="260" r:id="rId6"/>
    <p:sldId id="261" r:id="rId7"/>
    <p:sldId id="262" r:id="rId8"/>
    <p:sldId id="263" r:id="rId9"/>
    <p:sldId id="304" r:id="rId10"/>
    <p:sldId id="303" r:id="rId11"/>
    <p:sldId id="305" r:id="rId12"/>
    <p:sldId id="310" r:id="rId13"/>
    <p:sldId id="306" r:id="rId14"/>
    <p:sldId id="307" r:id="rId15"/>
    <p:sldId id="308" r:id="rId16"/>
    <p:sldId id="309" r:id="rId17"/>
    <p:sldId id="312" r:id="rId18"/>
    <p:sldId id="316" r:id="rId19"/>
    <p:sldId id="30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7DE598"/>
    <a:srgbClr val="FF9900"/>
    <a:srgbClr val="FFFF99"/>
    <a:srgbClr val="CC66FF"/>
    <a:srgbClr val="FFFFFF"/>
    <a:srgbClr val="FF9999"/>
    <a:srgbClr val="6600FF"/>
    <a:srgbClr val="0099FF"/>
    <a:srgbClr val="7C51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12FED-2E98-4B2B-ADD5-8CD73F0A78CA}" type="datetimeFigureOut">
              <a:rPr lang="en-IN" smtClean="0"/>
              <a:t>29-12-2022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59BA57-27F0-4F5F-B8A9-A0050DB20B4E}" type="slidenum">
              <a:rPr lang="en-IN" smtClean="0"/>
              <a:t>‹#›</a:t>
            </a:fld>
            <a:endParaRPr lang="en-IN"/>
          </a:p>
        </p:txBody>
      </p:sp>
    </p:spTree>
    <p:extLst>
      <p:ext uri="{BB962C8B-B14F-4D97-AF65-F5344CB8AC3E}">
        <p14:creationId xmlns:p14="http://schemas.microsoft.com/office/powerpoint/2010/main" val="255880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2"/>
            <a:ext cx="9440035"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5" cy="1049867"/>
          </a:xfrm>
        </p:spPr>
        <p:txBody>
          <a:bodyPr anchor="t"/>
          <a:lstStyle>
            <a:lvl1pPr marL="0" indent="0" algn="ctr">
              <a:buNone/>
              <a:defRPr>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53CA2F-81D9-442B-BBFE-5125300E7C5D}"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381618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5" y="547807"/>
            <a:ext cx="10141799" cy="3816806"/>
          </a:xfrm>
          <a:prstGeom prst="rect">
            <a:avLst/>
          </a:prstGeom>
        </p:spPr>
      </p:pic>
      <p:sp>
        <p:nvSpPr>
          <p:cNvPr id="2" name="Title 1"/>
          <p:cNvSpPr>
            <a:spLocks noGrp="1"/>
          </p:cNvSpPr>
          <p:nvPr>
            <p:ph type="title"/>
          </p:nvPr>
        </p:nvSpPr>
        <p:spPr>
          <a:xfrm>
            <a:off x="913806" y="4565255"/>
            <a:ext cx="10355327"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11"/>
            <a:ext cx="9845347" cy="3525671"/>
          </a:xfrm>
          <a:effectLst>
            <a:outerShdw blurRad="38100" dist="25400" dir="4440000">
              <a:srgbClr val="000000">
                <a:alpha val="36000"/>
              </a:srgbClr>
            </a:outerShdw>
          </a:effectLst>
        </p:spPr>
        <p:txBody>
          <a:bodyPr anchor="t">
            <a:normAutofit/>
          </a:bodyPr>
          <a:lstStyle>
            <a:lvl1pPr marL="0" indent="0" algn="ctr">
              <a:buNone/>
              <a:defRPr sz="2000"/>
            </a:lvl1pPr>
            <a:lvl2pPr marL="457189" indent="0">
              <a:buNone/>
              <a:defRPr sz="2000"/>
            </a:lvl2pPr>
            <a:lvl3pPr marL="914377" indent="0">
              <a:buNone/>
              <a:defRPr sz="20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3" cy="682472"/>
          </a:xfrm>
        </p:spPr>
        <p:txBody>
          <a:bodyPr anchor="t"/>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3CA2F-81D9-442B-BBFE-5125300E7C5D}"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334747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3"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95180"/>
            <a:ext cx="10353763" cy="1501826"/>
          </a:xfrm>
        </p:spPr>
        <p:txBody>
          <a:bodyPr anchor="ct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3CA2F-81D9-442B-BBFE-5125300E7C5D}"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3528611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610034"/>
            <a:ext cx="8752299" cy="532749"/>
          </a:xfrm>
        </p:spPr>
        <p:txBody>
          <a:bodyPr anchor="t">
            <a:normAutofit/>
          </a:bodyPr>
          <a:lstStyle>
            <a:lvl1pPr marL="0" indent="0" algn="r">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5" y="4304353"/>
            <a:ext cx="10353763" cy="1489496"/>
          </a:xfrm>
        </p:spPr>
        <p:txBody>
          <a:bodyPr anchor="ctr">
            <a:normAutofit/>
          </a:bodyP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3CA2F-81D9-442B-BBFE-5125300E7C5D}"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2488C6-4EF7-4CCA-A407-E592B29FC982}"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00523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5" y="2126944"/>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6" y="4650556"/>
            <a:ext cx="10352199" cy="1140644"/>
          </a:xfrm>
        </p:spPr>
        <p:txBody>
          <a:bodyPr anchor="t"/>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3CA2F-81D9-442B-BBFE-5125300E7C5D}"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1967369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3"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53CA2F-81D9-442B-BBFE-5125300E7C5D}" type="datetimeFigureOut">
              <a:rPr lang="en-IN" smtClean="0"/>
              <a:t>29-12-2022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811524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3" y="1818216"/>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1" y="1818216"/>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6"/>
            <a:ext cx="3339972" cy="1847851"/>
          </a:xfrm>
          <a:prstGeom prst="rect">
            <a:avLst/>
          </a:prstGeom>
        </p:spPr>
      </p:pic>
      <p:sp>
        <p:nvSpPr>
          <p:cNvPr id="30" name="Title 1"/>
          <p:cNvSpPr>
            <a:spLocks noGrp="1"/>
          </p:cNvSpPr>
          <p:nvPr>
            <p:ph type="title"/>
          </p:nvPr>
        </p:nvSpPr>
        <p:spPr>
          <a:xfrm>
            <a:off x="913795"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3"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70"/>
            <a:ext cx="3300984" cy="1310833"/>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9"/>
            <a:ext cx="3300984" cy="1310833"/>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9"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7"/>
            <a:ext cx="3300984" cy="1310835"/>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53CA2F-81D9-442B-BBFE-5125300E7C5D}" type="datetimeFigureOut">
              <a:rPr lang="en-IN" smtClean="0"/>
              <a:t>29-12-2022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1727839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3CA2F-81D9-442B-BBFE-5125300E7C5D}"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977179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70" y="609601"/>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601"/>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3CA2F-81D9-442B-BBFE-5125300E7C5D}"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145789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3CA2F-81D9-442B-BBFE-5125300E7C5D}"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2910183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2" y="1761069"/>
            <a:ext cx="9590551"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2" y="3589879"/>
            <a:ext cx="9590551" cy="1507054"/>
          </a:xfrm>
        </p:spPr>
        <p:txBody>
          <a:bodyPr anchor="t"/>
          <a:lstStyle>
            <a:lvl1pPr marL="0" indent="0" algn="ct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3CA2F-81D9-442B-BBFE-5125300E7C5D}"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27284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7"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3" y="1732451"/>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53CA2F-81D9-442B-BBFE-5125300E7C5D}"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3191619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8"/>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8"/>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9"/>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6"/>
            <a:ext cx="4895331" cy="544883"/>
          </a:xfrm>
        </p:spPr>
        <p:txBody>
          <a:bodyPr anchor="b">
            <a:noAutofit/>
          </a:bodyPr>
          <a:lstStyle>
            <a:lvl1pPr marL="0" indent="0" algn="ctr">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9"/>
            <a:ext cx="4895331"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53CA2F-81D9-442B-BBFE-5125300E7C5D}" type="datetimeFigureOut">
              <a:rPr lang="en-IN" smtClean="0"/>
              <a:t>29-12-2022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325959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53CA2F-81D9-442B-BBFE-5125300E7C5D}" type="datetimeFigureOut">
              <a:rPr lang="en-IN" smtClean="0"/>
              <a:t>29-12-2022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2142207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3CA2F-81D9-442B-BBFE-5125300E7C5D}" type="datetimeFigureOut">
              <a:rPr lang="en-IN" smtClean="0"/>
              <a:t>29-12-2022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116027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7"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4"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7" y="2431518"/>
            <a:ext cx="3706889" cy="3359681"/>
          </a:xfrm>
        </p:spPr>
        <p:txBody>
          <a:bodyPr anchor="t">
            <a:normAutofit/>
          </a:bodyPr>
          <a:lstStyle>
            <a:lvl1pPr marL="0" indent="0" algn="ctr">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53CA2F-81D9-442B-BBFE-5125300E7C5D}"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2950070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6" y="609600"/>
            <a:ext cx="3584167" cy="5204832"/>
          </a:xfrm>
          <a:prstGeom prst="rect">
            <a:avLst/>
          </a:prstGeom>
        </p:spPr>
      </p:pic>
      <p:sp>
        <p:nvSpPr>
          <p:cNvPr id="2" name="Title 1"/>
          <p:cNvSpPr>
            <a:spLocks noGrp="1"/>
          </p:cNvSpPr>
          <p:nvPr>
            <p:ph type="title"/>
          </p:nvPr>
        </p:nvSpPr>
        <p:spPr>
          <a:xfrm>
            <a:off x="913796"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3"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6" y="2439261"/>
            <a:ext cx="5934949" cy="3376134"/>
          </a:xfrm>
        </p:spPr>
        <p:txBody>
          <a:bodyPr anchor="t">
            <a:normAutofit/>
          </a:bodyPr>
          <a:lstStyle>
            <a:lvl1pPr marL="0" indent="0" algn="ctr">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53CA2F-81D9-442B-BBFE-5125300E7C5D}"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15484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3"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51"/>
            <a:ext cx="10353763"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7"/>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953CA2F-81D9-442B-BBFE-5125300E7C5D}" type="datetimeFigureOut">
              <a:rPr lang="en-IN" smtClean="0"/>
              <a:t>29-12-2022</a:t>
            </a:fld>
            <a:endParaRPr lang="en-IN"/>
          </a:p>
        </p:txBody>
      </p:sp>
      <p:sp>
        <p:nvSpPr>
          <p:cNvPr id="5" name="Footer Placeholder 4"/>
          <p:cNvSpPr>
            <a:spLocks noGrp="1"/>
          </p:cNvSpPr>
          <p:nvPr>
            <p:ph type="ftr" sz="quarter" idx="3"/>
          </p:nvPr>
        </p:nvSpPr>
        <p:spPr>
          <a:xfrm>
            <a:off x="913797" y="5883277"/>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3" y="5883277"/>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E2488C6-4EF7-4CCA-A407-E592B29FC982}" type="slidenum">
              <a:rPr lang="en-IN" smtClean="0"/>
              <a:t>‹#›</a:t>
            </a:fld>
            <a:endParaRPr lang="en-IN"/>
          </a:p>
        </p:txBody>
      </p:sp>
    </p:spTree>
    <p:extLst>
      <p:ext uri="{BB962C8B-B14F-4D97-AF65-F5344CB8AC3E}">
        <p14:creationId xmlns:p14="http://schemas.microsoft.com/office/powerpoint/2010/main" val="3710969582"/>
      </p:ext>
    </p:extLst>
  </p:cSld>
  <p:clrMap bg1="dk1" tx1="lt1" bg2="dk2" tx2="lt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 id="2147483875" r:id="rId16"/>
    <p:sldLayoutId id="2147483876" r:id="rId17"/>
  </p:sldLayoutIdLst>
  <p:txStyles>
    <p:titleStyle>
      <a:lvl1pPr algn="ctr" defTabSz="457189"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05992" algn="l" defTabSz="457189"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19982" indent="-269993" algn="l" defTabSz="457189"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5974" indent="-215995" algn="l" defTabSz="457189"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5965" indent="-215995" algn="l" defTabSz="457189"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958" indent="-215995" algn="l" defTabSz="457189"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550" indent="-228594" algn="l" defTabSz="457189"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740" indent="-228594" algn="l" defTabSz="457189"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30" indent="-228594" algn="l" defTabSz="457189"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122" indent="-228594" algn="l" defTabSz="457189"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Natural_language_process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Machine_learn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news.stanford.edu/2017/01/18/stanford-study-examines-fake-news-2016-presidential-ele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7349-00B8-5900-5906-552F28C2AEC8}"/>
              </a:ext>
            </a:extLst>
          </p:cNvPr>
          <p:cNvSpPr>
            <a:spLocks noGrp="1"/>
          </p:cNvSpPr>
          <p:nvPr>
            <p:ph type="ctrTitle"/>
          </p:nvPr>
        </p:nvSpPr>
        <p:spPr>
          <a:blipFill>
            <a:blip r:embed="rId2"/>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6000" i="1" dirty="0">
                <a:solidFill>
                  <a:schemeClr val="accent6">
                    <a:lumMod val="50000"/>
                  </a:schemeClr>
                </a:solidFill>
                <a:latin typeface="Century" panose="02040604050505020304" pitchFamily="18" charset="0"/>
              </a:rPr>
              <a:t>Project Presentation</a:t>
            </a:r>
            <a:br>
              <a:rPr lang="en-US" dirty="0"/>
            </a:br>
            <a:r>
              <a:rPr lang="en-US" i="1" dirty="0">
                <a:solidFill>
                  <a:srgbClr val="00B050"/>
                </a:solidFill>
                <a:latin typeface="Century" panose="02040604050505020304" pitchFamily="18" charset="0"/>
              </a:rPr>
              <a:t>FAKE NEWS DETECTION</a:t>
            </a:r>
            <a:endParaRPr lang="en-IN" dirty="0">
              <a:solidFill>
                <a:srgbClr val="00B050"/>
              </a:solidFill>
            </a:endParaRPr>
          </a:p>
        </p:txBody>
      </p:sp>
      <p:sp>
        <p:nvSpPr>
          <p:cNvPr id="3" name="Subtitle 2">
            <a:extLst>
              <a:ext uri="{FF2B5EF4-FFF2-40B4-BE49-F238E27FC236}">
                <a16:creationId xmlns:a16="http://schemas.microsoft.com/office/drawing/2014/main" id="{1252A4B6-F59B-0B56-CDB2-2538AC54030E}"/>
              </a:ext>
            </a:extLst>
          </p:cNvPr>
          <p:cNvSpPr>
            <a:spLocks noGrp="1"/>
          </p:cNvSpPr>
          <p:nvPr>
            <p:ph type="subTitle" idx="1"/>
          </p:nvPr>
        </p:nvSpPr>
        <p:spPr>
          <a:xfrm>
            <a:off x="1371601" y="3632202"/>
            <a:ext cx="9542207" cy="113644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effectLst>
            <a:glow rad="101600">
              <a:schemeClr val="accent4">
                <a:satMod val="175000"/>
                <a:alpha val="40000"/>
              </a:schemeClr>
            </a:glow>
          </a:effectLst>
        </p:spPr>
        <p:txBody>
          <a:bodyPr>
            <a:normAutofit fontScale="92500" lnSpcReduction="20000"/>
          </a:bodyPr>
          <a:lstStyle/>
          <a:p>
            <a:endParaRPr lang="en-IN" dirty="0"/>
          </a:p>
          <a:p>
            <a:pPr algn="r"/>
            <a:r>
              <a:rPr lang="en-IN" dirty="0">
                <a:solidFill>
                  <a:srgbClr val="00B0F0"/>
                </a:solidFill>
                <a:latin typeface="Algerian" panose="04020705040A02060702" pitchFamily="82" charset="0"/>
              </a:rPr>
              <a:t>Presented by:</a:t>
            </a:r>
          </a:p>
          <a:p>
            <a:pPr algn="r"/>
            <a:r>
              <a:rPr lang="en-IN" dirty="0">
                <a:solidFill>
                  <a:srgbClr val="00B050"/>
                </a:solidFill>
                <a:latin typeface="Algerian" panose="04020705040A02060702" pitchFamily="82" charset="0"/>
              </a:rPr>
              <a:t>Vikas Kumar Mishra</a:t>
            </a:r>
          </a:p>
        </p:txBody>
      </p:sp>
    </p:spTree>
    <p:extLst>
      <p:ext uri="{BB962C8B-B14F-4D97-AF65-F5344CB8AC3E}">
        <p14:creationId xmlns:p14="http://schemas.microsoft.com/office/powerpoint/2010/main" val="27016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D14B-3AC8-96DB-41B9-8258B7B40303}"/>
              </a:ext>
            </a:extLst>
          </p:cNvPr>
          <p:cNvSpPr>
            <a:spLocks noGrp="1"/>
          </p:cNvSpPr>
          <p:nvPr>
            <p:ph type="title"/>
          </p:nvPr>
        </p:nvSpPr>
        <p:spPr/>
        <p:txBody>
          <a:bodyPr>
            <a:noAutofit/>
          </a:bodyPr>
          <a:lstStyle/>
          <a:p>
            <a:pPr algn="l"/>
            <a:r>
              <a:rPr lang="en-US" sz="3200" dirty="0">
                <a:solidFill>
                  <a:srgbClr val="FFFF99"/>
                </a:solidFill>
                <a:effectLst/>
                <a:latin typeface="Bahnschrift" panose="020B0502040204020203" pitchFamily="34" charset="0"/>
              </a:rPr>
              <a:t>What’s being done to combat fake news</a:t>
            </a:r>
            <a:br>
              <a:rPr lang="en-US" sz="3200" dirty="0">
                <a:solidFill>
                  <a:srgbClr val="FFFF99"/>
                </a:solidFill>
                <a:effectLst/>
                <a:latin typeface="Bahnschrift" panose="020B0502040204020203" pitchFamily="34" charset="0"/>
              </a:rPr>
            </a:br>
            <a:endParaRPr lang="en-IN" sz="3200" dirty="0">
              <a:solidFill>
                <a:srgbClr val="FFFF99"/>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E80194CC-F91B-8636-504E-7F3D3300B3C4}"/>
              </a:ext>
            </a:extLst>
          </p:cNvPr>
          <p:cNvSpPr>
            <a:spLocks noGrp="1"/>
          </p:cNvSpPr>
          <p:nvPr>
            <p:ph idx="1"/>
          </p:nvPr>
        </p:nvSpPr>
        <p:spPr/>
        <p:txBody>
          <a:bodyPr/>
          <a:lstStyle/>
          <a:p>
            <a:pPr marL="36899" indent="0">
              <a:buNone/>
            </a:pPr>
            <a:endParaRPr lang="en-IN" dirty="0"/>
          </a:p>
          <a:p>
            <a:pPr marL="36899" indent="0">
              <a:buNone/>
            </a:pPr>
            <a:r>
              <a:rPr lang="en-US" sz="3200" dirty="0">
                <a:solidFill>
                  <a:srgbClr val="0099FF"/>
                </a:solidFill>
                <a:effectLst/>
                <a:latin typeface="Aparajita" panose="02020603050405020304" pitchFamily="18" charset="0"/>
                <a:cs typeface="Aparajita" panose="02020603050405020304" pitchFamily="18" charset="0"/>
              </a:rPr>
              <a:t>Companies like Facebook, Twitter, TikTok, Google, Pinterest, Tencent, YouTube, and others are working with WHO to mitigate the spread of rumors. Their efforts are geared at filtering out content that is a danger to public health. There are ways to contribute to this fight. But first, we need to understand the types of fake news detection being used. We will look at it from the perspective of being either manual or automatic.</a:t>
            </a:r>
            <a:endParaRPr lang="en-IN" sz="3200" dirty="0">
              <a:solidFill>
                <a:srgbClr val="0099FF"/>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0401568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9811-E173-6331-771D-C9044D825A53}"/>
              </a:ext>
            </a:extLst>
          </p:cNvPr>
          <p:cNvSpPr>
            <a:spLocks noGrp="1"/>
          </p:cNvSpPr>
          <p:nvPr>
            <p:ph type="title"/>
          </p:nvPr>
        </p:nvSpPr>
        <p:spPr/>
        <p:txBody>
          <a:bodyPr>
            <a:normAutofit fontScale="90000"/>
          </a:bodyPr>
          <a:lstStyle/>
          <a:p>
            <a:pPr algn="l"/>
            <a:br>
              <a:rPr lang="en-IN" b="0" i="0" dirty="0">
                <a:solidFill>
                  <a:srgbClr val="0A0B09"/>
                </a:solidFill>
                <a:effectLst/>
                <a:latin typeface="gt-medium"/>
              </a:rPr>
            </a:br>
            <a:r>
              <a:rPr lang="en-IN" sz="3600" b="1" dirty="0">
                <a:solidFill>
                  <a:srgbClr val="6600FF"/>
                </a:solidFill>
                <a:effectLst/>
                <a:latin typeface="Bahnschrift" panose="020B0502040204020203" pitchFamily="34" charset="0"/>
              </a:rPr>
              <a:t>Manual Fake News Detection</a:t>
            </a:r>
            <a:br>
              <a:rPr lang="en-IN" b="0" i="0" dirty="0">
                <a:solidFill>
                  <a:srgbClr val="0A0B09"/>
                </a:solidFill>
                <a:effectLst/>
                <a:latin typeface="gt-medium"/>
              </a:rPr>
            </a:br>
            <a:endParaRPr lang="en-IN" dirty="0"/>
          </a:p>
        </p:txBody>
      </p:sp>
      <p:sp>
        <p:nvSpPr>
          <p:cNvPr id="3" name="Content Placeholder 2">
            <a:extLst>
              <a:ext uri="{FF2B5EF4-FFF2-40B4-BE49-F238E27FC236}">
                <a16:creationId xmlns:a16="http://schemas.microsoft.com/office/drawing/2014/main" id="{6B2658AF-CA44-BF53-6A94-39193FB9B6E4}"/>
              </a:ext>
            </a:extLst>
          </p:cNvPr>
          <p:cNvSpPr>
            <a:spLocks noGrp="1"/>
          </p:cNvSpPr>
          <p:nvPr>
            <p:ph idx="1"/>
          </p:nvPr>
        </p:nvSpPr>
        <p:spPr/>
        <p:txBody>
          <a:bodyPr/>
          <a:lstStyle/>
          <a:p>
            <a:endParaRPr lang="en-IN" dirty="0"/>
          </a:p>
          <a:p>
            <a:pPr marL="36899" indent="0">
              <a:buNone/>
            </a:pPr>
            <a:r>
              <a:rPr lang="en-US" sz="2800" b="1" dirty="0">
                <a:solidFill>
                  <a:srgbClr val="FF9999"/>
                </a:solidFill>
                <a:effectLst/>
                <a:latin typeface="Aparajita" panose="02020603050405020304" pitchFamily="18" charset="0"/>
                <a:cs typeface="Aparajita" panose="02020603050405020304" pitchFamily="18" charset="0"/>
              </a:rPr>
              <a:t>Manual fake news detection often involves all the techniques and procedures a person can use to verify the news. It could involve visiting fact-checking sites. It could be crowdsourcing real news to compare with unverified news. But, the amount of data generated online daily is overwhelming. Also noting how fast information spreads online, manual fact-checking quickly becomes ineffective. Manual fact-checking struggles to scale with the volume of data generated. Therefore, highlighting the reason behind the creation of automated fake news detection.</a:t>
            </a:r>
            <a:endParaRPr lang="en-IN" sz="2800" b="1" dirty="0">
              <a:solidFill>
                <a:srgbClr val="FF9999"/>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35425068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D9ACE-97A7-6D46-F3E4-86760A3D9CF0}"/>
              </a:ext>
            </a:extLst>
          </p:cNvPr>
          <p:cNvSpPr>
            <a:spLocks noGrp="1"/>
          </p:cNvSpPr>
          <p:nvPr>
            <p:ph type="title"/>
          </p:nvPr>
        </p:nvSpPr>
        <p:spPr/>
        <p:txBody>
          <a:bodyPr>
            <a:normAutofit/>
          </a:bodyPr>
          <a:lstStyle/>
          <a:p>
            <a:r>
              <a:rPr lang="en-IN" sz="3200" b="1" dirty="0">
                <a:solidFill>
                  <a:srgbClr val="FF9900"/>
                </a:solidFill>
                <a:latin typeface="Bahnschrift" panose="020B0502040204020203" pitchFamily="34" charset="0"/>
              </a:rPr>
              <a:t>Text Collection</a:t>
            </a:r>
          </a:p>
        </p:txBody>
      </p:sp>
      <p:sp>
        <p:nvSpPr>
          <p:cNvPr id="3" name="Content Placeholder 2">
            <a:extLst>
              <a:ext uri="{FF2B5EF4-FFF2-40B4-BE49-F238E27FC236}">
                <a16:creationId xmlns:a16="http://schemas.microsoft.com/office/drawing/2014/main" id="{BEF06813-E3A2-9D14-E182-CD9ED8EB3396}"/>
              </a:ext>
            </a:extLst>
          </p:cNvPr>
          <p:cNvSpPr>
            <a:spLocks noGrp="1"/>
          </p:cNvSpPr>
          <p:nvPr>
            <p:ph idx="1"/>
          </p:nvPr>
        </p:nvSpPr>
        <p:spPr/>
        <p:txBody>
          <a:bodyPr/>
          <a:lstStyle/>
          <a:p>
            <a:pPr marL="36899" indent="0">
              <a:buNone/>
            </a:pPr>
            <a:endParaRPr lang="en-IN" dirty="0"/>
          </a:p>
          <a:p>
            <a:pPr marL="36899" indent="0">
              <a:buNone/>
            </a:pPr>
            <a:endParaRPr lang="en-IN" dirty="0"/>
          </a:p>
          <a:p>
            <a:pPr>
              <a:buFont typeface="Wingdings" panose="05000000000000000000" pitchFamily="2" charset="2"/>
              <a:buChar char="Ø"/>
            </a:pPr>
            <a:r>
              <a:rPr lang="en-IN" sz="2400" dirty="0">
                <a:solidFill>
                  <a:srgbClr val="7DE598"/>
                </a:solidFill>
                <a:latin typeface="Aparajita" panose="02020603050405020304" pitchFamily="18" charset="0"/>
                <a:cs typeface="Aparajita" panose="02020603050405020304" pitchFamily="18" charset="0"/>
              </a:rPr>
              <a:t>The collection process is carried out by referring to Kaggle ISOT Fake news datasets.</a:t>
            </a:r>
          </a:p>
          <a:p>
            <a:pPr>
              <a:buFont typeface="Wingdings" panose="05000000000000000000" pitchFamily="2" charset="2"/>
              <a:buChar char="Ø"/>
            </a:pPr>
            <a:endParaRPr lang="en-IN" sz="2400" dirty="0">
              <a:solidFill>
                <a:srgbClr val="7DE598"/>
              </a:solidFill>
              <a:latin typeface="Aparajita" panose="02020603050405020304" pitchFamily="18" charset="0"/>
              <a:cs typeface="Aparajita" panose="02020603050405020304" pitchFamily="18" charset="0"/>
            </a:endParaRPr>
          </a:p>
          <a:p>
            <a:pPr>
              <a:buFont typeface="Wingdings" panose="05000000000000000000" pitchFamily="2" charset="2"/>
              <a:buChar char="Ø"/>
            </a:pPr>
            <a:r>
              <a:rPr lang="en-IN" sz="2400" dirty="0">
                <a:solidFill>
                  <a:srgbClr val="7DE598"/>
                </a:solidFill>
                <a:latin typeface="Aparajita" panose="02020603050405020304" pitchFamily="18" charset="0"/>
                <a:cs typeface="Aparajita" panose="02020603050405020304" pitchFamily="18" charset="0"/>
              </a:rPr>
              <a:t>It is made up of approximately 44898 news records.</a:t>
            </a:r>
          </a:p>
          <a:p>
            <a:pPr>
              <a:buFont typeface="Wingdings" panose="05000000000000000000" pitchFamily="2" charset="2"/>
              <a:buChar char="Ø"/>
            </a:pPr>
            <a:endParaRPr lang="en-IN" sz="2400" dirty="0">
              <a:solidFill>
                <a:srgbClr val="7DE598"/>
              </a:solidFill>
              <a:latin typeface="Aparajita" panose="02020603050405020304" pitchFamily="18" charset="0"/>
              <a:cs typeface="Aparajita" panose="02020603050405020304" pitchFamily="18" charset="0"/>
            </a:endParaRPr>
          </a:p>
          <a:p>
            <a:pPr>
              <a:buFont typeface="Wingdings" panose="05000000000000000000" pitchFamily="2" charset="2"/>
              <a:buChar char="Ø"/>
            </a:pPr>
            <a:r>
              <a:rPr lang="en-IN" sz="2400" dirty="0">
                <a:solidFill>
                  <a:srgbClr val="7DE598"/>
                </a:solidFill>
                <a:latin typeface="Aparajita" panose="02020603050405020304" pitchFamily="18" charset="0"/>
                <a:cs typeface="Aparajita" panose="02020603050405020304" pitchFamily="18" charset="0"/>
              </a:rPr>
              <a:t>The true news data set is made of 21417 data and the fake news data set is made of  23481 data. </a:t>
            </a:r>
          </a:p>
        </p:txBody>
      </p:sp>
    </p:spTree>
    <p:extLst>
      <p:ext uri="{BB962C8B-B14F-4D97-AF65-F5344CB8AC3E}">
        <p14:creationId xmlns:p14="http://schemas.microsoft.com/office/powerpoint/2010/main" val="6064294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F3CA-58A2-363F-60EF-90AD87466A0C}"/>
              </a:ext>
            </a:extLst>
          </p:cNvPr>
          <p:cNvSpPr>
            <a:spLocks noGrp="1"/>
          </p:cNvSpPr>
          <p:nvPr>
            <p:ph type="title"/>
          </p:nvPr>
        </p:nvSpPr>
        <p:spPr/>
        <p:txBody>
          <a:bodyPr>
            <a:normAutofit fontScale="90000"/>
          </a:bodyPr>
          <a:lstStyle/>
          <a:p>
            <a:pPr algn="l"/>
            <a:br>
              <a:rPr lang="en-IN" b="0" i="0" dirty="0">
                <a:solidFill>
                  <a:srgbClr val="0A0B09"/>
                </a:solidFill>
                <a:effectLst/>
                <a:latin typeface="gt-medium"/>
              </a:rPr>
            </a:br>
            <a:r>
              <a:rPr lang="en-IN" sz="3600" b="1" dirty="0">
                <a:solidFill>
                  <a:srgbClr val="FF9900"/>
                </a:solidFill>
                <a:effectLst/>
                <a:latin typeface="Bahnschrift" panose="020B0502040204020203" pitchFamily="34" charset="0"/>
              </a:rPr>
              <a:t>Automated Fake News Detection</a:t>
            </a:r>
            <a:br>
              <a:rPr lang="en-IN" b="0" i="0" dirty="0">
                <a:solidFill>
                  <a:srgbClr val="0A0B09"/>
                </a:solidFill>
                <a:effectLst/>
                <a:latin typeface="gt-medium"/>
              </a:rPr>
            </a:br>
            <a:endParaRPr lang="en-IN" dirty="0"/>
          </a:p>
        </p:txBody>
      </p:sp>
      <p:sp>
        <p:nvSpPr>
          <p:cNvPr id="3" name="Content Placeholder 2">
            <a:extLst>
              <a:ext uri="{FF2B5EF4-FFF2-40B4-BE49-F238E27FC236}">
                <a16:creationId xmlns:a16="http://schemas.microsoft.com/office/drawing/2014/main" id="{9EACCCDF-0452-056A-38E5-9414609690AF}"/>
              </a:ext>
            </a:extLst>
          </p:cNvPr>
          <p:cNvSpPr>
            <a:spLocks noGrp="1"/>
          </p:cNvSpPr>
          <p:nvPr>
            <p:ph idx="1"/>
          </p:nvPr>
        </p:nvSpPr>
        <p:spPr/>
        <p:txBody>
          <a:bodyPr/>
          <a:lstStyle/>
          <a:p>
            <a:pPr marL="36899" indent="0">
              <a:buNone/>
            </a:pPr>
            <a:r>
              <a:rPr lang="en-US" sz="2400" b="1" dirty="0">
                <a:solidFill>
                  <a:srgbClr val="00B0F0"/>
                </a:solidFill>
                <a:effectLst/>
                <a:latin typeface="Aparajita" panose="02020603050405020304" pitchFamily="18" charset="0"/>
                <a:cs typeface="Aparajita" panose="02020603050405020304" pitchFamily="18" charset="0"/>
              </a:rPr>
              <a:t>Automated detection systems provide value in terms of automation and scalability. There are various techniques and approaches implemented in fake news detection research. And it is worth noting that these approaches often overlap depending on perspective.</a:t>
            </a:r>
          </a:p>
          <a:p>
            <a:pPr marL="36899" indent="0">
              <a:buNone/>
            </a:pPr>
            <a:r>
              <a:rPr lang="en-US" sz="2400" b="1" dirty="0">
                <a:solidFill>
                  <a:srgbClr val="00B0F0"/>
                </a:solidFill>
                <a:effectLst/>
                <a:latin typeface="Aparajita" panose="02020603050405020304" pitchFamily="18" charset="0"/>
                <a:cs typeface="Aparajita" panose="02020603050405020304" pitchFamily="18" charset="0"/>
              </a:rPr>
              <a:t>These two approaches focus on the methods used, as opposed to the content being analyzed. They may also both involve Natural Language Processing (NLP) in their methodology.</a:t>
            </a:r>
          </a:p>
          <a:p>
            <a:pPr marL="36899" indent="0">
              <a:buNone/>
            </a:pPr>
            <a:r>
              <a:rPr lang="en-IN" sz="2400" b="1" dirty="0">
                <a:solidFill>
                  <a:srgbClr val="1D9AD1"/>
                </a:solidFill>
                <a:effectLst/>
                <a:latin typeface="Aparajita" panose="02020603050405020304" pitchFamily="18" charset="0"/>
                <a:cs typeface="Aparajita" panose="02020603050405020304" pitchFamily="18" charset="0"/>
                <a:hlinkClick r:id="rId2"/>
              </a:rPr>
              <a:t>Natural Language Processing</a:t>
            </a:r>
            <a:r>
              <a:rPr lang="en-US" sz="2400" b="1" dirty="0">
                <a:solidFill>
                  <a:srgbClr val="404040"/>
                </a:solidFill>
                <a:effectLst/>
                <a:latin typeface="Aparajita" panose="02020603050405020304" pitchFamily="18" charset="0"/>
                <a:cs typeface="Aparajita" panose="02020603050405020304" pitchFamily="18" charset="0"/>
              </a:rPr>
              <a:t> </a:t>
            </a:r>
            <a:r>
              <a:rPr lang="en-US" sz="2400" b="1" dirty="0">
                <a:solidFill>
                  <a:srgbClr val="00B0F0"/>
                </a:solidFill>
                <a:effectLst/>
                <a:latin typeface="Aparajita" panose="02020603050405020304" pitchFamily="18" charset="0"/>
                <a:cs typeface="Aparajita" panose="02020603050405020304" pitchFamily="18" charset="0"/>
              </a:rPr>
              <a:t>enables computers to understand natural/human language and respond appropriately. Hence, there are two aspects involved:</a:t>
            </a:r>
          </a:p>
          <a:p>
            <a:pPr algn="l">
              <a:buFont typeface="Arial" panose="020B0604020202020204" pitchFamily="34" charset="0"/>
              <a:buChar char="•"/>
            </a:pPr>
            <a:r>
              <a:rPr lang="en-IN" dirty="0">
                <a:solidFill>
                  <a:srgbClr val="FFFF00"/>
                </a:solidFill>
                <a:effectLst/>
                <a:latin typeface="Bahnschrift" panose="020B0502040204020203" pitchFamily="34" charset="0"/>
              </a:rPr>
              <a:t>Natural Language Understanding</a:t>
            </a:r>
          </a:p>
          <a:p>
            <a:pPr algn="l">
              <a:buFont typeface="Arial" panose="020B0604020202020204" pitchFamily="34" charset="0"/>
              <a:buChar char="•"/>
            </a:pPr>
            <a:r>
              <a:rPr lang="en-IN" dirty="0">
                <a:solidFill>
                  <a:srgbClr val="FFFF00"/>
                </a:solidFill>
                <a:effectLst/>
                <a:latin typeface="Bahnschrift" panose="020B0502040204020203" pitchFamily="34" charset="0"/>
              </a:rPr>
              <a:t>Natural Language Generation</a:t>
            </a:r>
          </a:p>
          <a:p>
            <a:pPr marL="36899" indent="0">
              <a:buNone/>
            </a:pPr>
            <a:endParaRPr lang="en-IN" sz="2400" b="1" dirty="0">
              <a:solidFill>
                <a:srgbClr val="00B0F0"/>
              </a:solidFill>
              <a:latin typeface="Aparajita" panose="02020603050405020304" pitchFamily="18" charset="0"/>
              <a:cs typeface="Aparajita" panose="02020603050405020304" pitchFamily="18" charset="0"/>
            </a:endParaRPr>
          </a:p>
          <a:p>
            <a:pPr marL="36899" indent="0">
              <a:buNone/>
            </a:pPr>
            <a:endParaRPr lang="en-IN" dirty="0"/>
          </a:p>
          <a:p>
            <a:pPr marL="36899" indent="0">
              <a:buNone/>
            </a:pPr>
            <a:endParaRPr lang="en-IN" dirty="0"/>
          </a:p>
        </p:txBody>
      </p:sp>
    </p:spTree>
    <p:extLst>
      <p:ext uri="{BB962C8B-B14F-4D97-AF65-F5344CB8AC3E}">
        <p14:creationId xmlns:p14="http://schemas.microsoft.com/office/powerpoint/2010/main" val="15447163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9BDC-4C82-F7B5-9B63-F373FEE3075F}"/>
              </a:ext>
            </a:extLst>
          </p:cNvPr>
          <p:cNvSpPr>
            <a:spLocks noGrp="1"/>
          </p:cNvSpPr>
          <p:nvPr>
            <p:ph type="title"/>
          </p:nvPr>
        </p:nvSpPr>
        <p:spPr/>
        <p:txBody>
          <a:bodyPr>
            <a:normAutofit/>
          </a:bodyPr>
          <a:lstStyle/>
          <a:p>
            <a:r>
              <a:rPr lang="en-US" sz="3200" b="1" dirty="0">
                <a:solidFill>
                  <a:srgbClr val="FFFF99"/>
                </a:solidFill>
                <a:effectLst/>
                <a:latin typeface="Bahnschrift" panose="020B0502040204020203" pitchFamily="34" charset="0"/>
              </a:rPr>
              <a:t>The two approaches to fake news detection are:</a:t>
            </a:r>
            <a:endParaRPr lang="en-IN" sz="3200" b="1" dirty="0">
              <a:solidFill>
                <a:srgbClr val="FFFF99"/>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C5ECDF11-B052-5160-8C88-7185176BFAD0}"/>
              </a:ext>
            </a:extLst>
          </p:cNvPr>
          <p:cNvSpPr>
            <a:spLocks noGrp="1"/>
          </p:cNvSpPr>
          <p:nvPr>
            <p:ph idx="1"/>
          </p:nvPr>
        </p:nvSpPr>
        <p:spPr/>
        <p:txBody>
          <a:bodyPr/>
          <a:lstStyle/>
          <a:p>
            <a:endParaRPr lang="en-IN" dirty="0"/>
          </a:p>
          <a:p>
            <a:pPr algn="l">
              <a:buFont typeface="Arial" panose="020B0604020202020204" pitchFamily="34" charset="0"/>
              <a:buChar char="•"/>
            </a:pPr>
            <a:r>
              <a:rPr lang="en-US" sz="3600" b="1" dirty="0">
                <a:solidFill>
                  <a:srgbClr val="FFFFFF"/>
                </a:solidFill>
                <a:effectLst/>
                <a:latin typeface="Aparajita" panose="02020603050405020304" pitchFamily="18" charset="0"/>
                <a:cs typeface="Aparajita" panose="02020603050405020304" pitchFamily="18" charset="0"/>
              </a:rPr>
              <a:t>Machine Learning approach</a:t>
            </a:r>
          </a:p>
          <a:p>
            <a:pPr algn="l">
              <a:buFont typeface="Arial" panose="020B0604020202020204" pitchFamily="34" charset="0"/>
              <a:buChar char="•"/>
            </a:pPr>
            <a:endParaRPr lang="en-US" b="0" i="0" dirty="0">
              <a:solidFill>
                <a:srgbClr val="404040"/>
              </a:solidFill>
              <a:effectLst/>
              <a:latin typeface="gt-regular"/>
            </a:endParaRPr>
          </a:p>
          <a:p>
            <a:pPr algn="l">
              <a:buFont typeface="Arial" panose="020B0604020202020204" pitchFamily="34" charset="0"/>
              <a:buChar char="•"/>
            </a:pPr>
            <a:endParaRPr lang="en-US" dirty="0">
              <a:solidFill>
                <a:srgbClr val="404040"/>
              </a:solidFill>
              <a:effectLst/>
              <a:latin typeface="gt-regular"/>
            </a:endParaRPr>
          </a:p>
          <a:p>
            <a:pPr algn="l">
              <a:buFont typeface="Arial" panose="020B0604020202020204" pitchFamily="34" charset="0"/>
              <a:buChar char="•"/>
            </a:pPr>
            <a:r>
              <a:rPr lang="en-US" sz="3600" b="1" dirty="0">
                <a:solidFill>
                  <a:srgbClr val="FFFFFF"/>
                </a:solidFill>
                <a:effectLst/>
                <a:latin typeface="Aparajita" panose="02020603050405020304" pitchFamily="18" charset="0"/>
                <a:cs typeface="Aparajita" panose="02020603050405020304" pitchFamily="18" charset="0"/>
              </a:rPr>
              <a:t>Deep Learning approach</a:t>
            </a:r>
          </a:p>
          <a:p>
            <a:endParaRPr lang="en-IN" dirty="0"/>
          </a:p>
        </p:txBody>
      </p:sp>
    </p:spTree>
    <p:extLst>
      <p:ext uri="{BB962C8B-B14F-4D97-AF65-F5344CB8AC3E}">
        <p14:creationId xmlns:p14="http://schemas.microsoft.com/office/powerpoint/2010/main" val="8833372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A841-6D3F-0DF0-1536-1050F73CE3E6}"/>
              </a:ext>
            </a:extLst>
          </p:cNvPr>
          <p:cNvSpPr>
            <a:spLocks noGrp="1"/>
          </p:cNvSpPr>
          <p:nvPr>
            <p:ph type="title"/>
          </p:nvPr>
        </p:nvSpPr>
        <p:spPr/>
        <p:txBody>
          <a:bodyPr>
            <a:normAutofit fontScale="90000"/>
          </a:bodyPr>
          <a:lstStyle/>
          <a:p>
            <a:br>
              <a:rPr lang="en-IN" b="0" i="0" dirty="0">
                <a:solidFill>
                  <a:srgbClr val="0A0B09"/>
                </a:solidFill>
                <a:effectLst/>
                <a:latin typeface="gt-medium"/>
              </a:rPr>
            </a:br>
            <a:r>
              <a:rPr lang="en-IN" sz="3600" b="1" dirty="0">
                <a:solidFill>
                  <a:srgbClr val="CC66FF"/>
                </a:solidFill>
                <a:effectLst/>
                <a:latin typeface="Bahnschrift" panose="020B0502040204020203" pitchFamily="34" charset="0"/>
              </a:rPr>
              <a:t>Machine Learning Approach</a:t>
            </a:r>
            <a:br>
              <a:rPr lang="en-IN" b="0" i="0" dirty="0">
                <a:solidFill>
                  <a:srgbClr val="0A0B09"/>
                </a:solidFill>
                <a:effectLst/>
                <a:latin typeface="gt-medium"/>
              </a:rPr>
            </a:br>
            <a:endParaRPr lang="en-IN" dirty="0"/>
          </a:p>
        </p:txBody>
      </p:sp>
      <p:sp>
        <p:nvSpPr>
          <p:cNvPr id="3" name="Content Placeholder 2">
            <a:extLst>
              <a:ext uri="{FF2B5EF4-FFF2-40B4-BE49-F238E27FC236}">
                <a16:creationId xmlns:a16="http://schemas.microsoft.com/office/drawing/2014/main" id="{5B6E014C-94BE-A490-E8AC-022395D92779}"/>
              </a:ext>
            </a:extLst>
          </p:cNvPr>
          <p:cNvSpPr>
            <a:spLocks noGrp="1"/>
          </p:cNvSpPr>
          <p:nvPr>
            <p:ph idx="1"/>
          </p:nvPr>
        </p:nvSpPr>
        <p:spPr>
          <a:xfrm>
            <a:off x="324464" y="1732449"/>
            <a:ext cx="11503741" cy="4825667"/>
          </a:xfrm>
        </p:spPr>
        <p:txBody>
          <a:bodyPr>
            <a:normAutofit lnSpcReduction="10000"/>
          </a:bodyPr>
          <a:lstStyle/>
          <a:p>
            <a:pPr marL="36899" indent="0">
              <a:buNone/>
            </a:pPr>
            <a:r>
              <a:rPr lang="en-IN" b="0" i="0" dirty="0">
                <a:solidFill>
                  <a:srgbClr val="1D9AD1"/>
                </a:solidFill>
                <a:effectLst/>
                <a:latin typeface="gt-regular"/>
                <a:hlinkClick r:id="rId2"/>
              </a:rPr>
              <a:t>Machine learning</a:t>
            </a:r>
            <a:r>
              <a:rPr lang="en-IN" b="0" i="0" dirty="0">
                <a:solidFill>
                  <a:srgbClr val="1D9AD1"/>
                </a:solidFill>
                <a:effectLst/>
                <a:latin typeface="gt-regular"/>
              </a:rPr>
              <a:t> </a:t>
            </a:r>
            <a:r>
              <a:rPr lang="en-US" sz="2400" dirty="0">
                <a:solidFill>
                  <a:srgbClr val="FFFF99"/>
                </a:solidFill>
                <a:effectLst/>
                <a:latin typeface="Aparajita" panose="02020603050405020304" pitchFamily="18" charset="0"/>
                <a:cs typeface="Aparajita" panose="02020603050405020304" pitchFamily="18" charset="0"/>
              </a:rPr>
              <a:t>refers to giving computers the ability to learn without explicitly being programmed. A machine learning approach uses machine learning algorithms to detect misinformation. Examples of these algorithms include:</a:t>
            </a:r>
          </a:p>
          <a:p>
            <a:pPr marL="36899" indent="0">
              <a:buNone/>
            </a:pPr>
            <a:r>
              <a:rPr lang="en-US" sz="2400" b="1" dirty="0">
                <a:solidFill>
                  <a:srgbClr val="CC66FF"/>
                </a:solidFill>
                <a:effectLst/>
                <a:latin typeface="Aparajita" panose="02020603050405020304" pitchFamily="18" charset="0"/>
                <a:cs typeface="Aparajita" panose="02020603050405020304" pitchFamily="18" charset="0"/>
              </a:rPr>
              <a:t>Naïve Bayes: </a:t>
            </a:r>
            <a:r>
              <a:rPr lang="en-US" sz="2400" dirty="0">
                <a:solidFill>
                  <a:srgbClr val="FFFF99"/>
                </a:solidFill>
                <a:effectLst/>
                <a:latin typeface="Aparajita" panose="02020603050405020304" pitchFamily="18" charset="0"/>
                <a:cs typeface="Aparajita" panose="02020603050405020304" pitchFamily="18" charset="0"/>
              </a:rPr>
              <a:t>uses probabilistic approaches based on Bayes theorem. This algorithm is often used for text classification</a:t>
            </a:r>
            <a:r>
              <a:rPr lang="en-US" dirty="0">
                <a:solidFill>
                  <a:srgbClr val="404040"/>
                </a:solidFill>
                <a:effectLst/>
                <a:latin typeface="gt-regular"/>
              </a:rPr>
              <a:t>.</a:t>
            </a:r>
          </a:p>
          <a:p>
            <a:pPr marL="36899" indent="0">
              <a:buNone/>
            </a:pPr>
            <a:r>
              <a:rPr lang="en-US" sz="2400" b="1" dirty="0">
                <a:solidFill>
                  <a:srgbClr val="CC66FF"/>
                </a:solidFill>
                <a:effectLst/>
                <a:latin typeface="Aparajita" panose="02020603050405020304" pitchFamily="18" charset="0"/>
                <a:cs typeface="Aparajita" panose="02020603050405020304" pitchFamily="18" charset="0"/>
              </a:rPr>
              <a:t>Decision Tree:</a:t>
            </a:r>
            <a:r>
              <a:rPr lang="en-US" sz="2400" dirty="0">
                <a:solidFill>
                  <a:srgbClr val="CC66FF"/>
                </a:solidFill>
                <a:effectLst/>
                <a:latin typeface="Aparajita" panose="02020603050405020304" pitchFamily="18" charset="0"/>
                <a:cs typeface="Aparajita" panose="02020603050405020304" pitchFamily="18" charset="0"/>
              </a:rPr>
              <a:t> </a:t>
            </a:r>
            <a:r>
              <a:rPr lang="en-US" sz="2400" dirty="0">
                <a:solidFill>
                  <a:srgbClr val="FFFF99"/>
                </a:solidFill>
                <a:effectLst/>
                <a:latin typeface="Aparajita" panose="02020603050405020304" pitchFamily="18" charset="0"/>
                <a:cs typeface="Aparajita" panose="02020603050405020304" pitchFamily="18" charset="0"/>
              </a:rPr>
              <a:t>a supervised learning algorithm that has a tree-like flow. It helps in decision-making. A useful algorithm for both classification and regression tasks</a:t>
            </a:r>
            <a:r>
              <a:rPr lang="en-US" sz="2400" dirty="0">
                <a:solidFill>
                  <a:srgbClr val="404040"/>
                </a:solidFill>
                <a:effectLst/>
                <a:latin typeface="Aparajita" panose="02020603050405020304" pitchFamily="18" charset="0"/>
                <a:cs typeface="Aparajita" panose="02020603050405020304" pitchFamily="18" charset="0"/>
              </a:rPr>
              <a:t>.</a:t>
            </a:r>
          </a:p>
          <a:p>
            <a:pPr marL="36899" indent="0">
              <a:buNone/>
            </a:pPr>
            <a:r>
              <a:rPr lang="en-US" sz="2400" b="1" dirty="0">
                <a:solidFill>
                  <a:srgbClr val="CC66FF"/>
                </a:solidFill>
                <a:effectLst/>
                <a:latin typeface="Aparajita" panose="02020603050405020304" pitchFamily="18" charset="0"/>
                <a:cs typeface="Aparajita" panose="02020603050405020304" pitchFamily="18" charset="0"/>
              </a:rPr>
              <a:t>Random forest:</a:t>
            </a:r>
            <a:r>
              <a:rPr lang="en-US" sz="2400" dirty="0">
                <a:solidFill>
                  <a:srgbClr val="CC66FF"/>
                </a:solidFill>
                <a:effectLst/>
                <a:latin typeface="Aparajita" panose="02020603050405020304" pitchFamily="18" charset="0"/>
                <a:cs typeface="Aparajita" panose="02020603050405020304" pitchFamily="18" charset="0"/>
              </a:rPr>
              <a:t> </a:t>
            </a:r>
            <a:r>
              <a:rPr lang="en-US" sz="2400" dirty="0">
                <a:solidFill>
                  <a:srgbClr val="FFFF99"/>
                </a:solidFill>
                <a:effectLst/>
                <a:latin typeface="Aparajita" panose="02020603050405020304" pitchFamily="18" charset="0"/>
                <a:cs typeface="Aparajita" panose="02020603050405020304" pitchFamily="18" charset="0"/>
              </a:rPr>
              <a:t>simply a combination of decision trees.</a:t>
            </a:r>
          </a:p>
          <a:p>
            <a:pPr marL="36899" indent="0">
              <a:buNone/>
            </a:pPr>
            <a:r>
              <a:rPr lang="en-US" sz="2400" b="1" dirty="0">
                <a:solidFill>
                  <a:srgbClr val="CC66FF"/>
                </a:solidFill>
                <a:effectLst/>
                <a:latin typeface="Aparajita" panose="02020603050405020304" pitchFamily="18" charset="0"/>
                <a:cs typeface="Aparajita" panose="02020603050405020304" pitchFamily="18" charset="0"/>
              </a:rPr>
              <a:t>Logistic Regression:</a:t>
            </a:r>
            <a:r>
              <a:rPr lang="en-US" sz="2400" dirty="0">
                <a:solidFill>
                  <a:srgbClr val="CC66FF"/>
                </a:solidFill>
                <a:effectLst/>
                <a:latin typeface="Aparajita" panose="02020603050405020304" pitchFamily="18" charset="0"/>
                <a:cs typeface="Aparajita" panose="02020603050405020304" pitchFamily="18" charset="0"/>
              </a:rPr>
              <a:t> </a:t>
            </a:r>
            <a:r>
              <a:rPr lang="en-US" sz="2400" dirty="0">
                <a:solidFill>
                  <a:srgbClr val="FFFF99"/>
                </a:solidFill>
                <a:effectLst/>
                <a:latin typeface="Aparajita" panose="02020603050405020304" pitchFamily="18" charset="0"/>
                <a:cs typeface="Aparajita" panose="02020603050405020304" pitchFamily="18" charset="0"/>
              </a:rPr>
              <a:t>contrary to the name, it is a classification algorithm used to estimate discrete values.</a:t>
            </a:r>
          </a:p>
          <a:p>
            <a:pPr marL="36899" indent="0">
              <a:buNone/>
            </a:pPr>
            <a:r>
              <a:rPr lang="en-US" sz="2400" b="1" dirty="0">
                <a:solidFill>
                  <a:srgbClr val="CC66FF"/>
                </a:solidFill>
                <a:effectLst/>
                <a:latin typeface="Aparajita" panose="02020603050405020304" pitchFamily="18" charset="0"/>
                <a:cs typeface="Aparajita" panose="02020603050405020304" pitchFamily="18" charset="0"/>
              </a:rPr>
              <a:t>K-nearest-neighbor:</a:t>
            </a:r>
            <a:r>
              <a:rPr lang="en-US" sz="2400" dirty="0">
                <a:solidFill>
                  <a:srgbClr val="404040"/>
                </a:solidFill>
                <a:effectLst/>
                <a:latin typeface="Aparajita" panose="02020603050405020304" pitchFamily="18" charset="0"/>
                <a:cs typeface="Aparajita" panose="02020603050405020304" pitchFamily="18" charset="0"/>
              </a:rPr>
              <a:t> </a:t>
            </a:r>
            <a:r>
              <a:rPr lang="en-US" sz="2400" dirty="0">
                <a:solidFill>
                  <a:srgbClr val="FFFF99"/>
                </a:solidFill>
                <a:effectLst/>
                <a:latin typeface="Aparajita" panose="02020603050405020304" pitchFamily="18" charset="0"/>
                <a:cs typeface="Aparajita" panose="02020603050405020304" pitchFamily="18" charset="0"/>
              </a:rPr>
              <a:t>a simple algorithm that is used for both classification and regression tasks. Though it is more widely used for classification problems.</a:t>
            </a:r>
            <a:endParaRPr lang="en-IN" sz="2400" dirty="0">
              <a:solidFill>
                <a:srgbClr val="FFFF99"/>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9761153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68A99-2815-32CB-D680-644BAD6C2977}"/>
              </a:ext>
            </a:extLst>
          </p:cNvPr>
          <p:cNvSpPr>
            <a:spLocks noGrp="1"/>
          </p:cNvSpPr>
          <p:nvPr>
            <p:ph type="title"/>
          </p:nvPr>
        </p:nvSpPr>
        <p:spPr/>
        <p:txBody>
          <a:bodyPr>
            <a:normAutofit/>
          </a:bodyPr>
          <a:lstStyle/>
          <a:p>
            <a:r>
              <a:rPr lang="en-IN" sz="3200" b="1" dirty="0">
                <a:solidFill>
                  <a:srgbClr val="3366CC"/>
                </a:solidFill>
                <a:latin typeface="Bahnschrift" panose="020B0502040204020203" pitchFamily="34" charset="0"/>
              </a:rPr>
              <a:t>Result and Analysis</a:t>
            </a:r>
          </a:p>
        </p:txBody>
      </p:sp>
      <p:pic>
        <p:nvPicPr>
          <p:cNvPr id="3074" name="Picture 2">
            <a:extLst>
              <a:ext uri="{FF2B5EF4-FFF2-40B4-BE49-F238E27FC236}">
                <a16:creationId xmlns:a16="http://schemas.microsoft.com/office/drawing/2014/main" id="{195D88DA-094B-32D8-7BD0-E4EAD67F6C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5910" y="1425679"/>
            <a:ext cx="10274709" cy="4444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7831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440F-003C-1F55-23F6-C7648B1FE310}"/>
              </a:ext>
            </a:extLst>
          </p:cNvPr>
          <p:cNvSpPr>
            <a:spLocks noGrp="1"/>
          </p:cNvSpPr>
          <p:nvPr>
            <p:ph type="title"/>
          </p:nvPr>
        </p:nvSpPr>
        <p:spPr/>
        <p:txBody>
          <a:bodyPr/>
          <a:lstStyle/>
          <a:p>
            <a:r>
              <a:rPr lang="en-IN" b="1" dirty="0">
                <a:solidFill>
                  <a:schemeClr val="accent6">
                    <a:lumMod val="75000"/>
                  </a:schemeClr>
                </a:solidFill>
                <a:latin typeface="Bahnschrift" panose="020B0502040204020203" pitchFamily="34" charset="0"/>
              </a:rPr>
              <a:t>Implementation and Results</a:t>
            </a:r>
            <a:endParaRPr lang="en-IN" dirty="0"/>
          </a:p>
        </p:txBody>
      </p:sp>
      <p:sp>
        <p:nvSpPr>
          <p:cNvPr id="3" name="Text Placeholder 2">
            <a:extLst>
              <a:ext uri="{FF2B5EF4-FFF2-40B4-BE49-F238E27FC236}">
                <a16:creationId xmlns:a16="http://schemas.microsoft.com/office/drawing/2014/main" id="{5BA5F9C8-1A28-0268-A0AE-B802057B53C1}"/>
              </a:ext>
            </a:extLst>
          </p:cNvPr>
          <p:cNvSpPr>
            <a:spLocks noGrp="1"/>
          </p:cNvSpPr>
          <p:nvPr>
            <p:ph type="body" idx="1"/>
          </p:nvPr>
        </p:nvSpPr>
        <p:spPr/>
        <p:txBody>
          <a:bodyPr/>
          <a:lstStyle/>
          <a:p>
            <a:r>
              <a:rPr lang="en-IN" dirty="0">
                <a:solidFill>
                  <a:srgbClr val="FFFF00"/>
                </a:solidFill>
              </a:rPr>
              <a:t>Word cloud images of fake news</a:t>
            </a:r>
          </a:p>
        </p:txBody>
      </p:sp>
      <p:pic>
        <p:nvPicPr>
          <p:cNvPr id="8" name="Content Placeholder 7">
            <a:extLst>
              <a:ext uri="{FF2B5EF4-FFF2-40B4-BE49-F238E27FC236}">
                <a16:creationId xmlns:a16="http://schemas.microsoft.com/office/drawing/2014/main" id="{58DF6000-9ACB-384E-4A86-CEFF195B8159}"/>
              </a:ext>
            </a:extLst>
          </p:cNvPr>
          <p:cNvPicPr>
            <a:picLocks noGrp="1" noChangeAspect="1"/>
          </p:cNvPicPr>
          <p:nvPr>
            <p:ph sz="half" idx="2"/>
          </p:nvPr>
        </p:nvPicPr>
        <p:blipFill>
          <a:blip r:embed="rId2"/>
          <a:stretch>
            <a:fillRect/>
          </a:stretch>
        </p:blipFill>
        <p:spPr>
          <a:xfrm>
            <a:off x="1006476" y="2558498"/>
            <a:ext cx="4875213" cy="3232703"/>
          </a:xfrm>
        </p:spPr>
      </p:pic>
      <p:sp>
        <p:nvSpPr>
          <p:cNvPr id="5" name="Text Placeholder 4">
            <a:extLst>
              <a:ext uri="{FF2B5EF4-FFF2-40B4-BE49-F238E27FC236}">
                <a16:creationId xmlns:a16="http://schemas.microsoft.com/office/drawing/2014/main" id="{2A36613F-C822-D6BB-6F03-2A9B12A8A4F4}"/>
              </a:ext>
            </a:extLst>
          </p:cNvPr>
          <p:cNvSpPr>
            <a:spLocks noGrp="1"/>
          </p:cNvSpPr>
          <p:nvPr>
            <p:ph type="body" sz="quarter" idx="3"/>
          </p:nvPr>
        </p:nvSpPr>
        <p:spPr/>
        <p:txBody>
          <a:bodyPr/>
          <a:lstStyle/>
          <a:p>
            <a:r>
              <a:rPr lang="en-IN" dirty="0">
                <a:solidFill>
                  <a:srgbClr val="FFFF00"/>
                </a:solidFill>
              </a:rPr>
              <a:t>Word cloud images of true news</a:t>
            </a:r>
          </a:p>
        </p:txBody>
      </p:sp>
      <p:pic>
        <p:nvPicPr>
          <p:cNvPr id="10" name="Content Placeholder 9">
            <a:extLst>
              <a:ext uri="{FF2B5EF4-FFF2-40B4-BE49-F238E27FC236}">
                <a16:creationId xmlns:a16="http://schemas.microsoft.com/office/drawing/2014/main" id="{E80D6376-4609-EB7C-81F6-AEE28AED5988}"/>
              </a:ext>
            </a:extLst>
          </p:cNvPr>
          <p:cNvPicPr>
            <a:picLocks noGrp="1" noChangeAspect="1"/>
          </p:cNvPicPr>
          <p:nvPr>
            <p:ph sz="quarter" idx="4"/>
          </p:nvPr>
        </p:nvPicPr>
        <p:blipFill>
          <a:blip r:embed="rId3"/>
          <a:stretch>
            <a:fillRect/>
          </a:stretch>
        </p:blipFill>
        <p:spPr>
          <a:xfrm>
            <a:off x="6294437" y="2537554"/>
            <a:ext cx="4895851" cy="3095759"/>
          </a:xfrm>
        </p:spPr>
      </p:pic>
    </p:spTree>
    <p:extLst>
      <p:ext uri="{BB962C8B-B14F-4D97-AF65-F5344CB8AC3E}">
        <p14:creationId xmlns:p14="http://schemas.microsoft.com/office/powerpoint/2010/main" val="12179299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78D5-C2C7-9C90-04F7-09D7612594F8}"/>
              </a:ext>
            </a:extLst>
          </p:cNvPr>
          <p:cNvSpPr>
            <a:spLocks noGrp="1"/>
          </p:cNvSpPr>
          <p:nvPr>
            <p:ph type="title"/>
          </p:nvPr>
        </p:nvSpPr>
        <p:spPr>
          <a:xfrm>
            <a:off x="913795" y="609600"/>
            <a:ext cx="4680760" cy="457200"/>
          </a:xfrm>
        </p:spPr>
        <p:txBody>
          <a:bodyPr>
            <a:noAutofit/>
          </a:bodyPr>
          <a:lstStyle/>
          <a:p>
            <a:r>
              <a:rPr lang="en-IN" sz="3200" b="1" dirty="0">
                <a:solidFill>
                  <a:srgbClr val="00B050"/>
                </a:solidFill>
              </a:rPr>
              <a:t>Conclusion</a:t>
            </a:r>
          </a:p>
        </p:txBody>
      </p:sp>
      <p:pic>
        <p:nvPicPr>
          <p:cNvPr id="7" name="Content Placeholder 6">
            <a:extLst>
              <a:ext uri="{FF2B5EF4-FFF2-40B4-BE49-F238E27FC236}">
                <a16:creationId xmlns:a16="http://schemas.microsoft.com/office/drawing/2014/main" id="{F8C66454-FABD-C973-4839-70DD297B2323}"/>
              </a:ext>
            </a:extLst>
          </p:cNvPr>
          <p:cNvPicPr>
            <a:picLocks noGrp="1" noChangeAspect="1"/>
          </p:cNvPicPr>
          <p:nvPr>
            <p:ph idx="1"/>
          </p:nvPr>
        </p:nvPicPr>
        <p:blipFill>
          <a:blip r:embed="rId2"/>
          <a:stretch>
            <a:fillRect/>
          </a:stretch>
        </p:blipFill>
        <p:spPr>
          <a:xfrm>
            <a:off x="6164825" y="1671485"/>
            <a:ext cx="5546163" cy="3726425"/>
          </a:xfrm>
        </p:spPr>
      </p:pic>
      <p:sp>
        <p:nvSpPr>
          <p:cNvPr id="4" name="Text Placeholder 3">
            <a:extLst>
              <a:ext uri="{FF2B5EF4-FFF2-40B4-BE49-F238E27FC236}">
                <a16:creationId xmlns:a16="http://schemas.microsoft.com/office/drawing/2014/main" id="{D1725997-8CC9-FC66-1BC7-C4FADE8433CB}"/>
              </a:ext>
            </a:extLst>
          </p:cNvPr>
          <p:cNvSpPr>
            <a:spLocks noGrp="1"/>
          </p:cNvSpPr>
          <p:nvPr>
            <p:ph type="body" sz="half" idx="2"/>
          </p:nvPr>
        </p:nvSpPr>
        <p:spPr>
          <a:xfrm>
            <a:off x="913796" y="1179872"/>
            <a:ext cx="5182205" cy="4611328"/>
          </a:xfrm>
        </p:spPr>
        <p:txBody>
          <a:bodyPr/>
          <a:lstStyle/>
          <a:p>
            <a:pPr algn="l"/>
            <a:endParaRPr lang="en-US" sz="2000" dirty="0">
              <a:solidFill>
                <a:srgbClr val="FFFF00"/>
              </a:solidFill>
              <a:effectLst/>
              <a:latin typeface="Aparajita" panose="02020603050405020304" pitchFamily="18" charset="0"/>
              <a:cs typeface="Aparajita" panose="02020603050405020304" pitchFamily="18" charset="0"/>
            </a:endParaRPr>
          </a:p>
          <a:p>
            <a:pPr algn="l"/>
            <a:r>
              <a:rPr lang="en-US" sz="2000" dirty="0">
                <a:solidFill>
                  <a:srgbClr val="FFFF00"/>
                </a:solidFill>
                <a:effectLst/>
                <a:latin typeface="Aparajita" panose="02020603050405020304" pitchFamily="18" charset="0"/>
                <a:cs typeface="Aparajita" panose="02020603050405020304" pitchFamily="18" charset="0"/>
              </a:rPr>
              <a:t>Fake news research has never been more important than it is now. Especially during a time when the world is fighting a pandemic. The approaches explored in this article only scratch the surface. There are so many more approaches and criteria for fake news detection. Datasets also impact the accuracy of fake news detection tasks.</a:t>
            </a:r>
          </a:p>
          <a:p>
            <a:pPr algn="l"/>
            <a:endParaRPr lang="en-US" sz="2000" dirty="0">
              <a:solidFill>
                <a:srgbClr val="FFFF00"/>
              </a:solidFill>
              <a:effectLst/>
              <a:latin typeface="Aparajita" panose="02020603050405020304" pitchFamily="18" charset="0"/>
              <a:cs typeface="Aparajita" panose="02020603050405020304" pitchFamily="18" charset="0"/>
            </a:endParaRPr>
          </a:p>
          <a:p>
            <a:pPr algn="l"/>
            <a:r>
              <a:rPr lang="en-US" sz="2000" dirty="0">
                <a:solidFill>
                  <a:srgbClr val="FFFF00"/>
                </a:solidFill>
                <a:effectLst/>
                <a:latin typeface="Aparajita" panose="02020603050405020304" pitchFamily="18" charset="0"/>
                <a:cs typeface="Aparajita" panose="02020603050405020304" pitchFamily="18" charset="0"/>
              </a:rPr>
              <a:t>Their quality and quantity are impactful. It is also worth noting that, as much as our focus is on automated approaches, the human element is key to this fight. A combination of human and automated approaches gives rise to a hybrid approach. </a:t>
            </a:r>
          </a:p>
          <a:p>
            <a:pPr algn="l"/>
            <a:endParaRPr lang="en-IN" dirty="0"/>
          </a:p>
        </p:txBody>
      </p:sp>
    </p:spTree>
    <p:extLst>
      <p:ext uri="{BB962C8B-B14F-4D97-AF65-F5344CB8AC3E}">
        <p14:creationId xmlns:p14="http://schemas.microsoft.com/office/powerpoint/2010/main" val="4014044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AB19-DA83-AB8E-B9D2-0344235ABCB7}"/>
              </a:ext>
            </a:extLst>
          </p:cNvPr>
          <p:cNvSpPr>
            <a:spLocks noGrp="1"/>
          </p:cNvSpPr>
          <p:nvPr>
            <p:ph type="ctrTitle"/>
          </p:nvPr>
        </p:nvSpPr>
        <p:spPr/>
        <p:txBody>
          <a:bodyPr>
            <a:prstTxWarp prst="textDeflateBottom">
              <a:avLst/>
            </a:prstTxWarp>
            <a:normAutofit/>
          </a:bodyPr>
          <a:lstStyle/>
          <a:p>
            <a:pPr algn="ctr"/>
            <a:r>
              <a:rPr lang="en-IN" sz="9600" dirty="0">
                <a:latin typeface="Algerian" panose="04020705040A02060702" pitchFamily="82" charset="0"/>
              </a:rPr>
              <a:t>THANK YOU</a:t>
            </a:r>
          </a:p>
        </p:txBody>
      </p:sp>
      <p:sp>
        <p:nvSpPr>
          <p:cNvPr id="3" name="Subtitle 2">
            <a:extLst>
              <a:ext uri="{FF2B5EF4-FFF2-40B4-BE49-F238E27FC236}">
                <a16:creationId xmlns:a16="http://schemas.microsoft.com/office/drawing/2014/main" id="{797C3900-053C-A373-4254-E30B57017814}"/>
              </a:ext>
            </a:extLst>
          </p:cNvPr>
          <p:cNvSpPr>
            <a:spLocks noGrp="1"/>
          </p:cNvSpPr>
          <p:nvPr>
            <p:ph type="subTitle" idx="1"/>
          </p:nvPr>
        </p:nvSpPr>
        <p:spPr>
          <a:xfrm>
            <a:off x="1371600" y="3632202"/>
            <a:ext cx="9448800" cy="1146276"/>
          </a:xfrm>
        </p:spPr>
        <p:txBody>
          <a:bodyPr>
            <a:normAutofit fontScale="77500" lnSpcReduction="20000"/>
          </a:bodyPr>
          <a:lstStyle/>
          <a:p>
            <a:r>
              <a:rPr lang="en-IN" sz="2400" b="1" dirty="0">
                <a:solidFill>
                  <a:srgbClr val="00B0F0"/>
                </a:solidFill>
                <a:latin typeface="Copperplate Gothic Bold" panose="020E0705020206020404" pitchFamily="34" charset="0"/>
              </a:rPr>
              <a:t>SUBMITTED BY: VIKAS KUMAR MISHRA</a:t>
            </a:r>
          </a:p>
          <a:p>
            <a:r>
              <a:rPr lang="en-IN" sz="2400" b="1" dirty="0">
                <a:solidFill>
                  <a:srgbClr val="00B0F0"/>
                </a:solidFill>
                <a:latin typeface="Copperplate Gothic Bold" panose="020E0705020206020404" pitchFamily="34" charset="0"/>
              </a:rPr>
              <a:t>BATCH: INTERNSHIP 32, </a:t>
            </a:r>
          </a:p>
          <a:p>
            <a:r>
              <a:rPr lang="en-IN" sz="2400" b="1" dirty="0">
                <a:solidFill>
                  <a:srgbClr val="00B0F0"/>
                </a:solidFill>
                <a:latin typeface="Copperplate Gothic Bold" panose="020E0705020206020404" pitchFamily="34" charset="0"/>
              </a:rPr>
              <a:t>ID: 44</a:t>
            </a:r>
          </a:p>
          <a:p>
            <a:endParaRPr lang="en-IN" dirty="0"/>
          </a:p>
        </p:txBody>
      </p:sp>
    </p:spTree>
    <p:extLst>
      <p:ext uri="{BB962C8B-B14F-4D97-AF65-F5344CB8AC3E}">
        <p14:creationId xmlns:p14="http://schemas.microsoft.com/office/powerpoint/2010/main" val="232751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ord cloud with words related to hybrid warfare, alternative facts, fake news and media manipulation, propaganda and misinformation">
            <a:extLst>
              <a:ext uri="{FF2B5EF4-FFF2-40B4-BE49-F238E27FC236}">
                <a16:creationId xmlns:a16="http://schemas.microsoft.com/office/drawing/2014/main" id="{162C8AC1-EED6-5F35-FAB8-C70E02111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944" y="373627"/>
            <a:ext cx="11189109" cy="6282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19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0913-0D29-72A5-975E-48CD407110BB}"/>
              </a:ext>
            </a:extLst>
          </p:cNvPr>
          <p:cNvSpPr>
            <a:spLocks noGrp="1"/>
          </p:cNvSpPr>
          <p:nvPr>
            <p:ph type="title"/>
          </p:nvPr>
        </p:nvSpPr>
        <p:spPr/>
        <p:txBody>
          <a:bodyPr/>
          <a:lstStyle/>
          <a:p>
            <a:pPr algn="l"/>
            <a:r>
              <a:rPr lang="en-US" b="1" dirty="0">
                <a:solidFill>
                  <a:srgbClr val="FF0000"/>
                </a:solidFill>
                <a:latin typeface="Arial Narrow" panose="020B0606020202030204" pitchFamily="34" charset="0"/>
              </a:rPr>
              <a:t>Introduction</a:t>
            </a:r>
            <a:endParaRPr lang="en-IN"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2F9D5CAA-881F-94F3-EADE-A845E19D6F4A}"/>
              </a:ext>
            </a:extLst>
          </p:cNvPr>
          <p:cNvSpPr>
            <a:spLocks noGrp="1"/>
          </p:cNvSpPr>
          <p:nvPr>
            <p:ph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scene3d>
            <a:camera prst="perspectiveRight"/>
            <a:lightRig rig="threePt" dir="t"/>
          </a:scene3d>
        </p:spPr>
        <p:txBody>
          <a:bodyPr>
            <a:normAutofit lnSpcReduction="10000"/>
          </a:bodyPr>
          <a:lstStyle/>
          <a:p>
            <a:pPr marL="36899" indent="0">
              <a:buNone/>
            </a:pPr>
            <a:r>
              <a:rPr lang="en-US" b="0" i="0" dirty="0">
                <a:solidFill>
                  <a:srgbClr val="0070C0"/>
                </a:solidFill>
                <a:effectLst/>
                <a:latin typeface="Aparajita" panose="02020603050405020304" pitchFamily="18" charset="0"/>
                <a:cs typeface="Aparajita" panose="02020603050405020304" pitchFamily="18" charset="0"/>
              </a:rPr>
              <a:t>Misinformation presents a huge challenge in online society. As a result, there have been many attempts to identify and classify misinformation. Specifically, in social networking sites, blogs, as well as online newspapers.</a:t>
            </a:r>
          </a:p>
          <a:p>
            <a:pPr marL="36899" indent="0">
              <a:buNone/>
            </a:pPr>
            <a:endParaRPr lang="en-US" b="0" i="0" dirty="0">
              <a:solidFill>
                <a:srgbClr val="0070C0"/>
              </a:solidFill>
              <a:effectLst/>
              <a:latin typeface="Aparajita" panose="02020603050405020304" pitchFamily="18" charset="0"/>
              <a:cs typeface="Aparajita" panose="02020603050405020304" pitchFamily="18" charset="0"/>
            </a:endParaRPr>
          </a:p>
          <a:p>
            <a:pPr marL="36899" indent="0">
              <a:buNone/>
            </a:pPr>
            <a:r>
              <a:rPr lang="en-US" b="0" i="0" dirty="0">
                <a:solidFill>
                  <a:srgbClr val="002060"/>
                </a:solidFill>
                <a:effectLst/>
                <a:latin typeface="Aparajita" panose="02020603050405020304" pitchFamily="18" charset="0"/>
                <a:cs typeface="Aparajita" panose="02020603050405020304" pitchFamily="18" charset="0"/>
              </a:rPr>
              <a:t>Since this is a very broad research area, in this article we’ll look at:</a:t>
            </a:r>
          </a:p>
          <a:p>
            <a:pPr marL="36899" indent="0">
              <a:buNone/>
            </a:pPr>
            <a:r>
              <a:rPr lang="en-US" b="0" i="0" dirty="0">
                <a:solidFill>
                  <a:srgbClr val="002060"/>
                </a:solidFill>
                <a:effectLst/>
                <a:latin typeface="Aparajita" panose="02020603050405020304" pitchFamily="18" charset="0"/>
                <a:cs typeface="Aparajita" panose="02020603050405020304" pitchFamily="18" charset="0"/>
              </a:rPr>
              <a:t>What is fake news and why you should care?</a:t>
            </a:r>
          </a:p>
          <a:p>
            <a:pPr marL="36899" indent="0">
              <a:buNone/>
            </a:pPr>
            <a:r>
              <a:rPr lang="en-US" b="0" i="0" dirty="0">
                <a:solidFill>
                  <a:srgbClr val="002060"/>
                </a:solidFill>
                <a:effectLst/>
                <a:latin typeface="Aparajita" panose="02020603050405020304" pitchFamily="18" charset="0"/>
                <a:cs typeface="Aparajita" panose="02020603050405020304" pitchFamily="18" charset="0"/>
              </a:rPr>
              <a:t>Manual vs automated fake news detection efforts.</a:t>
            </a:r>
          </a:p>
          <a:p>
            <a:pPr marL="36899" indent="0">
              <a:buNone/>
            </a:pPr>
            <a:r>
              <a:rPr lang="en-US" b="0" i="0" dirty="0">
                <a:solidFill>
                  <a:srgbClr val="002060"/>
                </a:solidFill>
                <a:effectLst/>
                <a:latin typeface="Aparajita" panose="02020603050405020304" pitchFamily="18" charset="0"/>
                <a:cs typeface="Aparajita" panose="02020603050405020304" pitchFamily="18" charset="0"/>
              </a:rPr>
              <a:t>A brief introduction to machine learning and deep learning techniques for fake news detection</a:t>
            </a:r>
            <a:r>
              <a:rPr lang="en-US" b="0" i="0" dirty="0">
                <a:solidFill>
                  <a:srgbClr val="404040"/>
                </a:solidFill>
                <a:effectLst/>
                <a:latin typeface="gt-regular"/>
              </a:rPr>
              <a:t>.</a:t>
            </a:r>
          </a:p>
          <a:p>
            <a:pPr marL="36899" indent="0">
              <a:buNone/>
            </a:pPr>
            <a:endParaRPr lang="en-US" dirty="0">
              <a:solidFill>
                <a:srgbClr val="0070C0"/>
              </a:solidFill>
              <a:latin typeface="Aparajita" panose="02020603050405020304" pitchFamily="18" charset="0"/>
              <a:cs typeface="Aparajita" panose="02020603050405020304" pitchFamily="18" charset="0"/>
            </a:endParaRPr>
          </a:p>
          <a:p>
            <a:pPr marL="36899" indent="0">
              <a:buNone/>
            </a:pPr>
            <a:r>
              <a:rPr lang="en-US" b="0" i="0" dirty="0">
                <a:solidFill>
                  <a:srgbClr val="0070C0"/>
                </a:solidFill>
                <a:effectLst/>
                <a:latin typeface="Bahnschrift" panose="020B0502040204020203" pitchFamily="34" charset="0"/>
              </a:rPr>
              <a:t>The goal is to give you a gentle introduction to automated fake news detection. This should hopefully challenge you to join the fight.</a:t>
            </a:r>
            <a:endParaRPr lang="en-US" dirty="0">
              <a:solidFill>
                <a:srgbClr val="0070C0"/>
              </a:solidFill>
              <a:latin typeface="Bahnschrift" panose="020B0502040204020203" pitchFamily="34" charset="0"/>
              <a:cs typeface="Aparajita" panose="02020603050405020304" pitchFamily="18" charset="0"/>
            </a:endParaRPr>
          </a:p>
          <a:p>
            <a:pPr marL="0" indent="0">
              <a:buNone/>
            </a:pPr>
            <a:endParaRPr lang="en-US" sz="2400" dirty="0">
              <a:solidFill>
                <a:schemeClr val="accent1">
                  <a:lumMod val="75000"/>
                </a:schemeClr>
              </a:solidFill>
              <a:latin typeface="Century" panose="02040604050505020304" pitchFamily="18" charset="0"/>
            </a:endParaRPr>
          </a:p>
          <a:p>
            <a:pPr marL="449989" lvl="1" indent="0">
              <a:lnSpc>
                <a:spcPct val="150000"/>
              </a:lnSpc>
              <a:buNone/>
            </a:pPr>
            <a:endParaRPr lang="en-US" sz="2400" dirty="0">
              <a:solidFill>
                <a:srgbClr val="00B0F0"/>
              </a:solidFill>
              <a:latin typeface="Century" panose="02040604050505020304" pitchFamily="18" charset="0"/>
            </a:endParaRPr>
          </a:p>
          <a:p>
            <a:pPr marL="0" indent="0">
              <a:buNone/>
            </a:pPr>
            <a:endParaRPr lang="en-IN" dirty="0"/>
          </a:p>
        </p:txBody>
      </p:sp>
    </p:spTree>
    <p:extLst>
      <p:ext uri="{BB962C8B-B14F-4D97-AF65-F5344CB8AC3E}">
        <p14:creationId xmlns:p14="http://schemas.microsoft.com/office/powerpoint/2010/main" val="2474587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7E80-99D3-B7C2-4F71-D9E5E1D65582}"/>
              </a:ext>
            </a:extLst>
          </p:cNvPr>
          <p:cNvSpPr>
            <a:spLocks noGrp="1"/>
          </p:cNvSpPr>
          <p:nvPr>
            <p:ph type="title"/>
          </p:nvPr>
        </p:nvSpPr>
        <p:spPr/>
        <p:txBody>
          <a:bodyPr>
            <a:normAutofit/>
          </a:bodyPr>
          <a:lstStyle/>
          <a:p>
            <a:pPr algn="l"/>
            <a:r>
              <a:rPr lang="en-IN" sz="3200" b="1" dirty="0">
                <a:solidFill>
                  <a:srgbClr val="92D050"/>
                </a:solidFill>
                <a:latin typeface="Bahnschrift" panose="020B0502040204020203" pitchFamily="34" charset="0"/>
              </a:rPr>
              <a:t>What is Fake News?</a:t>
            </a:r>
            <a:endParaRPr lang="en-IN" sz="3200" dirty="0">
              <a:solidFill>
                <a:srgbClr val="92D050"/>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F4DDE241-FB53-87B5-E7FF-2BE1BF54572C}"/>
              </a:ext>
            </a:extLst>
          </p:cNvPr>
          <p:cNvSpPr>
            <a:spLocks noGrp="1"/>
          </p:cNvSpPr>
          <p:nvPr>
            <p:ph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scene3d>
            <a:camera prst="perspectiveRight"/>
            <a:lightRig rig="threePt" dir="t"/>
          </a:scene3d>
        </p:spPr>
        <p:txBody>
          <a:bodyPr/>
          <a:lstStyle/>
          <a:p>
            <a:pPr>
              <a:buFont typeface="Wingdings" panose="05000000000000000000" pitchFamily="2" charset="2"/>
              <a:buChar char="q"/>
            </a:pPr>
            <a:r>
              <a:rPr lang="en-US" sz="2800" dirty="0">
                <a:solidFill>
                  <a:srgbClr val="0070C0"/>
                </a:solidFill>
                <a:effectLst/>
                <a:latin typeface="Bahnschrift" panose="020B0502040204020203" pitchFamily="34" charset="0"/>
              </a:rPr>
              <a:t>Fake news refers to information content that is false, misleading or whose source cannot be verified. This content may be generated to intentionally damage reputations, deceive, or gain attention. The term rose to popularity during the 2016 US Presidential Elections. It was reported that fake news likely influenced the </a:t>
            </a:r>
            <a:r>
              <a:rPr lang="en-US" sz="2800" dirty="0">
                <a:solidFill>
                  <a:srgbClr val="0070C0"/>
                </a:solidFill>
                <a:effectLst/>
                <a:latin typeface="Bahnschrift" panose="020B0502040204020203" pitchFamily="34" charset="0"/>
                <a:hlinkClick r:id="rId2">
                  <a:extLst>
                    <a:ext uri="{A12FA001-AC4F-418D-AE19-62706E023703}">
                      <ahyp:hlinkClr xmlns:ahyp="http://schemas.microsoft.com/office/drawing/2018/hyperlinkcolor" val="tx"/>
                    </a:ext>
                  </a:extLst>
                </a:hlinkClick>
              </a:rPr>
              <a:t>results of the elections</a:t>
            </a:r>
            <a:r>
              <a:rPr lang="en-US" sz="2800" dirty="0">
                <a:solidFill>
                  <a:srgbClr val="0070C0"/>
                </a:solidFill>
                <a:effectLst/>
                <a:latin typeface="Bahnschrift" panose="020B0502040204020203" pitchFamily="34" charset="0"/>
              </a:rPr>
              <a:t>.</a:t>
            </a:r>
            <a:endParaRPr lang="en-US" sz="3200" dirty="0">
              <a:solidFill>
                <a:srgbClr val="0070C0"/>
              </a:solidFill>
              <a:effectLst/>
              <a:latin typeface="Bahnschrift" panose="020B0502040204020203" pitchFamily="34" charset="0"/>
              <a:cs typeface="Aparajita" panose="02020603050405020304" pitchFamily="18" charset="0"/>
            </a:endParaRPr>
          </a:p>
          <a:p>
            <a:pPr marL="0" indent="0">
              <a:buNone/>
            </a:pPr>
            <a:endParaRPr lang="en-IN" dirty="0"/>
          </a:p>
        </p:txBody>
      </p:sp>
    </p:spTree>
    <p:extLst>
      <p:ext uri="{BB962C8B-B14F-4D97-AF65-F5344CB8AC3E}">
        <p14:creationId xmlns:p14="http://schemas.microsoft.com/office/powerpoint/2010/main" val="133605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3DE73-F7F1-A0EF-A375-F001BFEDDB2D}"/>
              </a:ext>
            </a:extLst>
          </p:cNvPr>
          <p:cNvSpPr>
            <a:spLocks noGrp="1"/>
          </p:cNvSpPr>
          <p:nvPr>
            <p:ph type="title"/>
          </p:nvPr>
        </p:nvSpPr>
        <p:spPr>
          <a:xfrm>
            <a:off x="2949677" y="764374"/>
            <a:ext cx="8556523" cy="1293028"/>
          </a:xfrm>
        </p:spPr>
        <p:txBody>
          <a:bodyPr>
            <a:normAutofit/>
          </a:bodyPr>
          <a:lstStyle/>
          <a:p>
            <a:pPr algn="l"/>
            <a:r>
              <a:rPr lang="en-US" sz="2800" b="1" dirty="0">
                <a:solidFill>
                  <a:srgbClr val="00B050"/>
                </a:solidFill>
                <a:effectLst/>
                <a:latin typeface="Bahnschrift" panose="020B0502040204020203" pitchFamily="34" charset="0"/>
              </a:rPr>
              <a:t>Various types of fake news include:</a:t>
            </a:r>
            <a:r>
              <a:rPr lang="en-US" sz="1400" dirty="0">
                <a:solidFill>
                  <a:srgbClr val="404040"/>
                </a:solidFill>
                <a:effectLst/>
                <a:latin typeface="gt-regular"/>
              </a:rPr>
              <a:t>:</a:t>
            </a:r>
            <a:endParaRPr lang="en-IN" sz="3200" dirty="0">
              <a:solidFill>
                <a:schemeClr val="accent2"/>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513B1642-C979-451C-DC14-C2F96D3D732F}"/>
              </a:ext>
            </a:extLst>
          </p:cNvPr>
          <p:cNvSpPr>
            <a:spLocks noGrp="1"/>
          </p:cNvSpPr>
          <p:nvPr>
            <p:ph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scene3d>
            <a:camera prst="perspectiveLeft"/>
            <a:lightRig rig="threePt" dir="t"/>
          </a:scene3d>
        </p:spPr>
        <p:txBody>
          <a:bodyPr>
            <a:normAutofit/>
          </a:bodyPr>
          <a:lstStyle/>
          <a:p>
            <a:pPr algn="l">
              <a:buFont typeface="Arial" panose="020B0604020202020204" pitchFamily="34" charset="0"/>
              <a:buChar char="•"/>
            </a:pPr>
            <a:r>
              <a:rPr lang="en-US" sz="2400" dirty="0">
                <a:solidFill>
                  <a:schemeClr val="accent6">
                    <a:lumMod val="75000"/>
                  </a:schemeClr>
                </a:solidFill>
                <a:effectLst/>
                <a:latin typeface="Aparajita" panose="02020603050405020304" pitchFamily="18" charset="0"/>
                <a:cs typeface="Aparajita" panose="02020603050405020304" pitchFamily="18" charset="0"/>
              </a:rPr>
              <a:t>Clickbait. Often eye-catching content captures readers at the expense of being factual.</a:t>
            </a:r>
          </a:p>
          <a:p>
            <a:pPr algn="l">
              <a:buFont typeface="Arial" panose="020B0604020202020204" pitchFamily="34" charset="0"/>
              <a:buChar char="•"/>
            </a:pPr>
            <a:r>
              <a:rPr lang="en-US" sz="2400" dirty="0">
                <a:solidFill>
                  <a:schemeClr val="accent6">
                    <a:lumMod val="75000"/>
                  </a:schemeClr>
                </a:solidFill>
                <a:effectLst/>
                <a:latin typeface="Aparajita" panose="02020603050405020304" pitchFamily="18" charset="0"/>
                <a:cs typeface="Aparajita" panose="02020603050405020304" pitchFamily="18" charset="0"/>
              </a:rPr>
              <a:t>Satire/parody. This type of content is considered to be fun and humorous and thus considered to be entertaining, yet some readers may interpret the content as fact.</a:t>
            </a:r>
          </a:p>
          <a:p>
            <a:pPr algn="l">
              <a:buFont typeface="Arial" panose="020B0604020202020204" pitchFamily="34" charset="0"/>
              <a:buChar char="•"/>
            </a:pPr>
            <a:r>
              <a:rPr lang="en-US" sz="2400" dirty="0">
                <a:solidFill>
                  <a:schemeClr val="accent6">
                    <a:lumMod val="75000"/>
                  </a:schemeClr>
                </a:solidFill>
                <a:effectLst/>
                <a:latin typeface="Aparajita" panose="02020603050405020304" pitchFamily="18" charset="0"/>
                <a:cs typeface="Aparajita" panose="02020603050405020304" pitchFamily="18" charset="0"/>
              </a:rPr>
              <a:t>Propaganda. This is content meant to mislead and influence the reader.</a:t>
            </a:r>
          </a:p>
          <a:p>
            <a:pPr algn="l">
              <a:buFont typeface="Arial" panose="020B0604020202020204" pitchFamily="34" charset="0"/>
              <a:buChar char="•"/>
            </a:pPr>
            <a:r>
              <a:rPr lang="en-US" sz="2400" dirty="0">
                <a:solidFill>
                  <a:schemeClr val="accent6">
                    <a:lumMod val="75000"/>
                  </a:schemeClr>
                </a:solidFill>
                <a:effectLst/>
                <a:latin typeface="Aparajita" panose="02020603050405020304" pitchFamily="18" charset="0"/>
                <a:cs typeface="Aparajita" panose="02020603050405020304" pitchFamily="18" charset="0"/>
              </a:rPr>
              <a:t>Biased/partisan/hyper-partisan. Oftentimes this is biased political content claiming to be impartial.</a:t>
            </a:r>
          </a:p>
          <a:p>
            <a:pPr algn="l">
              <a:buFont typeface="Arial" panose="020B0604020202020204" pitchFamily="34" charset="0"/>
              <a:buChar char="•"/>
            </a:pPr>
            <a:r>
              <a:rPr lang="en-US" sz="2400" dirty="0">
                <a:solidFill>
                  <a:schemeClr val="accent6">
                    <a:lumMod val="75000"/>
                  </a:schemeClr>
                </a:solidFill>
                <a:effectLst/>
                <a:latin typeface="Aparajita" panose="02020603050405020304" pitchFamily="18" charset="0"/>
                <a:cs typeface="Aparajita" panose="02020603050405020304" pitchFamily="18" charset="0"/>
              </a:rPr>
              <a:t>Unreliable news. Journalists may publish news whose sources are unverified, or without carrying out any form of fact-checking themselves.</a:t>
            </a:r>
          </a:p>
          <a:p>
            <a:pPr marL="36899" indent="0">
              <a:buNone/>
            </a:pPr>
            <a:endParaRPr lang="en-US" b="1" dirty="0">
              <a:solidFill>
                <a:schemeClr val="accent1">
                  <a:lumMod val="75000"/>
                </a:schemeClr>
              </a:solidFill>
              <a:effectLst/>
              <a:latin typeface="Century" panose="02040604050505020304" pitchFamily="18" charset="0"/>
            </a:endParaRPr>
          </a:p>
          <a:p>
            <a:pPr marL="36899" indent="0">
              <a:buNone/>
            </a:pPr>
            <a:endParaRPr lang="en-IN" sz="3200" dirty="0">
              <a:solidFill>
                <a:srgbClr val="00B0F0"/>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154274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AC492-D230-87BF-0CBE-90E3484E0714}"/>
              </a:ext>
            </a:extLst>
          </p:cNvPr>
          <p:cNvSpPr>
            <a:spLocks noGrp="1"/>
          </p:cNvSpPr>
          <p:nvPr>
            <p:ph type="title"/>
          </p:nvPr>
        </p:nvSpPr>
        <p:spPr/>
        <p:txBody>
          <a:bodyPr>
            <a:normAutofit/>
          </a:bodyPr>
          <a:lstStyle/>
          <a:p>
            <a:pPr algn="l"/>
            <a:r>
              <a:rPr lang="en-IN" sz="3600" b="1" dirty="0">
                <a:solidFill>
                  <a:srgbClr val="FF0000"/>
                </a:solidFill>
                <a:latin typeface="Bahnschrift" panose="020B0502040204020203" pitchFamily="34" charset="0"/>
              </a:rPr>
              <a:t>How Fake News Work</a:t>
            </a:r>
            <a:endParaRPr lang="en-IN" sz="3600" dirty="0">
              <a:latin typeface="Bahnschrift" panose="020B0502040204020203" pitchFamily="34" charset="0"/>
            </a:endParaRPr>
          </a:p>
        </p:txBody>
      </p:sp>
      <p:sp>
        <p:nvSpPr>
          <p:cNvPr id="3" name="Content Placeholder 2">
            <a:extLst>
              <a:ext uri="{FF2B5EF4-FFF2-40B4-BE49-F238E27FC236}">
                <a16:creationId xmlns:a16="http://schemas.microsoft.com/office/drawing/2014/main" id="{3AEE5274-A19A-7A32-53AC-9F4C53138DF7}"/>
              </a:ext>
            </a:extLst>
          </p:cNvPr>
          <p:cNvSpPr>
            <a:spLocks noGrp="1"/>
          </p:cNvSpPr>
          <p:nvPr>
            <p:ph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scene3d>
            <a:camera prst="perspectiveAbove"/>
            <a:lightRig rig="threePt" dir="t"/>
          </a:scene3d>
        </p:spPr>
        <p:txBody>
          <a:bodyPr>
            <a:noAutofit/>
          </a:bodyPr>
          <a:lstStyle/>
          <a:p>
            <a:pPr algn="l"/>
            <a:r>
              <a:rPr lang="en-US" sz="2400" dirty="0">
                <a:solidFill>
                  <a:srgbClr val="7C5104"/>
                </a:solidFill>
                <a:effectLst/>
                <a:latin typeface="Bahnschrift" panose="020B0502040204020203" pitchFamily="34" charset="0"/>
              </a:rPr>
              <a:t>In today’s world, it is normal to receive news from online sources like social media. News is often subjective to readers. We often choose to ingest content that appeals to the different emotions we have. So, considering this, the information that gets the most reach may not be real or accurate news. Additionally, real news may be twisted in transmission. A reader may end up with different versions of the same news. This may lead to information overload.</a:t>
            </a:r>
          </a:p>
          <a:p>
            <a:pPr marL="36899" indent="0">
              <a:buNone/>
            </a:pPr>
            <a:br>
              <a:rPr lang="en-US" sz="2400" dirty="0"/>
            </a:br>
            <a:endParaRPr lang="en-IN" sz="2800" dirty="0">
              <a:solidFill>
                <a:schemeClr val="accent4">
                  <a:lumMod val="75000"/>
                </a:schemeClr>
              </a:solidFill>
              <a:effectLst/>
              <a:latin typeface="Aparajita" panose="02020603050405020304" pitchFamily="18" charset="0"/>
              <a:ea typeface="Calibri" panose="020F0502020204030204" pitchFamily="34" charset="0"/>
              <a:cs typeface="Aparajita" panose="02020603050405020304" pitchFamily="18" charset="0"/>
            </a:endParaRPr>
          </a:p>
        </p:txBody>
      </p:sp>
    </p:spTree>
    <p:extLst>
      <p:ext uri="{BB962C8B-B14F-4D97-AF65-F5344CB8AC3E}">
        <p14:creationId xmlns:p14="http://schemas.microsoft.com/office/powerpoint/2010/main" val="293928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3452-1759-2459-2E05-1B11452D64BE}"/>
              </a:ext>
            </a:extLst>
          </p:cNvPr>
          <p:cNvSpPr>
            <a:spLocks noGrp="1"/>
          </p:cNvSpPr>
          <p:nvPr>
            <p:ph type="title"/>
          </p:nvPr>
        </p:nvSpPr>
        <p:spPr/>
        <p:txBody>
          <a:bodyPr>
            <a:normAutofit/>
          </a:bodyPr>
          <a:lstStyle/>
          <a:p>
            <a:pPr algn="l"/>
            <a:r>
              <a:rPr lang="en-IN" sz="3600" b="1" dirty="0">
                <a:solidFill>
                  <a:srgbClr val="FFC000"/>
                </a:solidFill>
                <a:latin typeface="Bahnschrift" panose="020B0502040204020203" pitchFamily="34" charset="0"/>
              </a:rPr>
              <a:t>Why You Should Care</a:t>
            </a:r>
            <a:endParaRPr lang="en-IN" sz="3600" dirty="0">
              <a:solidFill>
                <a:srgbClr val="FFC000"/>
              </a:solidFill>
              <a:latin typeface="Bahnschrift" panose="020B0502040204020203" pitchFamily="34" charset="0"/>
            </a:endParaRPr>
          </a:p>
        </p:txBody>
      </p:sp>
      <p:pic>
        <p:nvPicPr>
          <p:cNvPr id="2050" name="Picture 2" descr="misinformation">
            <a:extLst>
              <a:ext uri="{FF2B5EF4-FFF2-40B4-BE49-F238E27FC236}">
                <a16:creationId xmlns:a16="http://schemas.microsoft.com/office/drawing/2014/main" id="{B026FD2B-A4DC-713F-D02C-6980D6E910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3796" y="1580051"/>
            <a:ext cx="9410075" cy="418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7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6C836-AC1E-8113-60E6-E027782520CE}"/>
              </a:ext>
            </a:extLst>
          </p:cNvPr>
          <p:cNvSpPr>
            <a:spLocks noGrp="1"/>
          </p:cNvSpPr>
          <p:nvPr>
            <p:ph type="title"/>
          </p:nvPr>
        </p:nvSpPr>
        <p:spPr/>
        <p:txBody>
          <a:bodyPr>
            <a:normAutofit/>
          </a:bodyPr>
          <a:lstStyle/>
          <a:p>
            <a:pPr algn="l"/>
            <a:r>
              <a:rPr lang="en-IN" sz="3600" b="1" dirty="0">
                <a:solidFill>
                  <a:srgbClr val="7DE598"/>
                </a:solidFill>
                <a:latin typeface="Bahnschrift" panose="020B0502040204020203" pitchFamily="34" charset="0"/>
              </a:rPr>
              <a:t>Why You Should Care</a:t>
            </a:r>
          </a:p>
        </p:txBody>
      </p:sp>
      <p:sp>
        <p:nvSpPr>
          <p:cNvPr id="3" name="Content Placeholder 2">
            <a:extLst>
              <a:ext uri="{FF2B5EF4-FFF2-40B4-BE49-F238E27FC236}">
                <a16:creationId xmlns:a16="http://schemas.microsoft.com/office/drawing/2014/main" id="{3EC45045-9491-C7C8-D9B7-67EC72430370}"/>
              </a:ext>
            </a:extLst>
          </p:cNvPr>
          <p:cNvSpPr>
            <a:spLocks noGrp="1"/>
          </p:cNvSpPr>
          <p:nvPr>
            <p:ph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scene3d>
            <a:camera prst="perspectiveRight"/>
            <a:lightRig rig="threePt" dir="t"/>
          </a:scene3d>
        </p:spPr>
        <p:txBody>
          <a:bodyPr/>
          <a:lstStyle/>
          <a:p>
            <a:pPr marL="0" indent="0">
              <a:buNone/>
            </a:pPr>
            <a:r>
              <a:rPr lang="en-US" b="0" i="0" dirty="0">
                <a:solidFill>
                  <a:srgbClr val="0099FF"/>
                </a:solidFill>
                <a:effectLst/>
                <a:latin typeface="gt-regular"/>
              </a:rPr>
              <a:t>At a time when the globe is defined by a pandemic, public health depends on reliable information. Yet we stare down the barrel of an infodemic. An infodemic is the combination of the word information and epidemic. It is an excessive amount of information about a problem that makes the solution more difficult. It also defines a wide and rapid spread of misinformation.</a:t>
            </a:r>
          </a:p>
          <a:p>
            <a:pPr marL="0" indent="0">
              <a:buNone/>
            </a:pPr>
            <a:endParaRPr lang="en-US" dirty="0">
              <a:solidFill>
                <a:srgbClr val="0099FF"/>
              </a:solidFill>
              <a:effectLst/>
              <a:latin typeface="gt-regular"/>
              <a:ea typeface="Calibri" panose="020F0502020204030204" pitchFamily="34" charset="0"/>
              <a:cs typeface="Times New Roman" panose="02020603050405020304" pitchFamily="18" charset="0"/>
            </a:endParaRPr>
          </a:p>
          <a:p>
            <a:pPr marL="0" indent="0">
              <a:buNone/>
            </a:pPr>
            <a:r>
              <a:rPr lang="en-US" b="0" i="0" dirty="0">
                <a:solidFill>
                  <a:srgbClr val="0099FF"/>
                </a:solidFill>
                <a:effectLst/>
                <a:latin typeface="gt-regular"/>
              </a:rPr>
              <a:t>This means that our individual health is a collective responsibility. It is tied to the behaviour of other people since news influences the behaviour of the audience. The World Health Organization has highlighted the dangers of a COVID-19-driven infodemic. It presents as much danger as the virus itself. According to WHO, fake news spreads faster and more easily than the virus.</a:t>
            </a:r>
            <a:endParaRPr lang="en-IN" dirty="0">
              <a:solidFill>
                <a:srgbClr val="0099FF"/>
              </a:solidFill>
              <a:effectLst/>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8909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6E2B-0C7D-EF89-5440-C222A702CB4A}"/>
              </a:ext>
            </a:extLst>
          </p:cNvPr>
          <p:cNvSpPr>
            <a:spLocks noGrp="1"/>
          </p:cNvSpPr>
          <p:nvPr>
            <p:ph type="title"/>
          </p:nvPr>
        </p:nvSpPr>
        <p:spPr/>
        <p:txBody>
          <a:bodyPr>
            <a:normAutofit/>
          </a:bodyPr>
          <a:lstStyle/>
          <a:p>
            <a:r>
              <a:rPr lang="en-US" sz="3200" b="1" dirty="0">
                <a:solidFill>
                  <a:srgbClr val="FFC000"/>
                </a:solidFill>
                <a:effectLst/>
                <a:latin typeface="Bahnschrift" panose="020B0502040204020203" pitchFamily="34" charset="0"/>
              </a:rPr>
              <a:t>Examples of challenges of such an infodemic include:</a:t>
            </a:r>
            <a:endParaRPr lang="en-IN" sz="3200" b="1" dirty="0">
              <a:solidFill>
                <a:srgbClr val="FFC000"/>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513B767A-AFDE-01EC-DD90-5EAF4FFA0461}"/>
              </a:ext>
            </a:extLst>
          </p:cNvPr>
          <p:cNvSpPr>
            <a:spLocks noGrp="1"/>
          </p:cNvSpPr>
          <p:nvPr>
            <p:ph idx="1"/>
          </p:nvPr>
        </p:nvSpPr>
        <p:spPr/>
        <p:txBody>
          <a:bodyPr/>
          <a:lstStyle/>
          <a:p>
            <a:pPr algn="l">
              <a:buFont typeface="Arial" panose="020B0604020202020204" pitchFamily="34" charset="0"/>
              <a:buChar char="•"/>
            </a:pPr>
            <a:endParaRPr lang="en-US" sz="2800" b="1" dirty="0">
              <a:solidFill>
                <a:srgbClr val="0099FF"/>
              </a:solidFill>
              <a:effectLst/>
              <a:latin typeface="Aparajita" panose="02020603050405020304" pitchFamily="18" charset="0"/>
              <a:cs typeface="Aparajita" panose="02020603050405020304" pitchFamily="18" charset="0"/>
            </a:endParaRPr>
          </a:p>
          <a:p>
            <a:pPr algn="l">
              <a:buFont typeface="Arial" panose="020B0604020202020204" pitchFamily="34" charset="0"/>
              <a:buChar char="•"/>
            </a:pPr>
            <a:r>
              <a:rPr lang="en-US" sz="2800" b="1" dirty="0">
                <a:solidFill>
                  <a:srgbClr val="0099FF"/>
                </a:solidFill>
                <a:effectLst/>
                <a:latin typeface="Aparajita" panose="02020603050405020304" pitchFamily="18" charset="0"/>
                <a:cs typeface="Aparajita" panose="02020603050405020304" pitchFamily="18" charset="0"/>
              </a:rPr>
              <a:t>Promoting and selling fake coronavirus cures.</a:t>
            </a:r>
          </a:p>
          <a:p>
            <a:pPr algn="l">
              <a:buFont typeface="Arial" panose="020B0604020202020204" pitchFamily="34" charset="0"/>
              <a:buChar char="•"/>
            </a:pPr>
            <a:r>
              <a:rPr lang="en-US" sz="2800" b="1" dirty="0">
                <a:solidFill>
                  <a:srgbClr val="0099FF"/>
                </a:solidFill>
                <a:effectLst/>
                <a:latin typeface="Aparajita" panose="02020603050405020304" pitchFamily="18" charset="0"/>
                <a:cs typeface="Aparajita" panose="02020603050405020304" pitchFamily="18" charset="0"/>
              </a:rPr>
              <a:t>Spreading myths and rumors about the nature and spread of the virus.</a:t>
            </a:r>
          </a:p>
          <a:p>
            <a:pPr algn="l">
              <a:buFont typeface="Arial" panose="020B0604020202020204" pitchFamily="34" charset="0"/>
              <a:buChar char="•"/>
            </a:pPr>
            <a:r>
              <a:rPr lang="en-US" sz="2800" b="1" dirty="0">
                <a:solidFill>
                  <a:srgbClr val="0099FF"/>
                </a:solidFill>
                <a:effectLst/>
                <a:latin typeface="Aparajita" panose="02020603050405020304" pitchFamily="18" charset="0"/>
                <a:cs typeface="Aparajita" panose="02020603050405020304" pitchFamily="18" charset="0"/>
              </a:rPr>
              <a:t>Conspiracy theories about the origin and intention of the virus.</a:t>
            </a:r>
          </a:p>
          <a:p>
            <a:pPr algn="l">
              <a:buFont typeface="Arial" panose="020B0604020202020204" pitchFamily="34" charset="0"/>
              <a:buChar char="•"/>
            </a:pPr>
            <a:r>
              <a:rPr lang="en-US" sz="2800" b="1" dirty="0">
                <a:solidFill>
                  <a:srgbClr val="0099FF"/>
                </a:solidFill>
                <a:effectLst/>
                <a:latin typeface="Aparajita" panose="02020603050405020304" pitchFamily="18" charset="0"/>
                <a:cs typeface="Aparajita" panose="02020603050405020304" pitchFamily="18" charset="0"/>
              </a:rPr>
              <a:t>Encouraging unfounded remedies. Some touted remedies are harmless, others are comical, while others can be quite hazardous.</a:t>
            </a:r>
          </a:p>
          <a:p>
            <a:pPr marL="36899" indent="0">
              <a:buNone/>
            </a:pPr>
            <a:endParaRPr lang="en-IN" dirty="0"/>
          </a:p>
        </p:txBody>
      </p:sp>
    </p:spTree>
    <p:extLst>
      <p:ext uri="{BB962C8B-B14F-4D97-AF65-F5344CB8AC3E}">
        <p14:creationId xmlns:p14="http://schemas.microsoft.com/office/powerpoint/2010/main" val="2186617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p:cTn id="1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p:cTn id="23"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706</TotalTime>
  <Words>1237</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19</vt:i4>
      </vt:variant>
    </vt:vector>
  </HeadingPairs>
  <TitlesOfParts>
    <vt:vector size="34" baseType="lpstr">
      <vt:lpstr>Algerian</vt:lpstr>
      <vt:lpstr>Aparajita</vt:lpstr>
      <vt:lpstr>Arial</vt:lpstr>
      <vt:lpstr>Arial Narrow</vt:lpstr>
      <vt:lpstr>Bahnschrift</vt:lpstr>
      <vt:lpstr>Book Antiqua</vt:lpstr>
      <vt:lpstr>Calibri</vt:lpstr>
      <vt:lpstr>Calisto MT</vt:lpstr>
      <vt:lpstr>Century</vt:lpstr>
      <vt:lpstr>Copperplate Gothic Bold</vt:lpstr>
      <vt:lpstr>gt-medium</vt:lpstr>
      <vt:lpstr>gt-regular</vt:lpstr>
      <vt:lpstr>Wingdings</vt:lpstr>
      <vt:lpstr>Wingdings 2</vt:lpstr>
      <vt:lpstr>Slate</vt:lpstr>
      <vt:lpstr>Project Presentation FAKE NEWS DETECTION</vt:lpstr>
      <vt:lpstr>PowerPoint Presentation</vt:lpstr>
      <vt:lpstr>Introduction</vt:lpstr>
      <vt:lpstr>What is Fake News?</vt:lpstr>
      <vt:lpstr>Various types of fake news include::</vt:lpstr>
      <vt:lpstr>How Fake News Work</vt:lpstr>
      <vt:lpstr>Why You Should Care</vt:lpstr>
      <vt:lpstr>Why You Should Care</vt:lpstr>
      <vt:lpstr>Examples of challenges of such an infodemic include:</vt:lpstr>
      <vt:lpstr>What’s being done to combat fake news </vt:lpstr>
      <vt:lpstr> Manual Fake News Detection </vt:lpstr>
      <vt:lpstr>Text Collection</vt:lpstr>
      <vt:lpstr> Automated Fake News Detection </vt:lpstr>
      <vt:lpstr>The two approaches to fake news detection are:</vt:lpstr>
      <vt:lpstr> Machine Learning Approach </vt:lpstr>
      <vt:lpstr>Result and Analysis</vt:lpstr>
      <vt:lpstr>Implementation and 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“Customer Retention”</dc:title>
  <dc:creator>Vikash Mishra</dc:creator>
  <cp:lastModifiedBy>Vikash Mishra</cp:lastModifiedBy>
  <cp:revision>4</cp:revision>
  <dcterms:created xsi:type="dcterms:W3CDTF">2022-11-17T12:55:26Z</dcterms:created>
  <dcterms:modified xsi:type="dcterms:W3CDTF">2022-12-29T14:43:53Z</dcterms:modified>
</cp:coreProperties>
</file>