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61" r:id="rId5"/>
    <p:sldId id="306" r:id="rId6"/>
    <p:sldId id="307" r:id="rId7"/>
    <p:sldId id="308" r:id="rId8"/>
    <p:sldId id="322" r:id="rId9"/>
    <p:sldId id="323" r:id="rId10"/>
    <p:sldId id="324" r:id="rId11"/>
    <p:sldId id="325" r:id="rId12"/>
    <p:sldId id="328" r:id="rId13"/>
    <p:sldId id="329" r:id="rId14"/>
    <p:sldId id="330" r:id="rId15"/>
    <p:sldId id="331" r:id="rId16"/>
    <p:sldId id="332" r:id="rId17"/>
    <p:sldId id="336" r:id="rId18"/>
    <p:sldId id="337" r:id="rId19"/>
    <p:sldId id="349" r:id="rId20"/>
    <p:sldId id="340" r:id="rId21"/>
    <p:sldId id="341" r:id="rId22"/>
    <p:sldId id="342" r:id="rId23"/>
    <p:sldId id="287" r:id="rId24"/>
    <p:sldId id="343" r:id="rId25"/>
    <p:sldId id="344" r:id="rId26"/>
    <p:sldId id="345" r:id="rId27"/>
    <p:sldId id="346" r:id="rId28"/>
    <p:sldId id="347" r:id="rId29"/>
    <p:sldId id="34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3302"/>
  </p:normalViewPr>
  <p:slideViewPr>
    <p:cSldViewPr>
      <p:cViewPr varScale="1">
        <p:scale>
          <a:sx n="80" d="100"/>
          <a:sy n="80" d="100"/>
        </p:scale>
        <p:origin x="256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C0E401-8A2B-486C-8296-7D8B947217F9}" type="datetimeFigureOut">
              <a:rPr lang="en-US" smtClean="0"/>
              <a:t>9/26/22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78E37A-C624-4745-AC5E-72158668155B}" type="slidenum">
              <a:rPr lang="en-US" smtClean="0"/>
              <a:t>‹#›</a:t>
            </a:fld>
            <a:endParaRPr lang="en-US"/>
          </a:p>
        </p:txBody>
      </p:sp>
    </p:spTree>
    <p:extLst>
      <p:ext uri="{BB962C8B-B14F-4D97-AF65-F5344CB8AC3E}">
        <p14:creationId xmlns:p14="http://schemas.microsoft.com/office/powerpoint/2010/main" val="4173764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2378E37A-C624-4745-AC5E-72158668155B}" type="slidenum">
              <a:rPr lang="en-US" smtClean="0"/>
              <a:t>1</a:t>
            </a:fld>
            <a:endParaRPr lang="en-US"/>
          </a:p>
        </p:txBody>
      </p:sp>
    </p:spTree>
    <p:extLst>
      <p:ext uri="{BB962C8B-B14F-4D97-AF65-F5344CB8AC3E}">
        <p14:creationId xmlns:p14="http://schemas.microsoft.com/office/powerpoint/2010/main" val="948530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2378E37A-C624-4745-AC5E-72158668155B}" type="slidenum">
              <a:rPr lang="en-US" smtClean="0"/>
              <a:t>10</a:t>
            </a:fld>
            <a:endParaRPr lang="en-US"/>
          </a:p>
        </p:txBody>
      </p:sp>
    </p:spTree>
    <p:extLst>
      <p:ext uri="{BB962C8B-B14F-4D97-AF65-F5344CB8AC3E}">
        <p14:creationId xmlns:p14="http://schemas.microsoft.com/office/powerpoint/2010/main" val="3299100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2378E37A-C624-4745-AC5E-72158668155B}" type="slidenum">
              <a:rPr lang="en-US" smtClean="0"/>
              <a:t>11</a:t>
            </a:fld>
            <a:endParaRPr lang="en-US"/>
          </a:p>
        </p:txBody>
      </p:sp>
    </p:spTree>
    <p:extLst>
      <p:ext uri="{BB962C8B-B14F-4D97-AF65-F5344CB8AC3E}">
        <p14:creationId xmlns:p14="http://schemas.microsoft.com/office/powerpoint/2010/main" val="3299100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2378E37A-C624-4745-AC5E-72158668155B}" type="slidenum">
              <a:rPr lang="en-US" smtClean="0"/>
              <a:t>12</a:t>
            </a:fld>
            <a:endParaRPr lang="en-US"/>
          </a:p>
        </p:txBody>
      </p:sp>
    </p:spTree>
    <p:extLst>
      <p:ext uri="{BB962C8B-B14F-4D97-AF65-F5344CB8AC3E}">
        <p14:creationId xmlns:p14="http://schemas.microsoft.com/office/powerpoint/2010/main" val="3299100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10"/>
          </p:nvPr>
        </p:nvSpPr>
        <p:spPr/>
        <p:txBody>
          <a:bodyPr/>
          <a:lstStyle/>
          <a:p>
            <a:fld id="{2378E37A-C624-4745-AC5E-72158668155B}" type="slidenum">
              <a:rPr lang="en-US" smtClean="0"/>
              <a:t>13</a:t>
            </a:fld>
            <a:endParaRPr lang="en-US"/>
          </a:p>
        </p:txBody>
      </p:sp>
    </p:spTree>
    <p:extLst>
      <p:ext uri="{BB962C8B-B14F-4D97-AF65-F5344CB8AC3E}">
        <p14:creationId xmlns:p14="http://schemas.microsoft.com/office/powerpoint/2010/main" val="3299100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2378E37A-C624-4745-AC5E-72158668155B}" type="slidenum">
              <a:rPr lang="en-US" smtClean="0"/>
              <a:t>14</a:t>
            </a:fld>
            <a:endParaRPr lang="en-US"/>
          </a:p>
        </p:txBody>
      </p:sp>
    </p:spTree>
    <p:extLst>
      <p:ext uri="{BB962C8B-B14F-4D97-AF65-F5344CB8AC3E}">
        <p14:creationId xmlns:p14="http://schemas.microsoft.com/office/powerpoint/2010/main" val="3299100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2378E37A-C624-4745-AC5E-72158668155B}" type="slidenum">
              <a:rPr lang="en-US" smtClean="0"/>
              <a:t>15</a:t>
            </a:fld>
            <a:endParaRPr lang="en-US"/>
          </a:p>
        </p:txBody>
      </p:sp>
    </p:spTree>
    <p:extLst>
      <p:ext uri="{BB962C8B-B14F-4D97-AF65-F5344CB8AC3E}">
        <p14:creationId xmlns:p14="http://schemas.microsoft.com/office/powerpoint/2010/main" val="3299100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2378E37A-C624-4745-AC5E-72158668155B}" type="slidenum">
              <a:rPr lang="en-US" smtClean="0"/>
              <a:t>16</a:t>
            </a:fld>
            <a:endParaRPr lang="en-US"/>
          </a:p>
        </p:txBody>
      </p:sp>
    </p:spTree>
    <p:extLst>
      <p:ext uri="{BB962C8B-B14F-4D97-AF65-F5344CB8AC3E}">
        <p14:creationId xmlns:p14="http://schemas.microsoft.com/office/powerpoint/2010/main" val="3299100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endParaRPr lang="ar-SA" dirty="0"/>
          </a:p>
        </p:txBody>
      </p:sp>
      <p:sp>
        <p:nvSpPr>
          <p:cNvPr id="4" name="Slide Number Placeholder 3"/>
          <p:cNvSpPr>
            <a:spLocks noGrp="1"/>
          </p:cNvSpPr>
          <p:nvPr>
            <p:ph type="sldNum" sz="quarter" idx="10"/>
          </p:nvPr>
        </p:nvSpPr>
        <p:spPr/>
        <p:txBody>
          <a:bodyPr/>
          <a:lstStyle/>
          <a:p>
            <a:fld id="{2378E37A-C624-4745-AC5E-72158668155B}" type="slidenum">
              <a:rPr lang="en-US" smtClean="0"/>
              <a:t>17</a:t>
            </a:fld>
            <a:endParaRPr lang="en-US"/>
          </a:p>
        </p:txBody>
      </p:sp>
    </p:spTree>
    <p:extLst>
      <p:ext uri="{BB962C8B-B14F-4D97-AF65-F5344CB8AC3E}">
        <p14:creationId xmlns:p14="http://schemas.microsoft.com/office/powerpoint/2010/main" val="3299100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infrastructure level of the EA:</a:t>
            </a:r>
          </a:p>
          <a:p>
            <a:r>
              <a:rPr lang="en-US" b="1" dirty="0"/>
              <a:t>Networks</a:t>
            </a:r>
            <a:r>
              <a:rPr lang="en-US" dirty="0"/>
              <a:t>, backbone routers/switches/hubs, equipment rooms, wiring closets, and cable plants should be described in detail using both text documents and diagrams that show logical and physical design. Each of the enterprise’s voice, data, and video networks should be documented such that analysis and decision making regarding current operations and maintenance is supported. </a:t>
            </a:r>
          </a:p>
          <a:p>
            <a:endParaRPr lang="en-US" dirty="0"/>
          </a:p>
          <a:p>
            <a:r>
              <a:rPr lang="en-US" b="1" dirty="0"/>
              <a:t>Technical</a:t>
            </a:r>
            <a:r>
              <a:rPr lang="en-US" dirty="0"/>
              <a:t> standards for voice, data, and video networks should be identified to provide a reference for the analysis and support of current infrastructure resources as well as the planning for future resources</a:t>
            </a:r>
            <a:endParaRPr lang="ar-SA" dirty="0"/>
          </a:p>
        </p:txBody>
      </p:sp>
      <p:sp>
        <p:nvSpPr>
          <p:cNvPr id="4" name="Slide Number Placeholder 3"/>
          <p:cNvSpPr>
            <a:spLocks noGrp="1"/>
          </p:cNvSpPr>
          <p:nvPr>
            <p:ph type="sldNum" sz="quarter" idx="10"/>
          </p:nvPr>
        </p:nvSpPr>
        <p:spPr/>
        <p:txBody>
          <a:bodyPr/>
          <a:lstStyle/>
          <a:p>
            <a:fld id="{2378E37A-C624-4745-AC5E-72158668155B}" type="slidenum">
              <a:rPr lang="en-US" smtClean="0"/>
              <a:t>18</a:t>
            </a:fld>
            <a:endParaRPr lang="en-US"/>
          </a:p>
        </p:txBody>
      </p:sp>
    </p:spTree>
    <p:extLst>
      <p:ext uri="{BB962C8B-B14F-4D97-AF65-F5344CB8AC3E}">
        <p14:creationId xmlns:p14="http://schemas.microsoft.com/office/powerpoint/2010/main" val="3299100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2378E37A-C624-4745-AC5E-72158668155B}" type="slidenum">
              <a:rPr lang="en-US" smtClean="0"/>
              <a:t>20</a:t>
            </a:fld>
            <a:endParaRPr lang="en-US"/>
          </a:p>
        </p:txBody>
      </p:sp>
    </p:spTree>
    <p:extLst>
      <p:ext uri="{BB962C8B-B14F-4D97-AF65-F5344CB8AC3E}">
        <p14:creationId xmlns:p14="http://schemas.microsoft.com/office/powerpoint/2010/main" val="3818103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2378E37A-C624-4745-AC5E-72158668155B}" type="slidenum">
              <a:rPr lang="en-US" smtClean="0"/>
              <a:t>2</a:t>
            </a:fld>
            <a:endParaRPr lang="en-US"/>
          </a:p>
        </p:txBody>
      </p:sp>
    </p:spTree>
    <p:extLst>
      <p:ext uri="{BB962C8B-B14F-4D97-AF65-F5344CB8AC3E}">
        <p14:creationId xmlns:p14="http://schemas.microsoft.com/office/powerpoint/2010/main" val="2738811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2378E37A-C624-4745-AC5E-72158668155B}" type="slidenum">
              <a:rPr lang="en-US" smtClean="0"/>
              <a:t>21</a:t>
            </a:fld>
            <a:endParaRPr lang="en-US"/>
          </a:p>
        </p:txBody>
      </p:sp>
    </p:spTree>
    <p:extLst>
      <p:ext uri="{BB962C8B-B14F-4D97-AF65-F5344CB8AC3E}">
        <p14:creationId xmlns:p14="http://schemas.microsoft.com/office/powerpoint/2010/main" val="783328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2378E37A-C624-4745-AC5E-72158668155B}" type="slidenum">
              <a:rPr lang="en-US" smtClean="0"/>
              <a:t>22</a:t>
            </a:fld>
            <a:endParaRPr lang="en-US"/>
          </a:p>
        </p:txBody>
      </p:sp>
    </p:spTree>
    <p:extLst>
      <p:ext uri="{BB962C8B-B14F-4D97-AF65-F5344CB8AC3E}">
        <p14:creationId xmlns:p14="http://schemas.microsoft.com/office/powerpoint/2010/main" val="783328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2378E37A-C624-4745-AC5E-72158668155B}" type="slidenum">
              <a:rPr lang="en-US" smtClean="0"/>
              <a:t>23</a:t>
            </a:fld>
            <a:endParaRPr lang="en-US"/>
          </a:p>
        </p:txBody>
      </p:sp>
    </p:spTree>
    <p:extLst>
      <p:ext uri="{BB962C8B-B14F-4D97-AF65-F5344CB8AC3E}">
        <p14:creationId xmlns:p14="http://schemas.microsoft.com/office/powerpoint/2010/main" val="3299100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2378E37A-C624-4745-AC5E-72158668155B}" type="slidenum">
              <a:rPr lang="en-US" smtClean="0"/>
              <a:t>24</a:t>
            </a:fld>
            <a:endParaRPr lang="en-US"/>
          </a:p>
        </p:txBody>
      </p:sp>
    </p:spTree>
    <p:extLst>
      <p:ext uri="{BB962C8B-B14F-4D97-AF65-F5344CB8AC3E}">
        <p14:creationId xmlns:p14="http://schemas.microsoft.com/office/powerpoint/2010/main" val="32991007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2378E37A-C624-4745-AC5E-72158668155B}" type="slidenum">
              <a:rPr lang="en-US" smtClean="0"/>
              <a:t>25</a:t>
            </a:fld>
            <a:endParaRPr lang="en-US"/>
          </a:p>
        </p:txBody>
      </p:sp>
    </p:spTree>
    <p:extLst>
      <p:ext uri="{BB962C8B-B14F-4D97-AF65-F5344CB8AC3E}">
        <p14:creationId xmlns:p14="http://schemas.microsoft.com/office/powerpoint/2010/main" val="3299100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2378E37A-C624-4745-AC5E-72158668155B}" type="slidenum">
              <a:rPr lang="en-US" smtClean="0"/>
              <a:t>26</a:t>
            </a:fld>
            <a:endParaRPr lang="en-US"/>
          </a:p>
        </p:txBody>
      </p:sp>
    </p:spTree>
    <p:extLst>
      <p:ext uri="{BB962C8B-B14F-4D97-AF65-F5344CB8AC3E}">
        <p14:creationId xmlns:p14="http://schemas.microsoft.com/office/powerpoint/2010/main" val="3299100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2378E37A-C624-4745-AC5E-72158668155B}" type="slidenum">
              <a:rPr lang="en-US" smtClean="0"/>
              <a:t>27</a:t>
            </a:fld>
            <a:endParaRPr lang="en-US"/>
          </a:p>
        </p:txBody>
      </p:sp>
    </p:spTree>
    <p:extLst>
      <p:ext uri="{BB962C8B-B14F-4D97-AF65-F5344CB8AC3E}">
        <p14:creationId xmlns:p14="http://schemas.microsoft.com/office/powerpoint/2010/main" val="32991007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2378E37A-C624-4745-AC5E-72158668155B}" type="slidenum">
              <a:rPr lang="en-US" smtClean="0"/>
              <a:t>28</a:t>
            </a:fld>
            <a:endParaRPr lang="en-US"/>
          </a:p>
        </p:txBody>
      </p:sp>
    </p:spTree>
    <p:extLst>
      <p:ext uri="{BB962C8B-B14F-4D97-AF65-F5344CB8AC3E}">
        <p14:creationId xmlns:p14="http://schemas.microsoft.com/office/powerpoint/2010/main" val="32991007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2378E37A-C624-4745-AC5E-72158668155B}" type="slidenum">
              <a:rPr lang="en-US" smtClean="0"/>
              <a:t>29</a:t>
            </a:fld>
            <a:endParaRPr lang="en-US"/>
          </a:p>
        </p:txBody>
      </p:sp>
    </p:spTree>
    <p:extLst>
      <p:ext uri="{BB962C8B-B14F-4D97-AF65-F5344CB8AC3E}">
        <p14:creationId xmlns:p14="http://schemas.microsoft.com/office/powerpoint/2010/main" val="3299100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2378E37A-C624-4745-AC5E-72158668155B}" type="slidenum">
              <a:rPr lang="en-US" smtClean="0"/>
              <a:t>3</a:t>
            </a:fld>
            <a:endParaRPr lang="en-US"/>
          </a:p>
        </p:txBody>
      </p:sp>
    </p:spTree>
    <p:extLst>
      <p:ext uri="{BB962C8B-B14F-4D97-AF65-F5344CB8AC3E}">
        <p14:creationId xmlns:p14="http://schemas.microsoft.com/office/powerpoint/2010/main" val="3818103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2378E37A-C624-4745-AC5E-72158668155B}" type="slidenum">
              <a:rPr lang="en-US" smtClean="0"/>
              <a:t>4</a:t>
            </a:fld>
            <a:endParaRPr lang="en-US"/>
          </a:p>
        </p:txBody>
      </p:sp>
    </p:spTree>
    <p:extLst>
      <p:ext uri="{BB962C8B-B14F-4D97-AF65-F5344CB8AC3E}">
        <p14:creationId xmlns:p14="http://schemas.microsoft.com/office/powerpoint/2010/main" val="783328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endParaRPr lang="ar-SA" dirty="0"/>
          </a:p>
        </p:txBody>
      </p:sp>
      <p:sp>
        <p:nvSpPr>
          <p:cNvPr id="4" name="Slide Number Placeholder 3"/>
          <p:cNvSpPr>
            <a:spLocks noGrp="1"/>
          </p:cNvSpPr>
          <p:nvPr>
            <p:ph type="sldNum" sz="quarter" idx="10"/>
          </p:nvPr>
        </p:nvSpPr>
        <p:spPr/>
        <p:txBody>
          <a:bodyPr/>
          <a:lstStyle/>
          <a:p>
            <a:fld id="{2378E37A-C624-4745-AC5E-72158668155B}" type="slidenum">
              <a:rPr lang="en-US" smtClean="0"/>
              <a:t>5</a:t>
            </a:fld>
            <a:endParaRPr lang="en-US"/>
          </a:p>
        </p:txBody>
      </p:sp>
    </p:spTree>
    <p:extLst>
      <p:ext uri="{BB962C8B-B14F-4D97-AF65-F5344CB8AC3E}">
        <p14:creationId xmlns:p14="http://schemas.microsoft.com/office/powerpoint/2010/main" val="3299100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endParaRPr lang="ar-SA" dirty="0"/>
          </a:p>
        </p:txBody>
      </p:sp>
      <p:sp>
        <p:nvSpPr>
          <p:cNvPr id="4" name="Slide Number Placeholder 3"/>
          <p:cNvSpPr>
            <a:spLocks noGrp="1"/>
          </p:cNvSpPr>
          <p:nvPr>
            <p:ph type="sldNum" sz="quarter" idx="10"/>
          </p:nvPr>
        </p:nvSpPr>
        <p:spPr/>
        <p:txBody>
          <a:bodyPr/>
          <a:lstStyle/>
          <a:p>
            <a:fld id="{2378E37A-C624-4745-AC5E-72158668155B}" type="slidenum">
              <a:rPr lang="en-US" smtClean="0"/>
              <a:t>6</a:t>
            </a:fld>
            <a:endParaRPr lang="en-US"/>
          </a:p>
        </p:txBody>
      </p:sp>
    </p:spTree>
    <p:extLst>
      <p:ext uri="{BB962C8B-B14F-4D97-AF65-F5344CB8AC3E}">
        <p14:creationId xmlns:p14="http://schemas.microsoft.com/office/powerpoint/2010/main" val="3299100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endParaRPr lang="ar-SA" dirty="0"/>
          </a:p>
        </p:txBody>
      </p:sp>
      <p:sp>
        <p:nvSpPr>
          <p:cNvPr id="4" name="Slide Number Placeholder 3"/>
          <p:cNvSpPr>
            <a:spLocks noGrp="1"/>
          </p:cNvSpPr>
          <p:nvPr>
            <p:ph type="sldNum" sz="quarter" idx="10"/>
          </p:nvPr>
        </p:nvSpPr>
        <p:spPr/>
        <p:txBody>
          <a:bodyPr/>
          <a:lstStyle/>
          <a:p>
            <a:fld id="{2378E37A-C624-4745-AC5E-72158668155B}" type="slidenum">
              <a:rPr lang="en-US" smtClean="0"/>
              <a:t>7</a:t>
            </a:fld>
            <a:endParaRPr lang="en-US"/>
          </a:p>
        </p:txBody>
      </p:sp>
    </p:spTree>
    <p:extLst>
      <p:ext uri="{BB962C8B-B14F-4D97-AF65-F5344CB8AC3E}">
        <p14:creationId xmlns:p14="http://schemas.microsoft.com/office/powerpoint/2010/main" val="3299100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xx</a:t>
            </a:r>
            <a:endParaRPr lang="ar-SA" dirty="0"/>
          </a:p>
        </p:txBody>
      </p:sp>
      <p:sp>
        <p:nvSpPr>
          <p:cNvPr id="4" name="Slide Number Placeholder 3"/>
          <p:cNvSpPr>
            <a:spLocks noGrp="1"/>
          </p:cNvSpPr>
          <p:nvPr>
            <p:ph type="sldNum" sz="quarter" idx="10"/>
          </p:nvPr>
        </p:nvSpPr>
        <p:spPr/>
        <p:txBody>
          <a:bodyPr/>
          <a:lstStyle/>
          <a:p>
            <a:fld id="{2378E37A-C624-4745-AC5E-72158668155B}" type="slidenum">
              <a:rPr lang="en-US" smtClean="0"/>
              <a:t>8</a:t>
            </a:fld>
            <a:endParaRPr lang="en-US"/>
          </a:p>
        </p:txBody>
      </p:sp>
    </p:spTree>
    <p:extLst>
      <p:ext uri="{BB962C8B-B14F-4D97-AF65-F5344CB8AC3E}">
        <p14:creationId xmlns:p14="http://schemas.microsoft.com/office/powerpoint/2010/main" val="3299100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a:p>
        </p:txBody>
      </p:sp>
      <p:sp>
        <p:nvSpPr>
          <p:cNvPr id="4" name="Slide Number Placeholder 3"/>
          <p:cNvSpPr>
            <a:spLocks noGrp="1"/>
          </p:cNvSpPr>
          <p:nvPr>
            <p:ph type="sldNum" sz="quarter" idx="10"/>
          </p:nvPr>
        </p:nvSpPr>
        <p:spPr/>
        <p:txBody>
          <a:bodyPr/>
          <a:lstStyle/>
          <a:p>
            <a:fld id="{2378E37A-C624-4745-AC5E-72158668155B}" type="slidenum">
              <a:rPr lang="en-US" smtClean="0"/>
              <a:t>9</a:t>
            </a:fld>
            <a:endParaRPr lang="en-US"/>
          </a:p>
        </p:txBody>
      </p:sp>
    </p:spTree>
    <p:extLst>
      <p:ext uri="{BB962C8B-B14F-4D97-AF65-F5344CB8AC3E}">
        <p14:creationId xmlns:p14="http://schemas.microsoft.com/office/powerpoint/2010/main" val="32991007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44775"/>
            <a:ext cx="7848600" cy="1927225"/>
          </a:xfrm>
        </p:spPr>
        <p:txBody>
          <a:bodyPr anchor="b">
            <a:noAutofit/>
          </a:bodyPr>
          <a:lstStyle>
            <a:lvl1pPr algn="ctr">
              <a:defRPr lang="en-US" altLang="ja-JP" sz="3600" kern="1200" cap="none" spc="-100" baseline="0" dirty="0">
                <a:solidFill>
                  <a:schemeClr val="tx2"/>
                </a:solidFill>
                <a:latin typeface="+mj-lt"/>
                <a:ea typeface="ＭＳ Ｐゴシック" charset="-128"/>
                <a:cs typeface="+mj-cs"/>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685800" y="4724400"/>
            <a:ext cx="7886728" cy="1752600"/>
          </a:xfrm>
        </p:spPr>
        <p:txBody>
          <a:bodyPr>
            <a:normAutofit/>
          </a:bodyPr>
          <a:lstStyle>
            <a:lvl1pPr marL="0" marR="0" indent="0" algn="ctr" defTabSz="914400" rtl="0" eaLnBrk="0" fontAlgn="base" latinLnBrk="0" hangingPunct="0">
              <a:lnSpc>
                <a:spcPct val="100000"/>
              </a:lnSpc>
              <a:spcBef>
                <a:spcPct val="0"/>
              </a:spcBef>
              <a:spcAft>
                <a:spcPct val="0"/>
              </a:spcAft>
              <a:buClrTx/>
              <a:buSzTx/>
              <a:buFontTx/>
              <a:buNone/>
              <a:tabLst/>
              <a:defRPr lang="en-US" altLang="ja-JP" sz="1600" b="1" kern="1200" cap="none" spc="-100" baseline="0" dirty="0">
                <a:solidFill>
                  <a:schemeClr val="tx2"/>
                </a:solidFill>
                <a:latin typeface="Times New Roman" pitchFamily="18" charset="0"/>
                <a:ea typeface="ＭＳ Ｐゴシック" charset="-128"/>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ja-JP" sz="1600" b="1" i="0" u="none" strike="noStrike" kern="1200" cap="none" spc="0" normalizeH="0" baseline="0" noProof="0" dirty="0">
                <a:ln>
                  <a:noFill/>
                </a:ln>
                <a:solidFill>
                  <a:prstClr val="black"/>
                </a:solidFill>
                <a:effectLst/>
                <a:uLnTx/>
                <a:uFillTx/>
                <a:latin typeface="Times New Roman" pitchFamily="18" charset="0"/>
                <a:ea typeface="ＭＳ Ｐゴシック" charset="-128"/>
                <a:cs typeface="Times New Roman" pitchFamily="18" charset="0"/>
              </a:rPr>
              <a:t>IS 332: Decision Support Systems</a:t>
            </a:r>
            <a:endParaRPr kumimoji="0" lang="en-US" sz="16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
        <p:nvSpPr>
          <p:cNvPr id="5" name="Footer Placeholder 4"/>
          <p:cNvSpPr>
            <a:spLocks noGrp="1"/>
          </p:cNvSpPr>
          <p:nvPr>
            <p:ph type="ftr" sz="quarter" idx="11"/>
          </p:nvPr>
        </p:nvSpPr>
        <p:spPr>
          <a:xfrm>
            <a:off x="2590800" y="6528816"/>
            <a:ext cx="4114800" cy="329184"/>
          </a:xfrm>
        </p:spPr>
        <p:txBody>
          <a:bodyPr/>
          <a:lstStyle>
            <a:lvl1pPr marL="0" marR="0" indent="0" algn="ctr" defTabSz="914400" rtl="0" eaLnBrk="0" fontAlgn="base" latinLnBrk="0" hangingPunct="0">
              <a:lnSpc>
                <a:spcPct val="100000"/>
              </a:lnSpc>
              <a:spcBef>
                <a:spcPct val="0"/>
              </a:spcBef>
              <a:spcAft>
                <a:spcPct val="0"/>
              </a:spcAft>
              <a:buClrTx/>
              <a:buSzTx/>
              <a:buFontTx/>
              <a:buNone/>
              <a:tabLst/>
              <a:defRPr sz="1200">
                <a:solidFill>
                  <a:schemeClr val="tx1"/>
                </a:solidFill>
              </a:defRPr>
            </a:lvl1pPr>
          </a:lstStyle>
          <a:p>
            <a:r>
              <a:rPr lang="en-US"/>
              <a:t>An Introduction to Enterprise Architecture – 2012 Edition-Scott A. Bernard</a:t>
            </a:r>
          </a:p>
        </p:txBody>
      </p:sp>
      <p:cxnSp>
        <p:nvCxnSpPr>
          <p:cNvPr id="8" name="Straight Connector 7"/>
          <p:cNvCxnSpPr/>
          <p:nvPr/>
        </p:nvCxnSpPr>
        <p:spPr>
          <a:xfrm>
            <a:off x="685800" y="464661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28800" y="533400"/>
            <a:ext cx="5410200" cy="1384995"/>
          </a:xfrm>
          <a:prstGeom prst="rect">
            <a:avLst/>
          </a:prstGeom>
          <a:noFill/>
        </p:spPr>
        <p:txBody>
          <a:bodyPr wrap="square" rtlCol="0">
            <a:spAutoFit/>
          </a:bodyPr>
          <a:lstStyle/>
          <a:p>
            <a:pPr algn="ctr"/>
            <a:r>
              <a:rPr lang="en-US" sz="1400" dirty="0">
                <a:latin typeface="Times New Roman" pitchFamily="18" charset="0"/>
                <a:cs typeface="Times New Roman" pitchFamily="18" charset="0"/>
              </a:rPr>
              <a:t>Kingdom of Saudi Arabia</a:t>
            </a:r>
          </a:p>
          <a:p>
            <a:pPr algn="ctr"/>
            <a:r>
              <a:rPr lang="en-US" sz="1400" dirty="0">
                <a:latin typeface="Times New Roman" pitchFamily="18" charset="0"/>
                <a:cs typeface="Times New Roman" pitchFamily="18" charset="0"/>
              </a:rPr>
              <a:t>Ministry of Higher Education</a:t>
            </a:r>
          </a:p>
          <a:p>
            <a:pPr algn="ctr"/>
            <a:r>
              <a:rPr lang="en-US" sz="1400" dirty="0">
                <a:latin typeface="Times New Roman" pitchFamily="18" charset="0"/>
                <a:cs typeface="Times New Roman" pitchFamily="18" charset="0"/>
              </a:rPr>
              <a:t>Al-Imam Muhammad </a:t>
            </a:r>
            <a:r>
              <a:rPr lang="en-US" sz="1400" dirty="0" err="1">
                <a:latin typeface="Times New Roman" pitchFamily="18" charset="0"/>
                <a:cs typeface="Times New Roman" pitchFamily="18" charset="0"/>
              </a:rPr>
              <a:t>ibn</a:t>
            </a:r>
            <a:r>
              <a:rPr lang="en-US" sz="1400" dirty="0">
                <a:latin typeface="Times New Roman" pitchFamily="18" charset="0"/>
                <a:cs typeface="Times New Roman" pitchFamily="18" charset="0"/>
              </a:rPr>
              <a:t> Saud</a:t>
            </a:r>
            <a:r>
              <a:rPr lang="en-US" sz="1400" baseline="0" dirty="0">
                <a:latin typeface="Times New Roman" pitchFamily="18" charset="0"/>
                <a:cs typeface="Times New Roman" pitchFamily="18" charset="0"/>
              </a:rPr>
              <a:t> </a:t>
            </a:r>
            <a:r>
              <a:rPr lang="en-US" sz="1400" dirty="0">
                <a:latin typeface="Times New Roman" pitchFamily="18" charset="0"/>
                <a:cs typeface="Times New Roman" pitchFamily="18" charset="0"/>
              </a:rPr>
              <a:t>Islamic University</a:t>
            </a:r>
          </a:p>
          <a:p>
            <a:pPr algn="ctr"/>
            <a:r>
              <a:rPr lang="en-US" sz="1400" dirty="0">
                <a:latin typeface="Times New Roman" pitchFamily="18" charset="0"/>
                <a:cs typeface="Times New Roman" pitchFamily="18" charset="0"/>
              </a:rPr>
              <a:t>College of Computer and Information Sciences </a:t>
            </a:r>
          </a:p>
          <a:p>
            <a:pPr algn="ctr"/>
            <a:br>
              <a:rPr lang="en-US" sz="1400" dirty="0">
                <a:latin typeface="Times New Roman" pitchFamily="18" charset="0"/>
                <a:cs typeface="Times New Roman" pitchFamily="18" charset="0"/>
              </a:rPr>
            </a:br>
            <a:endParaRPr lang="en-US" sz="1400" dirty="0">
              <a:latin typeface="Times New Roman" pitchFamily="18" charset="0"/>
              <a:cs typeface="Times New Roman" pitchFamily="18" charset="0"/>
            </a:endParaRPr>
          </a:p>
        </p:txBody>
      </p:sp>
      <p:pic>
        <p:nvPicPr>
          <p:cNvPr id="11" name="Picture 10" descr="logo.png"/>
          <p:cNvPicPr>
            <a:picLocks noChangeAspect="1"/>
          </p:cNvPicPr>
          <p:nvPr/>
        </p:nvPicPr>
        <p:blipFill>
          <a:blip r:embed="rId2" cstate="print"/>
          <a:stretch>
            <a:fillRect/>
          </a:stretch>
        </p:blipFill>
        <p:spPr>
          <a:xfrm>
            <a:off x="4071934" y="1643050"/>
            <a:ext cx="1034906" cy="147186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An Introduction to Enterprise Architecture – 2012 Edition-Scott A. Bernard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An Introduction to Enterprise Architecture – 2012 Edition-Scott A. Bernard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0" y="6528816"/>
            <a:ext cx="990600" cy="329184"/>
          </a:xfrm>
        </p:spPr>
        <p:txBody>
          <a:bodyPr/>
          <a:lstStyle>
            <a:lvl1pPr>
              <a:defRPr>
                <a:solidFill>
                  <a:schemeClr val="tx1"/>
                </a:solidFill>
              </a:defRPr>
            </a:lvl1pPr>
          </a:lstStyle>
          <a:p>
            <a:endParaRPr lang="en-US"/>
          </a:p>
        </p:txBody>
      </p:sp>
      <p:sp>
        <p:nvSpPr>
          <p:cNvPr id="5" name="Footer Placeholder 4"/>
          <p:cNvSpPr>
            <a:spLocks noGrp="1"/>
          </p:cNvSpPr>
          <p:nvPr>
            <p:ph type="ftr" sz="quarter" idx="11"/>
          </p:nvPr>
        </p:nvSpPr>
        <p:spPr>
          <a:xfrm>
            <a:off x="2514600" y="6528816"/>
            <a:ext cx="4114800" cy="329184"/>
          </a:xfrm>
        </p:spPr>
        <p:txBody>
          <a:bodyPr/>
          <a:lstStyle>
            <a:lvl1pPr>
              <a:defRPr>
                <a:solidFill>
                  <a:schemeClr val="tx1"/>
                </a:solidFill>
              </a:defRPr>
            </a:lvl1pPr>
          </a:lstStyle>
          <a:p>
            <a:r>
              <a:rPr lang="en-US"/>
              <a:t>An Introduction to Enterprise Architecture – 2012 Edition-Scott A. Bernard</a:t>
            </a:r>
          </a:p>
        </p:txBody>
      </p:sp>
      <p:sp>
        <p:nvSpPr>
          <p:cNvPr id="6" name="Slide Number Placeholder 5"/>
          <p:cNvSpPr>
            <a:spLocks noGrp="1"/>
          </p:cNvSpPr>
          <p:nvPr>
            <p:ph type="sldNum" sz="quarter" idx="12"/>
          </p:nvPr>
        </p:nvSpPr>
        <p:spPr>
          <a:xfrm>
            <a:off x="8686800" y="6528816"/>
            <a:ext cx="457200" cy="329184"/>
          </a:xfrm>
        </p:spPr>
        <p:txBody>
          <a:bodyPr/>
          <a:lstStyle>
            <a:lvl1pPr algn="ctr">
              <a:defRPr sz="1200" b="0">
                <a:solidFill>
                  <a:schemeClr val="tx1"/>
                </a:solidFill>
              </a:defRPr>
            </a:lvl1pPr>
          </a:lstStyle>
          <a:p>
            <a:fld id="{B6F15528-21DE-4FAA-801E-634DDDAF4B2B}" type="slidenum">
              <a:rPr lang="en-US" smtClean="0"/>
              <a:pPr/>
              <a:t>‹#›</a:t>
            </a:fld>
            <a:endParaRPr lang="en-US"/>
          </a:p>
        </p:txBody>
      </p:sp>
      <p:cxnSp>
        <p:nvCxnSpPr>
          <p:cNvPr id="8" name="Straight Connector 7"/>
          <p:cNvCxnSpPr/>
          <p:nvPr/>
        </p:nvCxnSpPr>
        <p:spPr>
          <a:xfrm>
            <a:off x="533400" y="1524000"/>
            <a:ext cx="8153400" cy="0"/>
          </a:xfrm>
          <a:prstGeom prst="line">
            <a:avLst/>
          </a:prstGeom>
          <a:ln>
            <a:solidFill>
              <a:srgbClr val="477381"/>
            </a:solidFill>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solidFill>
                  <a:schemeClr val="bg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0" y="6553200"/>
            <a:ext cx="914400" cy="304800"/>
          </a:xfrm>
        </p:spPr>
        <p:txBody>
          <a:bodyPr/>
          <a:lstStyle>
            <a:lvl1pPr>
              <a:defRPr>
                <a:solidFill>
                  <a:schemeClr val="bg1"/>
                </a:solidFill>
              </a:defRPr>
            </a:lvl1pPr>
          </a:lstStyle>
          <a:p>
            <a:endParaRPr lang="en-US"/>
          </a:p>
        </p:txBody>
      </p:sp>
      <p:sp>
        <p:nvSpPr>
          <p:cNvPr id="5" name="Footer Placeholder 4"/>
          <p:cNvSpPr>
            <a:spLocks noGrp="1"/>
          </p:cNvSpPr>
          <p:nvPr>
            <p:ph type="ftr" sz="quarter" idx="11"/>
          </p:nvPr>
        </p:nvSpPr>
        <p:spPr>
          <a:xfrm>
            <a:off x="2209800" y="6528816"/>
            <a:ext cx="4114800" cy="329184"/>
          </a:xfrm>
        </p:spPr>
        <p:txBody>
          <a:bodyPr/>
          <a:lstStyle>
            <a:lvl1pPr>
              <a:defRPr>
                <a:solidFill>
                  <a:schemeClr val="bg1"/>
                </a:solidFill>
              </a:defRPr>
            </a:lvl1pPr>
          </a:lstStyle>
          <a:p>
            <a:r>
              <a:rPr lang="en-US"/>
              <a:t>An Introduction to Enterprise Architecture – 2012 Edition-Scott A. Bernard</a:t>
            </a:r>
          </a:p>
        </p:txBody>
      </p:sp>
      <p:sp>
        <p:nvSpPr>
          <p:cNvPr id="6" name="Slide Number Placeholder 5"/>
          <p:cNvSpPr>
            <a:spLocks noGrp="1"/>
          </p:cNvSpPr>
          <p:nvPr>
            <p:ph type="sldNum" sz="quarter" idx="12"/>
          </p:nvPr>
        </p:nvSpPr>
        <p:spPr>
          <a:xfrm>
            <a:off x="8610600" y="6553200"/>
            <a:ext cx="533400" cy="282388"/>
          </a:xfrm>
        </p:spPr>
        <p:txBody>
          <a:bodyPr/>
          <a:lstStyle>
            <a:lvl1pPr>
              <a:defRPr b="0">
                <a:solidFill>
                  <a:schemeClr val="bg1"/>
                </a:solidFill>
              </a:defRPr>
            </a:lvl1p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An Introduction to Enterprise Architecture – 2012 Edition-Scott A. Bernard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An Introduction to Enterprise Architecture – 2012 Edition-Scott A. Bernard</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An Introduction to Enterprise Architecture – 2012 Edition-Scott A. Bernard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An Introduction to Enterprise Architecture – 2012 Edition-Scott A. Bernard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An Introduction to Enterprise Architecture – 2012 Edition-Scott A. Bernard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An Introduction to Enterprise Architecture – 2012 Edition-Scott A. Bernard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rgbClr val="477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t>An Introduction to Enterprise Architecture – 2012 Edition-Scott A. Bernard</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276600"/>
            <a:ext cx="7848600" cy="1927225"/>
          </a:xfrm>
        </p:spPr>
        <p:txBody>
          <a:bodyPr/>
          <a:lstStyle/>
          <a:p>
            <a:br>
              <a:rPr lang="en-US" altLang="ja-JP" b="1" dirty="0">
                <a:solidFill>
                  <a:srgbClr val="00B0F0"/>
                </a:solidFill>
              </a:rPr>
            </a:br>
            <a:br>
              <a:rPr lang="en-US" altLang="ja-JP" b="1" dirty="0">
                <a:solidFill>
                  <a:srgbClr val="00B0F0"/>
                </a:solidFill>
              </a:rPr>
            </a:br>
            <a:br>
              <a:rPr lang="en-US" altLang="ja-JP" b="1" dirty="0">
                <a:solidFill>
                  <a:srgbClr val="00B0F0"/>
                </a:solidFill>
              </a:rPr>
            </a:br>
            <a:r>
              <a:rPr lang="en-US" altLang="ja-JP" b="1" dirty="0">
                <a:solidFill>
                  <a:srgbClr val="00B0F0"/>
                </a:solidFill>
              </a:rPr>
              <a:t>Chapter 5</a:t>
            </a:r>
            <a:br>
              <a:rPr lang="en-US" altLang="ja-JP" b="1" dirty="0">
                <a:solidFill>
                  <a:srgbClr val="00B0F0"/>
                </a:solidFill>
              </a:rPr>
            </a:br>
            <a:r>
              <a:rPr lang="en-US" altLang="ja-JP" b="1" dirty="0">
                <a:solidFill>
                  <a:srgbClr val="00B0F0"/>
                </a:solidFill>
              </a:rPr>
              <a:t>EA Documentation Process</a:t>
            </a:r>
          </a:p>
        </p:txBody>
      </p:sp>
      <p:sp>
        <p:nvSpPr>
          <p:cNvPr id="3" name="Footer Placeholder 2"/>
          <p:cNvSpPr>
            <a:spLocks noGrp="1"/>
          </p:cNvSpPr>
          <p:nvPr>
            <p:ph type="ftr" sz="quarter" idx="11"/>
          </p:nvPr>
        </p:nvSpPr>
        <p:spPr/>
        <p:txBody>
          <a:bodyPr/>
          <a:lstStyle/>
          <a:p>
            <a:r>
              <a:rPr lang="en-US" b="1">
                <a:solidFill>
                  <a:srgbClr val="FF0000"/>
                </a:solidFill>
              </a:rPr>
              <a:t>An Introduction to Enterprise Architecture – 2012 Edition-Scott A. Bernard</a:t>
            </a:r>
            <a:endParaRPr lang="en-US" b="1" dirty="0">
              <a:solidFill>
                <a:srgbClr val="FF0000"/>
              </a:solidFill>
            </a:endParaRPr>
          </a:p>
        </p:txBody>
      </p:sp>
    </p:spTree>
    <p:extLst>
      <p:ext uri="{BB962C8B-B14F-4D97-AF65-F5344CB8AC3E}">
        <p14:creationId xmlns:p14="http://schemas.microsoft.com/office/powerpoint/2010/main" val="178939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US" dirty="0">
                <a:solidFill>
                  <a:srgbClr val="00B0F0"/>
                </a:solidFill>
              </a:rPr>
              <a:t>Business Level EA Artifacts – Current View</a:t>
            </a:r>
            <a:endParaRPr lang="ar-SA" dirty="0">
              <a:solidFill>
                <a:srgbClr val="00B0F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731520" lvl="1" indent="-457200" algn="just">
              <a:buFont typeface="+mj-lt"/>
              <a:buAutoNum type="alphaLcParenR" startAt="2"/>
            </a:pPr>
            <a:r>
              <a:rPr lang="en-US" dirty="0"/>
              <a:t>“</a:t>
            </a:r>
            <a:r>
              <a:rPr lang="en-US" b="1" dirty="0">
                <a:solidFill>
                  <a:srgbClr val="FF0000"/>
                </a:solidFill>
                <a:effectLst>
                  <a:outerShdw blurRad="38100" dist="38100" dir="2700000" algn="tl">
                    <a:srgbClr val="000000">
                      <a:alpha val="43137"/>
                    </a:srgbClr>
                  </a:outerShdw>
                </a:effectLst>
              </a:rPr>
              <a:t>swim lane</a:t>
            </a:r>
            <a:r>
              <a:rPr lang="en-US" dirty="0"/>
              <a:t>” diagram that shows activities in horizontal rows, so as to identify areas of responsibility for those activities.</a:t>
            </a:r>
          </a:p>
        </p:txBody>
      </p:sp>
      <p:sp>
        <p:nvSpPr>
          <p:cNvPr id="4" name="Footer Placeholder 3"/>
          <p:cNvSpPr>
            <a:spLocks noGrp="1"/>
          </p:cNvSpPr>
          <p:nvPr>
            <p:ph type="ftr" sz="quarter" idx="11"/>
          </p:nvPr>
        </p:nvSpPr>
        <p:spPr/>
        <p:txBody>
          <a:bodyPr/>
          <a:lstStyle/>
          <a:p>
            <a:r>
              <a:rPr lang="en-US"/>
              <a:t>An Introduction to Enterprise Architecture – 2012 Edition-Scott A. Bernard</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6728" y="2356338"/>
            <a:ext cx="5085072" cy="41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207080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US" dirty="0">
                <a:solidFill>
                  <a:srgbClr val="00B0F0"/>
                </a:solidFill>
              </a:rPr>
              <a:t>Business Level EA Artifacts – Current View</a:t>
            </a:r>
            <a:endParaRPr lang="ar-SA" dirty="0">
              <a:solidFill>
                <a:srgbClr val="00B0F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731520" lvl="1" indent="-457200" algn="just">
              <a:buFont typeface="+mj-lt"/>
              <a:buAutoNum type="alphaLcParenR" startAt="3"/>
            </a:pPr>
            <a:r>
              <a:rPr lang="en-US" b="1" dirty="0">
                <a:solidFill>
                  <a:srgbClr val="FF0000"/>
                </a:solidFill>
                <a:effectLst>
                  <a:outerShdw blurRad="38100" dist="38100" dir="2700000" algn="tl">
                    <a:srgbClr val="000000">
                      <a:alpha val="43137"/>
                    </a:srgbClr>
                  </a:outerShdw>
                </a:effectLst>
              </a:rPr>
              <a:t>traditional flow diagram </a:t>
            </a:r>
            <a:r>
              <a:rPr lang="en-US" dirty="0"/>
              <a:t>that includes events, decision-points, and sequenced flows of the activities and decision points in a business process</a:t>
            </a:r>
          </a:p>
          <a:p>
            <a:pPr algn="just"/>
            <a:endParaRPr lang="en-US" dirty="0"/>
          </a:p>
        </p:txBody>
      </p:sp>
      <p:sp>
        <p:nvSpPr>
          <p:cNvPr id="4" name="Footer Placeholder 3"/>
          <p:cNvSpPr>
            <a:spLocks noGrp="1"/>
          </p:cNvSpPr>
          <p:nvPr>
            <p:ph type="ftr" sz="quarter" idx="11"/>
          </p:nvPr>
        </p:nvSpPr>
        <p:spPr/>
        <p:txBody>
          <a:bodyPr/>
          <a:lstStyle/>
          <a:p>
            <a:r>
              <a:rPr lang="en-US"/>
              <a:t>An Introduction to Enterprise Architecture – 2012 Edition-Scott A. Bernard</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452300"/>
            <a:ext cx="5089524" cy="3837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670008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US" dirty="0">
                <a:solidFill>
                  <a:srgbClr val="00B0F0"/>
                </a:solidFill>
              </a:rPr>
              <a:t>Information Level EA Artifacts – Current View</a:t>
            </a:r>
            <a:endParaRPr lang="ar-SA" dirty="0">
              <a:solidFill>
                <a:srgbClr val="00B0F0"/>
              </a:solidFill>
            </a:endParaRPr>
          </a:p>
        </p:txBody>
      </p:sp>
      <p:sp>
        <p:nvSpPr>
          <p:cNvPr id="3" name="Content Placeholder 2"/>
          <p:cNvSpPr>
            <a:spLocks noGrp="1"/>
          </p:cNvSpPr>
          <p:nvPr>
            <p:ph idx="1"/>
          </p:nvPr>
        </p:nvSpPr>
        <p:spPr/>
        <p:txBody>
          <a:bodyPr vert="horz" lIns="91440" tIns="45720" rIns="91440" bIns="45720" rtlCol="0" anchor="t">
            <a:normAutofit/>
          </a:bodyPr>
          <a:lstStyle/>
          <a:p>
            <a:pPr algn="just">
              <a:lnSpc>
                <a:spcPct val="150000"/>
              </a:lnSpc>
            </a:pPr>
            <a:r>
              <a:rPr lang="en-US" dirty="0"/>
              <a:t>Documenting information flows involves the development of data models that show the </a:t>
            </a:r>
            <a:r>
              <a:rPr lang="en-US" b="1" dirty="0"/>
              <a:t>structure</a:t>
            </a:r>
            <a:r>
              <a:rPr lang="en-US" dirty="0"/>
              <a:t> and </a:t>
            </a:r>
            <a:r>
              <a:rPr lang="en-US" b="1" dirty="0"/>
              <a:t>flow</a:t>
            </a:r>
            <a:r>
              <a:rPr lang="en-US" dirty="0"/>
              <a:t> of data in the enterprise’s business services and supporting IT systems/services. </a:t>
            </a:r>
            <a:r>
              <a:rPr lang="en-US" b="1" dirty="0">
                <a:solidFill>
                  <a:srgbClr val="FF0000"/>
                </a:solidFill>
                <a:sym typeface="Wingdings" panose="05000000000000000000" pitchFamily="2" charset="2"/>
              </a:rPr>
              <a:t></a:t>
            </a:r>
            <a:endParaRPr lang="en-US" dirty="0"/>
          </a:p>
          <a:p>
            <a:pPr algn="just">
              <a:lnSpc>
                <a:spcPct val="150000"/>
              </a:lnSpc>
            </a:pPr>
            <a:r>
              <a:rPr lang="en-US" dirty="0"/>
              <a:t>Data can be modeled and analyzed using </a:t>
            </a:r>
            <a:r>
              <a:rPr lang="en-US" b="1" dirty="0"/>
              <a:t>“traditional</a:t>
            </a:r>
            <a:r>
              <a:rPr lang="en-US" dirty="0"/>
              <a:t>” and/or “</a:t>
            </a:r>
            <a:r>
              <a:rPr lang="en-US" b="1" dirty="0"/>
              <a:t>object-oriented“ </a:t>
            </a:r>
            <a:r>
              <a:rPr lang="en-US" dirty="0"/>
              <a:t>methods, depending on how the resulting documentation is intended to be used.</a:t>
            </a:r>
            <a:endParaRPr lang="en-US" i="1" dirty="0"/>
          </a:p>
        </p:txBody>
      </p:sp>
      <p:sp>
        <p:nvSpPr>
          <p:cNvPr id="4" name="Footer Placeholder 3"/>
          <p:cNvSpPr>
            <a:spLocks noGrp="1"/>
          </p:cNvSpPr>
          <p:nvPr>
            <p:ph type="ftr" sz="quarter" idx="11"/>
          </p:nvPr>
        </p:nvSpPr>
        <p:spPr/>
        <p:txBody>
          <a:bodyPr/>
          <a:lstStyle/>
          <a:p>
            <a:r>
              <a:rPr lang="en-US"/>
              <a:t>An Introduction to Enterprise Architecture – 2012 Edition-Scott A. Bernard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494847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US" dirty="0">
                <a:solidFill>
                  <a:srgbClr val="00B0F0"/>
                </a:solidFill>
              </a:rPr>
              <a:t>Information Level EA Artifacts – Current View</a:t>
            </a:r>
            <a:endParaRPr lang="ar-SA" dirty="0">
              <a:solidFill>
                <a:srgbClr val="00B0F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457200" indent="-457200" algn="just">
              <a:buFont typeface="+mj-lt"/>
              <a:buAutoNum type="arabicPeriod"/>
            </a:pPr>
            <a:r>
              <a:rPr lang="en-US" b="1" dirty="0"/>
              <a:t>Data Structure and Data Flow Diagrams: </a:t>
            </a:r>
            <a:r>
              <a:rPr lang="en-US" b="1" dirty="0">
                <a:solidFill>
                  <a:srgbClr val="FF0000"/>
                </a:solidFill>
                <a:sym typeface="Wingdings" panose="05000000000000000000" pitchFamily="2" charset="2"/>
              </a:rPr>
              <a:t> </a:t>
            </a:r>
            <a:endParaRPr lang="en-US" b="1" dirty="0"/>
          </a:p>
          <a:p>
            <a:pPr algn="just"/>
            <a:r>
              <a:rPr lang="en-US" dirty="0"/>
              <a:t>Modeling Information Structure:</a:t>
            </a:r>
          </a:p>
          <a:p>
            <a:pPr lvl="1" algn="just">
              <a:buFont typeface="Wingdings" panose="05000000000000000000" pitchFamily="2" charset="2"/>
              <a:buChar char="ü"/>
            </a:pPr>
            <a:r>
              <a:rPr lang="en-US" b="1" i="1" dirty="0">
                <a:solidFill>
                  <a:srgbClr val="FF0000"/>
                </a:solidFill>
              </a:rPr>
              <a:t>ERD</a:t>
            </a:r>
          </a:p>
          <a:p>
            <a:pPr algn="just"/>
            <a:r>
              <a:rPr lang="en-US" dirty="0"/>
              <a:t>Modeling Information Flows</a:t>
            </a:r>
            <a:r>
              <a:rPr lang="en-US" sz="2800" dirty="0"/>
              <a:t>: </a:t>
            </a:r>
            <a:r>
              <a:rPr lang="en-US" sz="2800" b="1" dirty="0">
                <a:solidFill>
                  <a:srgbClr val="FF0000"/>
                </a:solidFill>
                <a:sym typeface="Wingdings" panose="05000000000000000000" pitchFamily="2" charset="2"/>
              </a:rPr>
              <a:t> </a:t>
            </a:r>
            <a:endParaRPr lang="en-US" sz="2800" dirty="0"/>
          </a:p>
          <a:p>
            <a:pPr lvl="1" algn="just">
              <a:buFont typeface="Wingdings" panose="05000000000000000000" pitchFamily="2" charset="2"/>
              <a:buChar char="ü"/>
            </a:pPr>
            <a:r>
              <a:rPr lang="en-US" dirty="0"/>
              <a:t>Data Flow Diagrams (DFDs)</a:t>
            </a:r>
          </a:p>
          <a:p>
            <a:pPr lvl="1" algn="just">
              <a:buFont typeface="Wingdings" panose="05000000000000000000" pitchFamily="2" charset="2"/>
              <a:buChar char="ü"/>
            </a:pPr>
            <a:r>
              <a:rPr lang="en-US" dirty="0"/>
              <a:t>Uniform Modeling Language (UML):</a:t>
            </a:r>
          </a:p>
          <a:p>
            <a:pPr marL="548640" lvl="2" indent="0" algn="just">
              <a:buNone/>
            </a:pPr>
            <a:r>
              <a:rPr lang="en-US" dirty="0"/>
              <a:t>(1) Use-Case Diagram;</a:t>
            </a:r>
          </a:p>
          <a:p>
            <a:pPr marL="548640" lvl="2" indent="0" algn="just">
              <a:buNone/>
            </a:pPr>
            <a:r>
              <a:rPr lang="en-US" dirty="0"/>
              <a:t>(2) Class/Object Diagram;</a:t>
            </a:r>
          </a:p>
          <a:p>
            <a:pPr marL="548640" lvl="2" indent="0" algn="just">
              <a:buNone/>
            </a:pPr>
            <a:r>
              <a:rPr lang="en-US" dirty="0"/>
              <a:t>(3) Object Sequence Diagram; </a:t>
            </a:r>
          </a:p>
          <a:p>
            <a:pPr marL="548640" lvl="2" indent="0" algn="just">
              <a:buNone/>
            </a:pPr>
            <a:r>
              <a:rPr lang="en-US" dirty="0"/>
              <a:t>(4) Object State-Transition Diagram.</a:t>
            </a:r>
          </a:p>
        </p:txBody>
      </p:sp>
      <p:sp>
        <p:nvSpPr>
          <p:cNvPr id="4" name="Footer Placeholder 3"/>
          <p:cNvSpPr>
            <a:spLocks noGrp="1"/>
          </p:cNvSpPr>
          <p:nvPr>
            <p:ph type="ftr" sz="quarter" idx="11"/>
          </p:nvPr>
        </p:nvSpPr>
        <p:spPr/>
        <p:txBody>
          <a:bodyPr/>
          <a:lstStyle/>
          <a:p>
            <a:r>
              <a:rPr lang="en-US"/>
              <a:t>An Introduction to Enterprise Architecture – 2012 Edition-Scott A. Bernard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193121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US" dirty="0">
                <a:solidFill>
                  <a:srgbClr val="00B0F0"/>
                </a:solidFill>
              </a:rPr>
              <a:t>Information Level EA Artifacts – Current View</a:t>
            </a:r>
            <a:endParaRPr lang="ar-SA" dirty="0">
              <a:solidFill>
                <a:srgbClr val="00B0F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457200" indent="-457200" algn="just">
              <a:buFont typeface="+mj-lt"/>
              <a:buAutoNum type="arabicPeriod" startAt="2"/>
            </a:pPr>
            <a:r>
              <a:rPr lang="en-US" b="1" dirty="0"/>
              <a:t>Data Dictionary / Object Library </a:t>
            </a:r>
            <a:r>
              <a:rPr lang="en-US" b="1" dirty="0">
                <a:solidFill>
                  <a:srgbClr val="FF0000"/>
                </a:solidFill>
                <a:sym typeface="Wingdings" panose="05000000000000000000" pitchFamily="2" charset="2"/>
              </a:rPr>
              <a:t></a:t>
            </a:r>
            <a:endParaRPr lang="en-US" b="1" dirty="0"/>
          </a:p>
          <a:p>
            <a:pPr algn="just"/>
            <a:r>
              <a:rPr lang="en-US" b="1" dirty="0"/>
              <a:t>Data Dictionaries </a:t>
            </a:r>
            <a:r>
              <a:rPr lang="en-US" dirty="0"/>
              <a:t>are repositories for the data entities and attributes that an enterprise collects and stores in databases.</a:t>
            </a:r>
          </a:p>
          <a:p>
            <a:pPr algn="just"/>
            <a:r>
              <a:rPr lang="en-US" b="1" dirty="0"/>
              <a:t>Object Libraries </a:t>
            </a:r>
            <a:r>
              <a:rPr lang="en-US" dirty="0"/>
              <a:t>are repositories for reusable objects. From a technical perspective, it is the discrete pieces of programming code that actually make up an object, and that are being stored in the Object Library as a complete reusable unit.</a:t>
            </a:r>
          </a:p>
        </p:txBody>
      </p:sp>
      <p:sp>
        <p:nvSpPr>
          <p:cNvPr id="4" name="Footer Placeholder 3"/>
          <p:cNvSpPr>
            <a:spLocks noGrp="1"/>
          </p:cNvSpPr>
          <p:nvPr>
            <p:ph type="ftr" sz="quarter" idx="11"/>
          </p:nvPr>
        </p:nvSpPr>
        <p:spPr/>
        <p:txBody>
          <a:bodyPr/>
          <a:lstStyle/>
          <a:p>
            <a:r>
              <a:rPr lang="en-US"/>
              <a:t>An Introduction to Enterprise Architecture – 2012 Edition-Scott A. Bernard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846230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US" dirty="0">
                <a:solidFill>
                  <a:srgbClr val="00B0F0"/>
                </a:solidFill>
              </a:rPr>
              <a:t>System &amp; Service Level EA Artifacts – Current View </a:t>
            </a:r>
            <a:r>
              <a:rPr lang="en-US" dirty="0">
                <a:solidFill>
                  <a:srgbClr val="00B0F0"/>
                </a:solidFill>
                <a:sym typeface="Wingdings" panose="05000000000000000000" pitchFamily="2" charset="2"/>
              </a:rPr>
              <a:t></a:t>
            </a:r>
            <a:endParaRPr lang="ar-SA" dirty="0">
              <a:solidFill>
                <a:srgbClr val="00B0F0"/>
              </a:solidFill>
            </a:endParaRPr>
          </a:p>
        </p:txBody>
      </p:sp>
      <p:sp>
        <p:nvSpPr>
          <p:cNvPr id="3" name="Content Placeholder 2"/>
          <p:cNvSpPr>
            <a:spLocks noGrp="1"/>
          </p:cNvSpPr>
          <p:nvPr>
            <p:ph idx="1"/>
          </p:nvPr>
        </p:nvSpPr>
        <p:spPr/>
        <p:txBody>
          <a:bodyPr vert="horz" lIns="91440" tIns="45720" rIns="91440" bIns="45720" rtlCol="0" anchor="t">
            <a:normAutofit/>
          </a:bodyPr>
          <a:lstStyle/>
          <a:p>
            <a:pPr algn="just">
              <a:lnSpc>
                <a:spcPct val="150000"/>
              </a:lnSpc>
            </a:pPr>
            <a:r>
              <a:rPr lang="en-US" sz="2800" dirty="0"/>
              <a:t>The completed current view of the support applications level of the framework may show:</a:t>
            </a:r>
          </a:p>
          <a:p>
            <a:pPr marL="274320" lvl="1" indent="0" algn="just">
              <a:lnSpc>
                <a:spcPct val="150000"/>
              </a:lnSpc>
              <a:buNone/>
            </a:pPr>
            <a:r>
              <a:rPr lang="en-US" sz="2400" dirty="0">
                <a:solidFill>
                  <a:srgbClr val="0070C0"/>
                </a:solidFill>
              </a:rPr>
              <a:t>(1) a lack of integration in areas with requirements for exchanges of information, </a:t>
            </a:r>
          </a:p>
          <a:p>
            <a:pPr marL="274320" lvl="1" indent="0" algn="just">
              <a:lnSpc>
                <a:spcPct val="150000"/>
              </a:lnSpc>
              <a:buNone/>
            </a:pPr>
            <a:r>
              <a:rPr lang="en-US" sz="2400" dirty="0">
                <a:solidFill>
                  <a:srgbClr val="0070C0"/>
                </a:solidFill>
              </a:rPr>
              <a:t>(2) duplications of function, </a:t>
            </a:r>
          </a:p>
          <a:p>
            <a:pPr marL="274320" lvl="1" indent="0" algn="just">
              <a:lnSpc>
                <a:spcPct val="150000"/>
              </a:lnSpc>
              <a:buNone/>
            </a:pPr>
            <a:r>
              <a:rPr lang="en-US" sz="2400" dirty="0">
                <a:solidFill>
                  <a:srgbClr val="0070C0"/>
                </a:solidFill>
              </a:rPr>
              <a:t>(3) little or lots of vendor diversity, and/or </a:t>
            </a:r>
          </a:p>
          <a:p>
            <a:pPr marL="274320" lvl="1" indent="0" algn="just">
              <a:lnSpc>
                <a:spcPct val="150000"/>
              </a:lnSpc>
              <a:buNone/>
            </a:pPr>
            <a:r>
              <a:rPr lang="en-US" sz="2400" dirty="0">
                <a:solidFill>
                  <a:srgbClr val="0070C0"/>
                </a:solidFill>
              </a:rPr>
              <a:t>(4) where business requirements are not being met.</a:t>
            </a:r>
          </a:p>
        </p:txBody>
      </p:sp>
      <p:sp>
        <p:nvSpPr>
          <p:cNvPr id="4" name="Footer Placeholder 3"/>
          <p:cNvSpPr>
            <a:spLocks noGrp="1"/>
          </p:cNvSpPr>
          <p:nvPr>
            <p:ph type="ftr" sz="quarter" idx="11"/>
          </p:nvPr>
        </p:nvSpPr>
        <p:spPr/>
        <p:txBody>
          <a:bodyPr/>
          <a:lstStyle/>
          <a:p>
            <a:r>
              <a:rPr lang="en-US"/>
              <a:t>An Introduction to Enterprise Architecture – 2012 Edition-Scott A. Bernard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091242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US">
                <a:solidFill>
                  <a:srgbClr val="00B0F0"/>
                </a:solidFill>
              </a:rPr>
              <a:t>System &amp; Service Level EA Artifacts – Current View</a:t>
            </a:r>
            <a:endParaRPr lang="ar-SA" dirty="0">
              <a:solidFill>
                <a:srgbClr val="00B0F0"/>
              </a:solidFill>
            </a:endParaRPr>
          </a:p>
        </p:txBody>
      </p:sp>
      <p:sp>
        <p:nvSpPr>
          <p:cNvPr id="4" name="Footer Placeholder 3"/>
          <p:cNvSpPr>
            <a:spLocks noGrp="1"/>
          </p:cNvSpPr>
          <p:nvPr>
            <p:ph type="ftr" sz="quarter" idx="11"/>
          </p:nvPr>
        </p:nvSpPr>
        <p:spPr/>
        <p:txBody>
          <a:bodyPr/>
          <a:lstStyle/>
          <a:p>
            <a:r>
              <a:rPr lang="en-US"/>
              <a:t>An Introduction to Enterprise Architecture – 2012 Edition-Scott A. Bernard</a:t>
            </a:r>
          </a:p>
        </p:txBody>
      </p:sp>
      <p:sp>
        <p:nvSpPr>
          <p:cNvPr id="5" name="Content Placeholder 4"/>
          <p:cNvSpPr>
            <a:spLocks noGrp="1"/>
          </p:cNvSpPr>
          <p:nvPr>
            <p:ph idx="1"/>
          </p:nvPr>
        </p:nvSpPr>
        <p:spPr/>
        <p:txBody>
          <a:bodyPr/>
          <a:lstStyle/>
          <a:p>
            <a:pPr marL="457200" indent="-457200">
              <a:buFont typeface="+mj-lt"/>
              <a:buAutoNum type="arabicPeriod"/>
            </a:pPr>
            <a:r>
              <a:rPr lang="en-US" b="1" dirty="0"/>
              <a:t>Application Programs:</a:t>
            </a:r>
          </a:p>
          <a:p>
            <a:pPr lvl="1" algn="just"/>
            <a:r>
              <a:rPr lang="en-US" dirty="0"/>
              <a:t>It can show an overview of the enterprise’s current “suite” of systems, applications, and supporting network protocols.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743200"/>
            <a:ext cx="6178550" cy="3594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145266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pPr algn="just"/>
            <a:r>
              <a:rPr lang="en-US" dirty="0">
                <a:solidFill>
                  <a:srgbClr val="00B0F0"/>
                </a:solidFill>
              </a:rPr>
              <a:t>System &amp; Service Level EA Artifacts – Current View</a:t>
            </a:r>
            <a:endParaRPr lang="ar-SA" dirty="0">
              <a:solidFill>
                <a:srgbClr val="00B0F0"/>
              </a:solidFill>
            </a:endParaRPr>
          </a:p>
        </p:txBody>
      </p:sp>
      <p:sp>
        <p:nvSpPr>
          <p:cNvPr id="4" name="Footer Placeholder 3"/>
          <p:cNvSpPr>
            <a:spLocks noGrp="1"/>
          </p:cNvSpPr>
          <p:nvPr>
            <p:ph type="ftr" sz="quarter" idx="11"/>
          </p:nvPr>
        </p:nvSpPr>
        <p:spPr/>
        <p:txBody>
          <a:bodyPr/>
          <a:lstStyle/>
          <a:p>
            <a:r>
              <a:rPr lang="en-US"/>
              <a:t>An Introduction to Enterprise Architecture – 2012 Edition-Scott A. Bernard</a:t>
            </a:r>
          </a:p>
        </p:txBody>
      </p:sp>
      <p:sp>
        <p:nvSpPr>
          <p:cNvPr id="5" name="Content Placeholder 4"/>
          <p:cNvSpPr>
            <a:spLocks noGrp="1"/>
          </p:cNvSpPr>
          <p:nvPr>
            <p:ph idx="1"/>
          </p:nvPr>
        </p:nvSpPr>
        <p:spPr/>
        <p:txBody>
          <a:bodyPr>
            <a:normAutofit fontScale="92500" lnSpcReduction="10000"/>
          </a:bodyPr>
          <a:lstStyle/>
          <a:p>
            <a:r>
              <a:rPr lang="en-US" b="1" dirty="0"/>
              <a:t>Technical Standards </a:t>
            </a:r>
            <a:r>
              <a:rPr lang="en-US" b="1" dirty="0">
                <a:solidFill>
                  <a:srgbClr val="FF0000"/>
                </a:solidFill>
                <a:sym typeface="Wingdings" panose="05000000000000000000" pitchFamily="2" charset="2"/>
              </a:rPr>
              <a:t></a:t>
            </a:r>
            <a:endParaRPr lang="en-US" b="1" dirty="0"/>
          </a:p>
          <a:p>
            <a:pPr lvl="1" algn="just">
              <a:lnSpc>
                <a:spcPct val="150000"/>
              </a:lnSpc>
            </a:pPr>
            <a:r>
              <a:rPr lang="en-US" sz="2400" dirty="0"/>
              <a:t>IT applications should be selected based on technical standards and protocols from industry, national, or international bodies which have no bias toward particular vendors or products.</a:t>
            </a:r>
          </a:p>
          <a:p>
            <a:pPr lvl="1" algn="just">
              <a:lnSpc>
                <a:spcPct val="150000"/>
              </a:lnSpc>
            </a:pPr>
            <a:r>
              <a:rPr lang="en-US" sz="2400" dirty="0"/>
              <a:t>Standards for </a:t>
            </a:r>
            <a:r>
              <a:rPr lang="en-US" sz="2400" b="1" dirty="0">
                <a:solidFill>
                  <a:srgbClr val="FF0000"/>
                </a:solidFill>
              </a:rPr>
              <a:t>APIs</a:t>
            </a:r>
            <a:r>
              <a:rPr lang="en-US" sz="2400" dirty="0"/>
              <a:t>, service functionality, and software/hardware integratability should be documented to assist in decision-making regarding the selection of new applications and the operations and maintenance of existing applications.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763201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US" dirty="0">
                <a:solidFill>
                  <a:srgbClr val="00B0F0"/>
                </a:solidFill>
              </a:rPr>
              <a:t>Infrastructure Level EA Artifacts – Current View</a:t>
            </a:r>
            <a:endParaRPr lang="ar-SA" dirty="0">
              <a:solidFill>
                <a:srgbClr val="00B0F0"/>
              </a:solidFill>
            </a:endParaRPr>
          </a:p>
        </p:txBody>
      </p:sp>
      <p:sp>
        <p:nvSpPr>
          <p:cNvPr id="4" name="Footer Placeholder 3"/>
          <p:cNvSpPr>
            <a:spLocks noGrp="1"/>
          </p:cNvSpPr>
          <p:nvPr>
            <p:ph type="ftr" sz="quarter" idx="11"/>
          </p:nvPr>
        </p:nvSpPr>
        <p:spPr/>
        <p:txBody>
          <a:bodyPr/>
          <a:lstStyle/>
          <a:p>
            <a:r>
              <a:rPr lang="en-US"/>
              <a:t>An Introduction to Enterprise Architecture – 2012 Edition-Scott A. Bernard</a:t>
            </a:r>
          </a:p>
        </p:txBody>
      </p:sp>
      <p:sp>
        <p:nvSpPr>
          <p:cNvPr id="5" name="Content Placeholder 4"/>
          <p:cNvSpPr>
            <a:spLocks noGrp="1"/>
          </p:cNvSpPr>
          <p:nvPr>
            <p:ph idx="1"/>
          </p:nvPr>
        </p:nvSpPr>
        <p:spPr/>
        <p:txBody>
          <a:bodyPr>
            <a:normAutofit/>
          </a:bodyPr>
          <a:lstStyle/>
          <a:p>
            <a:pPr marL="457200" indent="-457200" algn="just">
              <a:buFont typeface="+mj-lt"/>
              <a:buAutoNum type="arabicPeriod"/>
            </a:pPr>
            <a:r>
              <a:rPr lang="en-US" b="1" dirty="0"/>
              <a:t>Network Documentation</a:t>
            </a:r>
          </a:p>
          <a:p>
            <a:pPr marL="457200" indent="-457200" algn="just">
              <a:buFont typeface="+mj-lt"/>
              <a:buAutoNum type="arabicPeriod"/>
            </a:pPr>
            <a:r>
              <a:rPr lang="en-US" b="1" dirty="0"/>
              <a:t>Technical Standards</a:t>
            </a:r>
          </a:p>
          <a:p>
            <a:pPr marL="457200" indent="-457200" algn="just">
              <a:buFont typeface="+mj-lt"/>
              <a:buAutoNum type="arabicPeriod"/>
            </a:pPr>
            <a:r>
              <a:rPr lang="en-US" b="1" dirty="0"/>
              <a:t>Security Documentation </a:t>
            </a:r>
            <a:r>
              <a:rPr lang="en-US" b="1" dirty="0">
                <a:solidFill>
                  <a:srgbClr val="FF0000"/>
                </a:solidFill>
                <a:sym typeface="Wingdings" panose="05000000000000000000" pitchFamily="2" charset="2"/>
              </a:rPr>
              <a:t></a:t>
            </a:r>
            <a:endParaRPr lang="en-US" b="1" dirty="0"/>
          </a:p>
          <a:p>
            <a:pPr lvl="1" algn="just"/>
            <a:r>
              <a:rPr lang="en-US" dirty="0"/>
              <a:t>IT resources must be tested and certified for security vulnerabilities.</a:t>
            </a:r>
          </a:p>
          <a:p>
            <a:pPr lvl="1" algn="just"/>
            <a:r>
              <a:rPr lang="en-US" dirty="0"/>
              <a:t>The related EA artifacts include:</a:t>
            </a:r>
          </a:p>
          <a:p>
            <a:pPr lvl="2" algn="just">
              <a:lnSpc>
                <a:spcPct val="150000"/>
              </a:lnSpc>
              <a:buFont typeface="Wingdings" panose="05000000000000000000" pitchFamily="2" charset="2"/>
              <a:buChar char="ü"/>
            </a:pPr>
            <a:r>
              <a:rPr lang="en-US" dirty="0"/>
              <a:t> </a:t>
            </a:r>
            <a:r>
              <a:rPr lang="en-US" sz="2000" dirty="0"/>
              <a:t>the development of system/network security plans, </a:t>
            </a:r>
          </a:p>
          <a:p>
            <a:pPr lvl="2" algn="just">
              <a:lnSpc>
                <a:spcPct val="150000"/>
              </a:lnSpc>
              <a:buFont typeface="Wingdings" panose="05000000000000000000" pitchFamily="2" charset="2"/>
              <a:buChar char="ü"/>
            </a:pPr>
            <a:r>
              <a:rPr lang="en-US" sz="2000" dirty="0"/>
              <a:t>vulnerability test reports, </a:t>
            </a:r>
          </a:p>
          <a:p>
            <a:pPr lvl="2" algn="just">
              <a:lnSpc>
                <a:spcPct val="150000"/>
              </a:lnSpc>
              <a:buFont typeface="Wingdings" panose="05000000000000000000" pitchFamily="2" charset="2"/>
              <a:buChar char="ü"/>
            </a:pPr>
            <a:r>
              <a:rPr lang="en-US" sz="2000" dirty="0"/>
              <a:t>disaster recovery</a:t>
            </a:r>
          </a:p>
          <a:p>
            <a:pPr lvl="2" algn="just">
              <a:lnSpc>
                <a:spcPct val="150000"/>
              </a:lnSpc>
              <a:buFont typeface="Wingdings" panose="05000000000000000000" pitchFamily="2" charset="2"/>
              <a:buChar char="ü"/>
            </a:pPr>
            <a:r>
              <a:rPr lang="en-US" sz="2000" dirty="0"/>
              <a:t>continuity of operations plans,  </a:t>
            </a:r>
          </a:p>
          <a:p>
            <a:pPr lvl="2" algn="just">
              <a:lnSpc>
                <a:spcPct val="150000"/>
              </a:lnSpc>
              <a:buFont typeface="Wingdings" panose="05000000000000000000" pitchFamily="2" charset="2"/>
              <a:buChar char="ü"/>
            </a:pPr>
            <a:r>
              <a:rPr lang="en-US" sz="2000" dirty="0"/>
              <a:t>certification and accreditation review results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672595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3979B7C-29F4-FD38-698F-A09D45086EE3}"/>
              </a:ext>
            </a:extLst>
          </p:cNvPr>
          <p:cNvSpPr>
            <a:spLocks noGrp="1"/>
          </p:cNvSpPr>
          <p:nvPr>
            <p:ph type="title"/>
          </p:nvPr>
        </p:nvSpPr>
        <p:spPr/>
        <p:txBody>
          <a:bodyPr/>
          <a:lstStyle/>
          <a:p>
            <a:r>
              <a:rPr lang="en-US" altLang="ja-JP" b="1" dirty="0"/>
              <a:t>Developing Future Architecture Views</a:t>
            </a:r>
            <a:endParaRPr lang="en-US" dirty="0"/>
          </a:p>
        </p:txBody>
      </p:sp>
      <p:sp>
        <p:nvSpPr>
          <p:cNvPr id="9" name="Text Placeholder 8">
            <a:extLst>
              <a:ext uri="{FF2B5EF4-FFF2-40B4-BE49-F238E27FC236}">
                <a16:creationId xmlns:a16="http://schemas.microsoft.com/office/drawing/2014/main" id="{23ACA357-4981-8E64-979A-E58F1B2E2E19}"/>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CD07AD0F-5FEB-BA41-C173-775CFE18FC08}"/>
              </a:ext>
            </a:extLst>
          </p:cNvPr>
          <p:cNvSpPr>
            <a:spLocks noGrp="1"/>
          </p:cNvSpPr>
          <p:nvPr>
            <p:ph type="ftr" sz="quarter" idx="11"/>
          </p:nvPr>
        </p:nvSpPr>
        <p:spPr/>
        <p:txBody>
          <a:bodyPr/>
          <a:lstStyle/>
          <a:p>
            <a:r>
              <a:rPr lang="en-US"/>
              <a:t>An Introduction to Enterprise Architecture – 2012 Edition-Scott A. Bernard</a:t>
            </a:r>
          </a:p>
        </p:txBody>
      </p:sp>
      <p:sp>
        <p:nvSpPr>
          <p:cNvPr id="5" name="Slide Number Placeholder 4">
            <a:extLst>
              <a:ext uri="{FF2B5EF4-FFF2-40B4-BE49-F238E27FC236}">
                <a16:creationId xmlns:a16="http://schemas.microsoft.com/office/drawing/2014/main" id="{023EFE15-DCF9-F841-8040-5DDF44CC7CC3}"/>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44959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Chapter objectives</a:t>
            </a:r>
          </a:p>
        </p:txBody>
      </p:sp>
      <p:sp>
        <p:nvSpPr>
          <p:cNvPr id="3" name="Content Placeholder 2"/>
          <p:cNvSpPr>
            <a:spLocks noGrp="1"/>
          </p:cNvSpPr>
          <p:nvPr>
            <p:ph idx="1"/>
          </p:nvPr>
        </p:nvSpPr>
        <p:spPr>
          <a:xfrm>
            <a:off x="457200" y="1676400"/>
            <a:ext cx="8229600" cy="4876800"/>
          </a:xfrm>
        </p:spPr>
        <p:txBody>
          <a:bodyPr>
            <a:normAutofit fontScale="92500" lnSpcReduction="10000"/>
          </a:bodyPr>
          <a:lstStyle/>
          <a:p>
            <a:r>
              <a:rPr lang="en-US" b="1" u="sng" dirty="0"/>
              <a:t>Learning Objectives: </a:t>
            </a:r>
          </a:p>
          <a:p>
            <a:r>
              <a:rPr lang="en-US" dirty="0"/>
              <a:t>Understand how current views relate to the EA implementation methodology.</a:t>
            </a:r>
          </a:p>
          <a:p>
            <a:r>
              <a:rPr lang="en-US" dirty="0"/>
              <a:t>Understand how current views relate to the EA documentation framework.</a:t>
            </a:r>
          </a:p>
          <a:p>
            <a:r>
              <a:rPr lang="en-US" dirty="0"/>
              <a:t>See examples of current views of EA components and artifacts.</a:t>
            </a:r>
          </a:p>
          <a:p>
            <a:r>
              <a:rPr lang="en-US" dirty="0"/>
              <a:t>Understand how future views relate to the EA documentation framework.</a:t>
            </a:r>
          </a:p>
          <a:p>
            <a:r>
              <a:rPr lang="en-US" dirty="0"/>
              <a:t>Understand how future views relate to the EA implementation methodology.</a:t>
            </a:r>
          </a:p>
          <a:p>
            <a:r>
              <a:rPr lang="en-US" dirty="0"/>
              <a:t>Understand how scenario planning helps the development of future views.</a:t>
            </a:r>
          </a:p>
          <a:p>
            <a:r>
              <a:rPr lang="en-US" dirty="0"/>
              <a:t>See examples of future views of EA components and artifacts.</a:t>
            </a:r>
          </a:p>
          <a:p>
            <a:pPr marL="0" indent="0">
              <a:buNone/>
            </a:pPr>
            <a:endParaRPr lang="en-US" dirty="0"/>
          </a:p>
        </p:txBody>
      </p:sp>
      <p:sp>
        <p:nvSpPr>
          <p:cNvPr id="4" name="Footer Placeholder 3"/>
          <p:cNvSpPr>
            <a:spLocks noGrp="1"/>
          </p:cNvSpPr>
          <p:nvPr>
            <p:ph type="ftr" sz="quarter" idx="11"/>
          </p:nvPr>
        </p:nvSpPr>
        <p:spPr/>
        <p:txBody>
          <a:bodyPr/>
          <a:lstStyle/>
          <a:p>
            <a:r>
              <a:rPr lang="en-US"/>
              <a:t>An Introduction to Enterprise Architecture – 2012 Edition-Scott A. Bernard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141391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gn="just"/>
            <a:r>
              <a:rPr lang="en-US" dirty="0"/>
              <a:t>The future views of the EA are important to the enterprise because they capture one or more possible business and technology operating scenarios, which supports planning and decision-making</a:t>
            </a:r>
          </a:p>
          <a:p>
            <a:pPr algn="just"/>
            <a:r>
              <a:rPr lang="en-US" dirty="0"/>
              <a:t>The creation of future view artifacts is accomplished by using the planning assumptions in the scenarios and the same documentation and modeling techniques as were used to develop the current view artifacts.</a:t>
            </a:r>
          </a:p>
          <a:p>
            <a:pPr algn="just"/>
            <a:r>
              <a:rPr lang="en-US" dirty="0"/>
              <a:t>This is also known as the “to-be” view of the EA.</a:t>
            </a:r>
          </a:p>
        </p:txBody>
      </p:sp>
      <p:sp>
        <p:nvSpPr>
          <p:cNvPr id="5" name="Footer Placeholder 4"/>
          <p:cNvSpPr>
            <a:spLocks noGrp="1"/>
          </p:cNvSpPr>
          <p:nvPr>
            <p:ph type="ftr" sz="quarter" idx="11"/>
          </p:nvPr>
        </p:nvSpPr>
        <p:spPr/>
        <p:txBody>
          <a:bodyPr/>
          <a:lstStyle/>
          <a:p>
            <a:r>
              <a:rPr lang="en-US"/>
              <a:t>An Introduction to Enterprise Architecture – 3rd Edition-Scott A. Bernard</a:t>
            </a:r>
          </a:p>
        </p:txBody>
      </p:sp>
    </p:spTree>
    <p:extLst>
      <p:ext uri="{BB962C8B-B14F-4D97-AF65-F5344CB8AC3E}">
        <p14:creationId xmlns:p14="http://schemas.microsoft.com/office/powerpoint/2010/main" val="3866163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Developing Future CONOPS Scenarios</a:t>
            </a:r>
            <a:endParaRPr lang="en-US" dirty="0"/>
          </a:p>
        </p:txBody>
      </p:sp>
      <p:sp>
        <p:nvSpPr>
          <p:cNvPr id="3" name="Content Placeholder 2"/>
          <p:cNvSpPr>
            <a:spLocks noGrp="1"/>
          </p:cNvSpPr>
          <p:nvPr>
            <p:ph idx="1"/>
          </p:nvPr>
        </p:nvSpPr>
        <p:spPr/>
        <p:txBody>
          <a:bodyPr/>
          <a:lstStyle/>
          <a:p>
            <a:pPr algn="just"/>
            <a:r>
              <a:rPr lang="en-US" dirty="0"/>
              <a:t>to envision several potential courses of action is key to winning many types of recreational games.</a:t>
            </a:r>
          </a:p>
          <a:p>
            <a:pPr algn="just"/>
            <a:r>
              <a:rPr lang="en-US" dirty="0"/>
              <a:t>Developing several scenarios that capture a variety of good and bad operating environments helps the enterprise to think through its probable responses (defensive moves) and initiatives  (offensive moves) in advance.</a:t>
            </a:r>
          </a:p>
          <a:p>
            <a:pPr algn="just"/>
            <a:r>
              <a:rPr lang="en-US" dirty="0"/>
              <a:t> It also helps to identify the resources and capabilities that will be needed for those responses/initiatives.</a:t>
            </a:r>
          </a:p>
        </p:txBody>
      </p:sp>
      <p:sp>
        <p:nvSpPr>
          <p:cNvPr id="4" name="Footer Placeholder 3"/>
          <p:cNvSpPr>
            <a:spLocks noGrp="1"/>
          </p:cNvSpPr>
          <p:nvPr>
            <p:ph type="ftr" sz="quarter" idx="11"/>
          </p:nvPr>
        </p:nvSpPr>
        <p:spPr/>
        <p:txBody>
          <a:bodyPr/>
          <a:lstStyle/>
          <a:p>
            <a:r>
              <a:rPr lang="en-US"/>
              <a:t>An Introduction to Enterprise Architecture – 3rd Edition-Scott A. Bernard</a:t>
            </a:r>
          </a:p>
        </p:txBody>
      </p:sp>
    </p:spTree>
    <p:extLst>
      <p:ext uri="{BB962C8B-B14F-4D97-AF65-F5344CB8AC3E}">
        <p14:creationId xmlns:p14="http://schemas.microsoft.com/office/powerpoint/2010/main" val="2696096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Updating Future EA Views – Version Control</a:t>
            </a:r>
            <a:endParaRPr lang="en-US" dirty="0"/>
          </a:p>
        </p:txBody>
      </p:sp>
      <p:sp>
        <p:nvSpPr>
          <p:cNvPr id="3" name="Content Placeholder 2"/>
          <p:cNvSpPr>
            <a:spLocks noGrp="1"/>
          </p:cNvSpPr>
          <p:nvPr>
            <p:ph idx="1"/>
          </p:nvPr>
        </p:nvSpPr>
        <p:spPr/>
        <p:txBody>
          <a:bodyPr/>
          <a:lstStyle/>
          <a:p>
            <a:pPr algn="just"/>
            <a:r>
              <a:rPr lang="en-US" dirty="0"/>
              <a:t>By ‘freezing’ the current and future views of the EA at regular periods (e.g., twice each year).</a:t>
            </a:r>
          </a:p>
          <a:p>
            <a:pPr algn="just"/>
            <a:endParaRPr lang="en-US" dirty="0"/>
          </a:p>
          <a:p>
            <a:pPr algn="just"/>
            <a:r>
              <a:rPr lang="en-US" dirty="0"/>
              <a:t>Without this type of version control, the EA repository becomes a free-for-all whereby no one is sure when and where changes will appear, and this will detract from the perceived value of EA information</a:t>
            </a:r>
          </a:p>
        </p:txBody>
      </p:sp>
      <p:sp>
        <p:nvSpPr>
          <p:cNvPr id="4" name="Footer Placeholder 3"/>
          <p:cNvSpPr>
            <a:spLocks noGrp="1"/>
          </p:cNvSpPr>
          <p:nvPr>
            <p:ph type="ftr" sz="quarter" idx="11"/>
          </p:nvPr>
        </p:nvSpPr>
        <p:spPr/>
        <p:txBody>
          <a:bodyPr/>
          <a:lstStyle/>
          <a:p>
            <a:r>
              <a:rPr lang="en-US"/>
              <a:t>An Introduction to Enterprise Architecture – 3rd Edition-Scott A. Bernard</a:t>
            </a:r>
          </a:p>
        </p:txBody>
      </p:sp>
    </p:spTree>
    <p:extLst>
      <p:ext uri="{BB962C8B-B14F-4D97-AF65-F5344CB8AC3E}">
        <p14:creationId xmlns:p14="http://schemas.microsoft.com/office/powerpoint/2010/main" val="3846619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Strategic Level EA Artifacts –Future View</a:t>
            </a:r>
            <a:endParaRPr lang="ar-SA" dirty="0"/>
          </a:p>
        </p:txBody>
      </p:sp>
      <p:sp>
        <p:nvSpPr>
          <p:cNvPr id="3" name="Content Placeholder 2"/>
          <p:cNvSpPr>
            <a:spLocks noGrp="1"/>
          </p:cNvSpPr>
          <p:nvPr>
            <p:ph idx="1"/>
          </p:nvPr>
        </p:nvSpPr>
        <p:spPr/>
        <p:txBody>
          <a:bodyPr vert="horz" lIns="91440" tIns="45720" rIns="91440" bIns="45720" rtlCol="0" anchor="t">
            <a:normAutofit fontScale="85000" lnSpcReduction="10000"/>
          </a:bodyPr>
          <a:lstStyle/>
          <a:p>
            <a:pPr algn="just"/>
            <a:r>
              <a:rPr lang="en-US" dirty="0"/>
              <a:t>The documentation of drivers at the Strategic Level often centers on those influencing factors that originate in the external operating environment</a:t>
            </a:r>
          </a:p>
          <a:p>
            <a:pPr algn="just"/>
            <a:r>
              <a:rPr lang="en-US" b="1" dirty="0"/>
              <a:t>Strategic Scenarios</a:t>
            </a:r>
          </a:p>
          <a:p>
            <a:pPr lvl="1" algn="just"/>
            <a:r>
              <a:rPr lang="en-US" dirty="0"/>
              <a:t>Strategic scenarios can be added or deleted from the Strategic Plan’s future view in response to changes in the internal and external operating environment.</a:t>
            </a:r>
          </a:p>
          <a:p>
            <a:pPr algn="just"/>
            <a:r>
              <a:rPr lang="en-US" b="1" dirty="0"/>
              <a:t>Strategic Goals</a:t>
            </a:r>
          </a:p>
          <a:p>
            <a:pPr lvl="1" algn="just"/>
            <a:r>
              <a:rPr lang="en-US" dirty="0"/>
              <a:t>New strategic goals also serve to direct the development of future operating scenarios, which should capture the priorities and direction of those new goals</a:t>
            </a:r>
          </a:p>
          <a:p>
            <a:pPr algn="just"/>
            <a:r>
              <a:rPr lang="en-US" b="1" dirty="0"/>
              <a:t>Strategic Initiatives</a:t>
            </a:r>
          </a:p>
          <a:p>
            <a:pPr lvl="1" algn="just"/>
            <a:r>
              <a:rPr lang="en-US" dirty="0"/>
              <a:t>The future view of IT-related strategic initiatives is intended to show the changes that are being planned to existing initiatives as well as new initiatives that will be introduced in coming years. This is valuable to enterprises that have highly structured planning and budget processes.</a:t>
            </a:r>
          </a:p>
          <a:p>
            <a:pPr algn="just"/>
            <a:r>
              <a:rPr lang="en-US" b="1" dirty="0"/>
              <a:t>Performance Measures</a:t>
            </a:r>
            <a:endParaRPr lang="en-US" dirty="0"/>
          </a:p>
          <a:p>
            <a:pPr marL="274320" lvl="1" indent="0" algn="just">
              <a:buNone/>
            </a:pPr>
            <a:endParaRPr lang="en-US" dirty="0"/>
          </a:p>
        </p:txBody>
      </p:sp>
      <p:sp>
        <p:nvSpPr>
          <p:cNvPr id="4" name="Footer Placeholder 3"/>
          <p:cNvSpPr>
            <a:spLocks noGrp="1"/>
          </p:cNvSpPr>
          <p:nvPr>
            <p:ph type="ftr" sz="quarter" idx="11"/>
          </p:nvPr>
        </p:nvSpPr>
        <p:spPr/>
        <p:txBody>
          <a:bodyPr/>
          <a:lstStyle/>
          <a:p>
            <a:r>
              <a:rPr lang="en-US"/>
              <a:t>An Introduction to Enterprise Architecture – 3rd Edition-Scott A. Bernard</a:t>
            </a:r>
          </a:p>
        </p:txBody>
      </p:sp>
    </p:spTree>
    <p:extLst>
      <p:ext uri="{BB962C8B-B14F-4D97-AF65-F5344CB8AC3E}">
        <p14:creationId xmlns:p14="http://schemas.microsoft.com/office/powerpoint/2010/main" val="1846719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Business Level EA Artifacts – Future View</a:t>
            </a:r>
            <a:endParaRPr lang="ar-SA" dirty="0"/>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dirty="0"/>
              <a:t>the documentation of Business Level drivers often focuses on influencing factors that originate in the internal operating environment.</a:t>
            </a:r>
          </a:p>
          <a:p>
            <a:pPr algn="just"/>
            <a:r>
              <a:rPr lang="en-US" dirty="0"/>
              <a:t>There are four general types of changes to business services that occur: </a:t>
            </a:r>
          </a:p>
          <a:p>
            <a:pPr lvl="1" algn="just">
              <a:buFont typeface="Wingdings" panose="05000000000000000000" pitchFamily="2" charset="2"/>
              <a:buChar char="ü"/>
            </a:pPr>
            <a:r>
              <a:rPr lang="en-US" dirty="0"/>
              <a:t>(1) the introduction of a completely new process, </a:t>
            </a:r>
          </a:p>
          <a:p>
            <a:pPr lvl="1" algn="just">
              <a:buFont typeface="Wingdings" panose="05000000000000000000" pitchFamily="2" charset="2"/>
              <a:buChar char="ü"/>
            </a:pPr>
            <a:r>
              <a:rPr lang="en-US" dirty="0"/>
              <a:t>(2) elimination of an existing process,</a:t>
            </a:r>
          </a:p>
          <a:p>
            <a:pPr lvl="1" algn="just">
              <a:buFont typeface="Wingdings" panose="05000000000000000000" pitchFamily="2" charset="2"/>
              <a:buChar char="ü"/>
            </a:pPr>
            <a:r>
              <a:rPr lang="en-US" dirty="0"/>
              <a:t>(3) major reengineering of an existing process, </a:t>
            </a:r>
          </a:p>
          <a:p>
            <a:pPr lvl="1" algn="just">
              <a:buFont typeface="Wingdings" panose="05000000000000000000" pitchFamily="2" charset="2"/>
              <a:buChar char="ü"/>
            </a:pPr>
            <a:r>
              <a:rPr lang="en-US" dirty="0"/>
              <a:t>(4) minor improvement of an existing process.</a:t>
            </a:r>
            <a:endParaRPr lang="en-US" b="1" dirty="0"/>
          </a:p>
        </p:txBody>
      </p:sp>
      <p:sp>
        <p:nvSpPr>
          <p:cNvPr id="4" name="Footer Placeholder 3"/>
          <p:cNvSpPr>
            <a:spLocks noGrp="1"/>
          </p:cNvSpPr>
          <p:nvPr>
            <p:ph type="ftr" sz="quarter" idx="11"/>
          </p:nvPr>
        </p:nvSpPr>
        <p:spPr/>
        <p:txBody>
          <a:bodyPr/>
          <a:lstStyle/>
          <a:p>
            <a:r>
              <a:rPr lang="en-US"/>
              <a:t>An Introduction to Enterprise Architecture – 3rd Edition-Scott A. Bernard</a:t>
            </a:r>
          </a:p>
        </p:txBody>
      </p:sp>
    </p:spTree>
    <p:extLst>
      <p:ext uri="{BB962C8B-B14F-4D97-AF65-F5344CB8AC3E}">
        <p14:creationId xmlns:p14="http://schemas.microsoft.com/office/powerpoint/2010/main" val="3803767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Business Level EA Artifacts – Future View</a:t>
            </a:r>
            <a:endParaRPr lang="ar-SA" dirty="0"/>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b="1" dirty="0"/>
              <a:t>Process Documentation</a:t>
            </a:r>
          </a:p>
          <a:p>
            <a:pPr lvl="1" algn="just"/>
            <a:r>
              <a:rPr lang="en-US" dirty="0"/>
              <a:t>Documenting approved changes to business services helps to maintain “upward alignment” and “downward alignment” in the EA³ Cube Framework.</a:t>
            </a:r>
          </a:p>
          <a:p>
            <a:pPr algn="just"/>
            <a:r>
              <a:rPr lang="en-US" b="1" dirty="0"/>
              <a:t>Project Plans</a:t>
            </a:r>
          </a:p>
          <a:p>
            <a:pPr lvl="1" algn="just"/>
            <a:r>
              <a:rPr lang="en-US" dirty="0"/>
              <a:t>development of EA components may benefit from having a future view of the PMP to show the implementation of system modules that are envisioned at some future time.</a:t>
            </a:r>
          </a:p>
          <a:p>
            <a:pPr algn="just"/>
            <a:r>
              <a:rPr lang="en-US" b="1" dirty="0"/>
              <a:t>Business Cases</a:t>
            </a:r>
          </a:p>
          <a:p>
            <a:pPr lvl="1" algn="just"/>
            <a:r>
              <a:rPr lang="en-US" dirty="0"/>
              <a:t>The business case is unique in that it ties directly to the enterprise’s budget and financial planning process, and as such usually requires a review at least annually</a:t>
            </a:r>
            <a:endParaRPr lang="en-US" b="1" dirty="0"/>
          </a:p>
        </p:txBody>
      </p:sp>
      <p:sp>
        <p:nvSpPr>
          <p:cNvPr id="4" name="Footer Placeholder 3"/>
          <p:cNvSpPr>
            <a:spLocks noGrp="1"/>
          </p:cNvSpPr>
          <p:nvPr>
            <p:ph type="ftr" sz="quarter" idx="11"/>
          </p:nvPr>
        </p:nvSpPr>
        <p:spPr/>
        <p:txBody>
          <a:bodyPr/>
          <a:lstStyle/>
          <a:p>
            <a:r>
              <a:rPr lang="en-US"/>
              <a:t>An Introduction to Enterprise Architecture – 3rd Edition-Scott A. Bernard</a:t>
            </a:r>
          </a:p>
        </p:txBody>
      </p:sp>
    </p:spTree>
    <p:extLst>
      <p:ext uri="{BB962C8B-B14F-4D97-AF65-F5344CB8AC3E}">
        <p14:creationId xmlns:p14="http://schemas.microsoft.com/office/powerpoint/2010/main" val="3953534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Information Level EA Artifacts – Future View</a:t>
            </a:r>
            <a:endParaRPr lang="ar-SA" dirty="0"/>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pPr marL="457200" indent="-457200" algn="just">
              <a:buFont typeface="+mj-lt"/>
              <a:buAutoNum type="arabicPeriod"/>
            </a:pPr>
            <a:r>
              <a:rPr lang="en-US" b="1" dirty="0"/>
              <a:t>Data Models:</a:t>
            </a:r>
          </a:p>
          <a:p>
            <a:pPr algn="just"/>
            <a:r>
              <a:rPr lang="en-US" dirty="0"/>
              <a:t>Modeling Information Structure:</a:t>
            </a:r>
          </a:p>
          <a:p>
            <a:pPr lvl="1" algn="just">
              <a:buFont typeface="Wingdings" panose="05000000000000000000" pitchFamily="2" charset="2"/>
              <a:buChar char="ü"/>
            </a:pPr>
            <a:r>
              <a:rPr lang="en-US" i="1" dirty="0"/>
              <a:t>ERD</a:t>
            </a:r>
            <a:r>
              <a:rPr lang="ar-SA" i="1" dirty="0"/>
              <a:t> </a:t>
            </a:r>
            <a:r>
              <a:rPr lang="en-US" i="1" dirty="0"/>
              <a:t> and </a:t>
            </a:r>
            <a:r>
              <a:rPr lang="en-US" dirty="0"/>
              <a:t>Data Flow Diagrams (DFDs)</a:t>
            </a:r>
            <a:endParaRPr lang="ar-SA" dirty="0"/>
          </a:p>
          <a:p>
            <a:pPr lvl="1" algn="just">
              <a:buFont typeface="Wingdings" panose="05000000000000000000" pitchFamily="2" charset="2"/>
              <a:buChar char="ü"/>
            </a:pPr>
            <a:r>
              <a:rPr lang="en-US" dirty="0"/>
              <a:t>CRUD Matrix   </a:t>
            </a:r>
          </a:p>
          <a:p>
            <a:pPr algn="just"/>
            <a:r>
              <a:rPr lang="en-US" dirty="0"/>
              <a:t>Uniform Modeling Language (UML):</a:t>
            </a:r>
          </a:p>
          <a:p>
            <a:pPr lvl="1" algn="just">
              <a:buFont typeface="Wingdings" panose="05000000000000000000" pitchFamily="2" charset="2"/>
              <a:buChar char="ü"/>
            </a:pPr>
            <a:r>
              <a:rPr lang="en-US" sz="1600" dirty="0"/>
              <a:t>future system activities (Use Cases),</a:t>
            </a:r>
          </a:p>
          <a:p>
            <a:pPr lvl="1" algn="just">
              <a:buFont typeface="Wingdings" panose="05000000000000000000" pitchFamily="2" charset="2"/>
              <a:buChar char="ü"/>
            </a:pPr>
            <a:r>
              <a:rPr lang="en-US" sz="1600" dirty="0"/>
              <a:t> data process/structure (Class and Object Diagrams), </a:t>
            </a:r>
          </a:p>
          <a:p>
            <a:pPr lvl="1" algn="just">
              <a:buFont typeface="Wingdings" panose="05000000000000000000" pitchFamily="2" charset="2"/>
              <a:buChar char="ü"/>
            </a:pPr>
            <a:r>
              <a:rPr lang="en-US" sz="1600" dirty="0"/>
              <a:t>data transformation (State Transition Diagrams), </a:t>
            </a:r>
          </a:p>
          <a:p>
            <a:pPr lvl="1" algn="just">
              <a:buFont typeface="Wingdings" panose="05000000000000000000" pitchFamily="2" charset="2"/>
              <a:buChar char="ü"/>
            </a:pPr>
            <a:r>
              <a:rPr lang="en-US" sz="1600" dirty="0"/>
              <a:t> information flows (Sequence Diagrams)</a:t>
            </a:r>
            <a:endParaRPr lang="ar-SA" sz="1600" dirty="0"/>
          </a:p>
          <a:p>
            <a:pPr algn="just"/>
            <a:r>
              <a:rPr lang="en-US" dirty="0"/>
              <a:t>Developing future views of how information in the form of objects will be stored differently helps analysts, programmers, and architects to produce better logical and physical data models, promotes application interoperability, and supports plug-and-play EA components that are based on open standards or a particular vendor product line.</a:t>
            </a:r>
            <a:endParaRPr lang="en-US" sz="3600" dirty="0"/>
          </a:p>
        </p:txBody>
      </p:sp>
      <p:sp>
        <p:nvSpPr>
          <p:cNvPr id="4" name="Footer Placeholder 3"/>
          <p:cNvSpPr>
            <a:spLocks noGrp="1"/>
          </p:cNvSpPr>
          <p:nvPr>
            <p:ph type="ftr" sz="quarter" idx="11"/>
          </p:nvPr>
        </p:nvSpPr>
        <p:spPr/>
        <p:txBody>
          <a:bodyPr/>
          <a:lstStyle/>
          <a:p>
            <a:r>
              <a:rPr lang="en-US"/>
              <a:t>An Introduction to Enterprise Architecture – 3rd Edition-Scott A. Bernard</a:t>
            </a:r>
          </a:p>
        </p:txBody>
      </p:sp>
    </p:spTree>
    <p:extLst>
      <p:ext uri="{BB962C8B-B14F-4D97-AF65-F5344CB8AC3E}">
        <p14:creationId xmlns:p14="http://schemas.microsoft.com/office/powerpoint/2010/main" val="1244617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Information Level EA Artifacts – Current View</a:t>
            </a:r>
            <a:endParaRPr lang="ar-SA" dirty="0"/>
          </a:p>
        </p:txBody>
      </p:sp>
      <p:sp>
        <p:nvSpPr>
          <p:cNvPr id="3" name="Content Placeholder 2"/>
          <p:cNvSpPr>
            <a:spLocks noGrp="1"/>
          </p:cNvSpPr>
          <p:nvPr>
            <p:ph idx="1"/>
          </p:nvPr>
        </p:nvSpPr>
        <p:spPr/>
        <p:txBody>
          <a:bodyPr vert="horz" lIns="91440" tIns="45720" rIns="91440" bIns="45720" rtlCol="0" anchor="t">
            <a:normAutofit/>
          </a:bodyPr>
          <a:lstStyle/>
          <a:p>
            <a:pPr marL="457200" indent="-457200" algn="just">
              <a:buFont typeface="+mj-lt"/>
              <a:buAutoNum type="arabicPeriod" startAt="2"/>
            </a:pPr>
            <a:r>
              <a:rPr lang="en-US" b="1" dirty="0"/>
              <a:t>Data Dictionary / Object Library</a:t>
            </a:r>
          </a:p>
          <a:p>
            <a:pPr algn="just"/>
            <a:r>
              <a:rPr lang="en-US" b="1" dirty="0"/>
              <a:t>Data Dictionary: </a:t>
            </a:r>
            <a:r>
              <a:rPr lang="en-US" dirty="0"/>
              <a:t>The future view of a Data Dictionary would show the changes in data standards and formats that are anticipated to be needed as a result of system/application/database changes.</a:t>
            </a:r>
          </a:p>
          <a:p>
            <a:pPr algn="just"/>
            <a:r>
              <a:rPr lang="en-US" b="1" dirty="0"/>
              <a:t>Object Libraries</a:t>
            </a:r>
            <a:endParaRPr lang="en-US" dirty="0"/>
          </a:p>
        </p:txBody>
      </p:sp>
      <p:sp>
        <p:nvSpPr>
          <p:cNvPr id="4" name="Footer Placeholder 3"/>
          <p:cNvSpPr>
            <a:spLocks noGrp="1"/>
          </p:cNvSpPr>
          <p:nvPr>
            <p:ph type="ftr" sz="quarter" idx="11"/>
          </p:nvPr>
        </p:nvSpPr>
        <p:spPr/>
        <p:txBody>
          <a:bodyPr/>
          <a:lstStyle/>
          <a:p>
            <a:r>
              <a:rPr lang="en-US"/>
              <a:t>An Introduction to Enterprise Architecture – 3rd Edition-Scott A. Bernard</a:t>
            </a:r>
          </a:p>
        </p:txBody>
      </p:sp>
    </p:spTree>
    <p:extLst>
      <p:ext uri="{BB962C8B-B14F-4D97-AF65-F5344CB8AC3E}">
        <p14:creationId xmlns:p14="http://schemas.microsoft.com/office/powerpoint/2010/main" val="2315983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&amp; Service Level EA Artifacts – future View</a:t>
            </a:r>
            <a:endParaRPr lang="ar-SA" dirty="0"/>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sz="2000" b="1" dirty="0"/>
              <a:t>Application Interface Descriptions </a:t>
            </a:r>
          </a:p>
          <a:p>
            <a:pPr algn="just">
              <a:buFont typeface="Wingdings" panose="05000000000000000000" pitchFamily="2" charset="2"/>
              <a:buChar char="ü"/>
            </a:pPr>
            <a:r>
              <a:rPr lang="en-US" sz="2000" dirty="0"/>
              <a:t>Descriptions of application software programs and their interfaces in the future view provide an understanding of what will change from what is currently in operation as well as what new functional capabilities will have to be integrated.</a:t>
            </a:r>
            <a:endParaRPr lang="en-US" sz="1600" dirty="0"/>
          </a:p>
          <a:p>
            <a:pPr algn="just"/>
            <a:r>
              <a:rPr lang="en-US" sz="2000" b="1" dirty="0"/>
              <a:t>Application Interface Diagrams</a:t>
            </a:r>
          </a:p>
          <a:p>
            <a:pPr algn="just">
              <a:buFont typeface="Wingdings" panose="05000000000000000000" pitchFamily="2" charset="2"/>
              <a:buChar char="ü"/>
            </a:pPr>
            <a:r>
              <a:rPr lang="en-US" sz="2000" dirty="0"/>
              <a:t>Interface diagrams in the future view show the changes to existing system, service, and application interface points.</a:t>
            </a:r>
          </a:p>
          <a:p>
            <a:pPr algn="just"/>
            <a:r>
              <a:rPr lang="en-US" sz="2000" b="1" dirty="0"/>
              <a:t>Standards</a:t>
            </a:r>
          </a:p>
          <a:p>
            <a:pPr algn="just">
              <a:buFont typeface="Wingdings" panose="05000000000000000000" pitchFamily="2" charset="2"/>
              <a:buChar char="ü"/>
            </a:pPr>
            <a:r>
              <a:rPr lang="en-US" sz="2000" dirty="0"/>
              <a:t>Technical standards documentation in the future view shows the international, national, local, and industry standards that changes to commercial and custom-developed services, systems, and applications must meet.</a:t>
            </a:r>
          </a:p>
        </p:txBody>
      </p:sp>
      <p:sp>
        <p:nvSpPr>
          <p:cNvPr id="4" name="Footer Placeholder 3"/>
          <p:cNvSpPr>
            <a:spLocks noGrp="1"/>
          </p:cNvSpPr>
          <p:nvPr>
            <p:ph type="ftr" sz="quarter" idx="11"/>
          </p:nvPr>
        </p:nvSpPr>
        <p:spPr/>
        <p:txBody>
          <a:bodyPr/>
          <a:lstStyle/>
          <a:p>
            <a:r>
              <a:rPr lang="en-US"/>
              <a:t>An Introduction to Enterprise Architecture – 3rd Edition-Scott A. Bernard</a:t>
            </a:r>
          </a:p>
        </p:txBody>
      </p:sp>
    </p:spTree>
    <p:extLst>
      <p:ext uri="{BB962C8B-B14F-4D97-AF65-F5344CB8AC3E}">
        <p14:creationId xmlns:p14="http://schemas.microsoft.com/office/powerpoint/2010/main" val="98571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Infrastructure Level EA Artifacts – Future View</a:t>
            </a:r>
            <a:endParaRPr lang="ar-SA" dirty="0"/>
          </a:p>
        </p:txBody>
      </p:sp>
      <p:sp>
        <p:nvSpPr>
          <p:cNvPr id="4" name="Footer Placeholder 3"/>
          <p:cNvSpPr>
            <a:spLocks noGrp="1"/>
          </p:cNvSpPr>
          <p:nvPr>
            <p:ph type="ftr" sz="quarter" idx="11"/>
          </p:nvPr>
        </p:nvSpPr>
        <p:spPr/>
        <p:txBody>
          <a:bodyPr/>
          <a:lstStyle/>
          <a:p>
            <a:r>
              <a:rPr lang="en-US"/>
              <a:t>An Introduction to Enterprise Architecture – 3rd Edition-Scott A. Bernard</a:t>
            </a:r>
          </a:p>
        </p:txBody>
      </p:sp>
      <p:sp>
        <p:nvSpPr>
          <p:cNvPr id="5" name="Content Placeholder 4"/>
          <p:cNvSpPr>
            <a:spLocks noGrp="1"/>
          </p:cNvSpPr>
          <p:nvPr>
            <p:ph idx="1"/>
          </p:nvPr>
        </p:nvSpPr>
        <p:spPr/>
        <p:txBody>
          <a:bodyPr>
            <a:normAutofit/>
          </a:bodyPr>
          <a:lstStyle/>
          <a:p>
            <a:pPr marL="457200" indent="-457200" algn="just">
              <a:buFont typeface="+mj-lt"/>
              <a:buAutoNum type="arabicPeriod"/>
            </a:pPr>
            <a:r>
              <a:rPr lang="en-US" b="1" dirty="0"/>
              <a:t>Network Documentation</a:t>
            </a:r>
          </a:p>
          <a:p>
            <a:pPr marL="457200" indent="-457200" algn="just">
              <a:buFont typeface="+mj-lt"/>
              <a:buAutoNum type="arabicPeriod"/>
            </a:pPr>
            <a:r>
              <a:rPr lang="en-US" b="1" dirty="0"/>
              <a:t>Technical Standards</a:t>
            </a:r>
          </a:p>
          <a:p>
            <a:pPr marL="457200" indent="-457200" algn="just">
              <a:buFont typeface="+mj-lt"/>
              <a:buAutoNum type="arabicPeriod"/>
            </a:pPr>
            <a:r>
              <a:rPr lang="en-US" b="1" dirty="0"/>
              <a:t>Security Documentation</a:t>
            </a:r>
          </a:p>
          <a:p>
            <a:pPr marL="457200" indent="-457200" algn="just">
              <a:buFont typeface="+mj-lt"/>
              <a:buAutoNum type="arabicPeriod" startAt="4"/>
            </a:pPr>
            <a:r>
              <a:rPr lang="en-US" b="1" dirty="0"/>
              <a:t>Configuration Change Requests</a:t>
            </a:r>
          </a:p>
          <a:p>
            <a:pPr marL="457200" indent="-457200" algn="just">
              <a:buFont typeface="+mj-lt"/>
              <a:buAutoNum type="arabicPeriod" startAt="4"/>
            </a:pPr>
            <a:r>
              <a:rPr lang="en-US" b="1" dirty="0"/>
              <a:t>Hardware/Software Inventories</a:t>
            </a:r>
          </a:p>
          <a:p>
            <a:pPr marL="0" indent="0" algn="just">
              <a:buNone/>
            </a:pPr>
            <a:endParaRPr lang="en-US" b="1" dirty="0"/>
          </a:p>
        </p:txBody>
      </p:sp>
    </p:spTree>
    <p:extLst>
      <p:ext uri="{BB962C8B-B14F-4D97-AF65-F5344CB8AC3E}">
        <p14:creationId xmlns:p14="http://schemas.microsoft.com/office/powerpoint/2010/main" val="2141131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rgbClr val="00B0F0"/>
                </a:solidFill>
              </a:rPr>
              <a:t>Introduction</a:t>
            </a:r>
          </a:p>
        </p:txBody>
      </p:sp>
      <p:sp>
        <p:nvSpPr>
          <p:cNvPr id="3" name="Content Placeholder 2"/>
          <p:cNvSpPr>
            <a:spLocks noGrp="1"/>
          </p:cNvSpPr>
          <p:nvPr>
            <p:ph idx="1"/>
          </p:nvPr>
        </p:nvSpPr>
        <p:spPr/>
        <p:txBody>
          <a:bodyPr>
            <a:normAutofit/>
          </a:bodyPr>
          <a:lstStyle/>
          <a:p>
            <a:pPr algn="just"/>
            <a:r>
              <a:rPr lang="en-US" dirty="0"/>
              <a:t>Current EA views are important to an enterprise in that they establish or verify what resources (including IT) are being used in lines of business to support the achievement of </a:t>
            </a:r>
            <a:r>
              <a:rPr lang="en-US" b="1" dirty="0">
                <a:solidFill>
                  <a:srgbClr val="FF0000"/>
                </a:solidFill>
                <a:effectLst>
                  <a:outerShdw blurRad="38100" dist="38100" dir="2700000" algn="tl">
                    <a:srgbClr val="000000">
                      <a:alpha val="43137"/>
                    </a:srgbClr>
                  </a:outerShdw>
                </a:effectLst>
              </a:rPr>
              <a:t>strategic goals</a:t>
            </a:r>
            <a:r>
              <a:rPr lang="en-US" dirty="0"/>
              <a:t>. </a:t>
            </a:r>
          </a:p>
          <a:p>
            <a:pPr algn="just"/>
            <a:r>
              <a:rPr lang="en-US" dirty="0"/>
              <a:t>This becomes a </a:t>
            </a:r>
            <a:r>
              <a:rPr lang="en-US" b="1" dirty="0">
                <a:solidFill>
                  <a:srgbClr val="FF0000"/>
                </a:solidFill>
                <a:effectLst>
                  <a:outerShdw blurRad="38100" dist="38100" dir="2700000" algn="tl">
                    <a:srgbClr val="000000">
                      <a:alpha val="43137"/>
                    </a:srgbClr>
                  </a:outerShdw>
                </a:effectLst>
              </a:rPr>
              <a:t>reference baseline </a:t>
            </a:r>
            <a:r>
              <a:rPr lang="en-US" dirty="0"/>
              <a:t>much like an inventory that then </a:t>
            </a:r>
            <a:r>
              <a:rPr lang="en-US" i="1" dirty="0">
                <a:solidFill>
                  <a:schemeClr val="bg1">
                    <a:lumMod val="50000"/>
                  </a:schemeClr>
                </a:solidFill>
              </a:rPr>
              <a:t>supports planning and decision-making regarding the future architecture</a:t>
            </a:r>
            <a:r>
              <a:rPr lang="en-US" dirty="0"/>
              <a:t>. </a:t>
            </a:r>
          </a:p>
          <a:p>
            <a:pPr algn="just"/>
            <a:r>
              <a:rPr lang="en-US" dirty="0"/>
              <a:t>Gives a view of the enterprise emerges that </a:t>
            </a:r>
            <a:r>
              <a:rPr lang="en-US" i="1" dirty="0">
                <a:solidFill>
                  <a:schemeClr val="bg1">
                    <a:lumMod val="50000"/>
                  </a:schemeClr>
                </a:solidFill>
              </a:rPr>
              <a:t>reveals associations, dependencies, and performance gaps</a:t>
            </a:r>
            <a:r>
              <a:rPr lang="en-US" dirty="0"/>
              <a:t> between the enterprise’s business requirements and current capabilities.</a:t>
            </a:r>
          </a:p>
          <a:p>
            <a:pPr algn="just"/>
            <a:endParaRPr lang="en-US" dirty="0"/>
          </a:p>
        </p:txBody>
      </p:sp>
      <p:sp>
        <p:nvSpPr>
          <p:cNvPr id="5" name="Footer Placeholder 4"/>
          <p:cNvSpPr>
            <a:spLocks noGrp="1"/>
          </p:cNvSpPr>
          <p:nvPr>
            <p:ph type="ftr" sz="quarter" idx="11"/>
          </p:nvPr>
        </p:nvSpPr>
        <p:spPr/>
        <p:txBody>
          <a:bodyPr/>
          <a:lstStyle/>
          <a:p>
            <a:r>
              <a:rPr lang="en-US"/>
              <a:t>An Introduction to Enterprise Architecture – 2012 Edition-Scott A. Bernard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78036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rgbClr val="00B0F0"/>
                </a:solidFill>
              </a:rPr>
              <a:t>Introduction</a:t>
            </a:r>
          </a:p>
        </p:txBody>
      </p:sp>
      <p:sp>
        <p:nvSpPr>
          <p:cNvPr id="3" name="Content Placeholder 2"/>
          <p:cNvSpPr>
            <a:spLocks noGrp="1"/>
          </p:cNvSpPr>
          <p:nvPr>
            <p:ph idx="1"/>
          </p:nvPr>
        </p:nvSpPr>
        <p:spPr/>
        <p:txBody>
          <a:bodyPr/>
          <a:lstStyle/>
          <a:p>
            <a:pPr algn="just"/>
            <a:r>
              <a:rPr lang="en-US" dirty="0"/>
              <a:t>The </a:t>
            </a:r>
            <a:r>
              <a:rPr lang="en-US" b="1" i="1" dirty="0"/>
              <a:t>current view of the EA is intended to show the IT resources </a:t>
            </a:r>
            <a:r>
              <a:rPr lang="en-US" dirty="0"/>
              <a:t>that are presently active in the enterprise’s IT operating environment. </a:t>
            </a:r>
          </a:p>
          <a:p>
            <a:pPr algn="just"/>
            <a:r>
              <a:rPr lang="en-US" dirty="0"/>
              <a:t>This is also known as the “</a:t>
            </a:r>
            <a:r>
              <a:rPr lang="en-US" b="1" dirty="0">
                <a:solidFill>
                  <a:srgbClr val="FF0000"/>
                </a:solidFill>
                <a:effectLst>
                  <a:outerShdw blurRad="38100" dist="38100" dir="2700000" algn="tl">
                    <a:srgbClr val="000000">
                      <a:alpha val="43137"/>
                    </a:srgbClr>
                  </a:outerShdw>
                </a:effectLst>
              </a:rPr>
              <a:t>as-is</a:t>
            </a:r>
            <a:r>
              <a:rPr lang="en-US" dirty="0"/>
              <a:t>” view of the EA.</a:t>
            </a:r>
          </a:p>
          <a:p>
            <a:pPr algn="just"/>
            <a:r>
              <a:rPr lang="en-US" dirty="0"/>
              <a:t>Depending on the amount of prior EA planning, these IT resources may or may not be aligned with the enterprise’s strategic goals and business services</a:t>
            </a:r>
          </a:p>
        </p:txBody>
      </p:sp>
      <p:sp>
        <p:nvSpPr>
          <p:cNvPr id="4" name="Footer Placeholder 3"/>
          <p:cNvSpPr>
            <a:spLocks noGrp="1"/>
          </p:cNvSpPr>
          <p:nvPr>
            <p:ph type="ftr" sz="quarter" idx="11"/>
          </p:nvPr>
        </p:nvSpPr>
        <p:spPr/>
        <p:txBody>
          <a:bodyPr/>
          <a:lstStyle/>
          <a:p>
            <a:r>
              <a:rPr lang="en-US"/>
              <a:t>An Introduction to Enterprise Architecture – 2012 Edition-Scott A. Bernard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76358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US" dirty="0">
                <a:solidFill>
                  <a:srgbClr val="00B0F0"/>
                </a:solidFill>
              </a:rPr>
              <a:t>Strategic Level EA Artifacts – Current View</a:t>
            </a:r>
            <a:endParaRPr lang="ar-SA" dirty="0">
              <a:solidFill>
                <a:srgbClr val="00B0F0"/>
              </a:solidFill>
            </a:endParaRP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dirty="0"/>
              <a:t>The </a:t>
            </a:r>
            <a:r>
              <a:rPr lang="en-US" dirty="0">
                <a:solidFill>
                  <a:srgbClr val="FF0000"/>
                </a:solidFill>
                <a:effectLst>
                  <a:outerShdw blurRad="38100" dist="38100" dir="2700000" algn="tl">
                    <a:srgbClr val="000000">
                      <a:alpha val="43137"/>
                    </a:srgbClr>
                  </a:outerShdw>
                </a:effectLst>
              </a:rPr>
              <a:t>current view of strategic level artifacts should be updated</a:t>
            </a:r>
            <a:r>
              <a:rPr lang="en-US" dirty="0"/>
              <a:t> only as changes to the Strategic Plan and/or E-Commerce/E-Government Plan are formally published.</a:t>
            </a:r>
          </a:p>
          <a:p>
            <a:pPr marL="457200" indent="-457200" algn="just">
              <a:buFont typeface="+mj-lt"/>
              <a:buAutoNum type="arabicParenR"/>
            </a:pPr>
            <a:r>
              <a:rPr lang="en-US" b="1" dirty="0"/>
              <a:t>Strategic Level Artifact – Current Strategic Scenario:</a:t>
            </a:r>
          </a:p>
          <a:p>
            <a:pPr lvl="1" algn="just">
              <a:buFont typeface="Wingdings" panose="05000000000000000000" pitchFamily="2" charset="2"/>
              <a:buChar char="ü"/>
            </a:pPr>
            <a:r>
              <a:rPr lang="en-US" dirty="0"/>
              <a:t>current view of the EA, the desired artifact related to scenario planning is the scenario that has become the current planning context for the enterprise and contains the current planning assumptions.</a:t>
            </a:r>
          </a:p>
          <a:p>
            <a:pPr lvl="1" algn="just">
              <a:buFont typeface="Wingdings" panose="05000000000000000000" pitchFamily="2" charset="2"/>
              <a:buChar char="ü"/>
            </a:pPr>
            <a:endParaRPr lang="en-US" dirty="0"/>
          </a:p>
        </p:txBody>
      </p:sp>
      <p:sp>
        <p:nvSpPr>
          <p:cNvPr id="4" name="Footer Placeholder 3"/>
          <p:cNvSpPr>
            <a:spLocks noGrp="1"/>
          </p:cNvSpPr>
          <p:nvPr>
            <p:ph type="ftr" sz="quarter" idx="11"/>
          </p:nvPr>
        </p:nvSpPr>
        <p:spPr/>
        <p:txBody>
          <a:bodyPr/>
          <a:lstStyle/>
          <a:p>
            <a:r>
              <a:rPr lang="en-US"/>
              <a:t>An Introduction to Enterprise Architecture – 2012 Edition-Scott A. Bernard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472630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US" dirty="0">
                <a:solidFill>
                  <a:srgbClr val="00B0F0"/>
                </a:solidFill>
              </a:rPr>
              <a:t>Strategic Level EA Artifacts – Current View</a:t>
            </a:r>
            <a:endParaRPr lang="ar-SA" dirty="0">
              <a:solidFill>
                <a:srgbClr val="00B0F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457200" indent="-457200" algn="just">
              <a:buFont typeface="+mj-lt"/>
              <a:buAutoNum type="arabicParenR" startAt="2"/>
            </a:pPr>
            <a:r>
              <a:rPr lang="en-US" b="1" dirty="0"/>
              <a:t>Strategic Goals:</a:t>
            </a:r>
          </a:p>
          <a:p>
            <a:pPr lvl="1" algn="just">
              <a:buFont typeface="Wingdings" panose="05000000000000000000" pitchFamily="2" charset="2"/>
              <a:buChar char="§"/>
            </a:pPr>
            <a:r>
              <a:rPr lang="en-US" dirty="0">
                <a:solidFill>
                  <a:srgbClr val="FF0000"/>
                </a:solidFill>
              </a:rPr>
              <a:t>IT-related goals must meet several criteria to be of strategic </a:t>
            </a:r>
            <a:r>
              <a:rPr lang="en-US" dirty="0"/>
              <a:t>value:</a:t>
            </a:r>
          </a:p>
          <a:p>
            <a:pPr lvl="1" algn="just">
              <a:buFont typeface="Wingdings" panose="05000000000000000000" pitchFamily="2" charset="2"/>
              <a:buChar char="ü"/>
            </a:pPr>
            <a:r>
              <a:rPr lang="en-US" dirty="0"/>
              <a:t>achieve some element of the enterprise’s purpose, </a:t>
            </a:r>
          </a:p>
          <a:p>
            <a:pPr lvl="1" algn="just">
              <a:buFont typeface="Wingdings" panose="05000000000000000000" pitchFamily="2" charset="2"/>
              <a:buChar char="ü"/>
            </a:pPr>
            <a:r>
              <a:rPr lang="en-US" dirty="0"/>
              <a:t>result in an outcome within a scenario that is </a:t>
            </a:r>
            <a:r>
              <a:rPr lang="en-US" dirty="0" err="1"/>
              <a:t>evidentable</a:t>
            </a:r>
            <a:r>
              <a:rPr lang="en-US" dirty="0"/>
              <a:t> and measurable, </a:t>
            </a:r>
          </a:p>
          <a:p>
            <a:pPr lvl="1" algn="just">
              <a:buFont typeface="Wingdings" panose="05000000000000000000" pitchFamily="2" charset="2"/>
              <a:buChar char="ü"/>
            </a:pPr>
            <a:r>
              <a:rPr lang="en-US" dirty="0"/>
              <a:t>not reduce the enterprise’s flexibility so much that other scenarios cannot be pursued and/or threats to enterprise survival cannot be addressed,</a:t>
            </a:r>
          </a:p>
          <a:p>
            <a:pPr lvl="1" algn="just">
              <a:buFont typeface="Wingdings" panose="05000000000000000000" pitchFamily="2" charset="2"/>
              <a:buChar char="ü"/>
            </a:pPr>
            <a:r>
              <a:rPr lang="en-US" dirty="0"/>
              <a:t>have enterprise support for implementation.</a:t>
            </a:r>
            <a:endParaRPr lang="en-US" b="1" dirty="0"/>
          </a:p>
          <a:p>
            <a:pPr algn="just">
              <a:buFont typeface="Wingdings" panose="05000000000000000000" pitchFamily="2" charset="2"/>
              <a:buChar char="§"/>
            </a:pPr>
            <a:r>
              <a:rPr lang="en-US" i="1" dirty="0"/>
              <a:t>“Improve global communications availability, quality, and cost.” </a:t>
            </a:r>
            <a:r>
              <a:rPr lang="en-US" dirty="0"/>
              <a:t>(The IT element is the voice, data, and video infrastructure).</a:t>
            </a:r>
            <a:endParaRPr lang="en-US" b="1" dirty="0"/>
          </a:p>
        </p:txBody>
      </p:sp>
      <p:sp>
        <p:nvSpPr>
          <p:cNvPr id="4" name="Footer Placeholder 3"/>
          <p:cNvSpPr>
            <a:spLocks noGrp="1"/>
          </p:cNvSpPr>
          <p:nvPr>
            <p:ph type="ftr" sz="quarter" idx="11"/>
          </p:nvPr>
        </p:nvSpPr>
        <p:spPr/>
        <p:txBody>
          <a:bodyPr/>
          <a:lstStyle/>
          <a:p>
            <a:r>
              <a:rPr lang="en-US"/>
              <a:t>An Introduction to Enterprise Architecture – 2012 Edition-Scott A. Bernard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714127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US" dirty="0">
                <a:solidFill>
                  <a:srgbClr val="00B0F0"/>
                </a:solidFill>
              </a:rPr>
              <a:t>Strategic Level EA Artifacts – Current View</a:t>
            </a:r>
            <a:endParaRPr lang="ar-SA" dirty="0">
              <a:solidFill>
                <a:srgbClr val="00B0F0"/>
              </a:solidFill>
            </a:endParaRPr>
          </a:p>
        </p:txBody>
      </p:sp>
      <p:sp>
        <p:nvSpPr>
          <p:cNvPr id="3" name="Content Placeholder 2"/>
          <p:cNvSpPr>
            <a:spLocks noGrp="1"/>
          </p:cNvSpPr>
          <p:nvPr>
            <p:ph idx="1"/>
          </p:nvPr>
        </p:nvSpPr>
        <p:spPr/>
        <p:txBody>
          <a:bodyPr vert="horz" lIns="91440" tIns="45720" rIns="91440" bIns="45720" rtlCol="0" anchor="t">
            <a:normAutofit fontScale="92500"/>
          </a:bodyPr>
          <a:lstStyle/>
          <a:p>
            <a:pPr marL="457200" indent="-457200" algn="just">
              <a:buFont typeface="+mj-lt"/>
              <a:buAutoNum type="arabicParenR" startAt="3"/>
            </a:pPr>
            <a:r>
              <a:rPr lang="en-US" b="1" dirty="0"/>
              <a:t>Strategic Initiatives</a:t>
            </a:r>
          </a:p>
          <a:p>
            <a:pPr lvl="1" algn="just">
              <a:buFont typeface="Wingdings" panose="05000000000000000000" pitchFamily="2" charset="2"/>
              <a:buChar char="§"/>
            </a:pPr>
            <a:r>
              <a:rPr lang="en-US" dirty="0"/>
              <a:t>Each strategic goal that the enterprise identifies is pursued though strategic initiatives. </a:t>
            </a:r>
          </a:p>
          <a:p>
            <a:pPr lvl="1" algn="just">
              <a:buFont typeface="Wingdings" panose="05000000000000000000" pitchFamily="2" charset="2"/>
              <a:buChar char="§"/>
            </a:pPr>
            <a:r>
              <a:rPr lang="en-US" dirty="0"/>
              <a:t>Progress in achieving strategic initiatives must be </a:t>
            </a:r>
            <a:r>
              <a:rPr lang="en-US" b="1" dirty="0">
                <a:solidFill>
                  <a:srgbClr val="00B0F0"/>
                </a:solidFill>
              </a:rPr>
              <a:t>measurable</a:t>
            </a:r>
            <a:r>
              <a:rPr lang="en-US" dirty="0"/>
              <a:t> so that the enterprise can manage the resources given to that initiative and know whether success has been achieved.</a:t>
            </a:r>
          </a:p>
          <a:p>
            <a:pPr lvl="1" algn="just"/>
            <a:r>
              <a:rPr lang="en-US" b="1" dirty="0">
                <a:solidFill>
                  <a:srgbClr val="00B0F0"/>
                </a:solidFill>
              </a:rPr>
              <a:t>IT-related strategic </a:t>
            </a:r>
            <a:r>
              <a:rPr lang="en-US" dirty="0"/>
              <a:t>initiatives are those which relate to strategic goals in a way that enhances information flows, improves/integrates supporting systems, services, and/or applications, or optimizes the network infrastructure</a:t>
            </a:r>
          </a:p>
          <a:p>
            <a:pPr algn="just"/>
            <a:r>
              <a:rPr lang="en-US" dirty="0"/>
              <a:t>Strategic Goal #1: </a:t>
            </a:r>
            <a:r>
              <a:rPr lang="en-US" i="1" dirty="0"/>
              <a:t>Improve marketing and sales information.</a:t>
            </a:r>
          </a:p>
          <a:p>
            <a:pPr lvl="1" algn="just"/>
            <a:r>
              <a:rPr lang="en-US" dirty="0"/>
              <a:t>Strategic Initiative #1-1: </a:t>
            </a:r>
            <a:r>
              <a:rPr lang="en-US" i="1" dirty="0"/>
              <a:t>Begin sales data mart within six months</a:t>
            </a:r>
          </a:p>
          <a:p>
            <a:pPr lvl="1" algn="just"/>
            <a:r>
              <a:rPr lang="en-US" dirty="0"/>
              <a:t>Strategic Initiative #1-2: </a:t>
            </a:r>
            <a:r>
              <a:rPr lang="en-US" i="1" dirty="0"/>
              <a:t>Consolidate marketing systems in two years.</a:t>
            </a:r>
          </a:p>
          <a:p>
            <a:pPr lvl="1" algn="just"/>
            <a:r>
              <a:rPr lang="en-US" dirty="0"/>
              <a:t>Strategic Initiative #1-3</a:t>
            </a:r>
            <a:r>
              <a:rPr lang="en-US" b="1" dirty="0"/>
              <a:t>: </a:t>
            </a:r>
            <a:r>
              <a:rPr lang="en-US" i="1" dirty="0"/>
              <a:t>Increase customers by eight percent in a year.</a:t>
            </a:r>
          </a:p>
        </p:txBody>
      </p:sp>
      <p:sp>
        <p:nvSpPr>
          <p:cNvPr id="4" name="Footer Placeholder 3"/>
          <p:cNvSpPr>
            <a:spLocks noGrp="1"/>
          </p:cNvSpPr>
          <p:nvPr>
            <p:ph type="ftr" sz="quarter" idx="11"/>
          </p:nvPr>
        </p:nvSpPr>
        <p:spPr/>
        <p:txBody>
          <a:bodyPr/>
          <a:lstStyle/>
          <a:p>
            <a:r>
              <a:rPr lang="en-US"/>
              <a:t>An Introduction to Enterprise Architecture – 2012 Edition-Scott A. Bernard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568667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US" dirty="0">
                <a:solidFill>
                  <a:srgbClr val="00B0F0"/>
                </a:solidFill>
              </a:rPr>
              <a:t>Strategic Level EA Artifacts – Current View</a:t>
            </a:r>
            <a:endParaRPr lang="ar-SA" dirty="0">
              <a:solidFill>
                <a:srgbClr val="00B0F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457200" indent="-457200">
              <a:buFont typeface="+mj-lt"/>
              <a:buAutoNum type="arabicParenR" startAt="4"/>
            </a:pPr>
            <a:r>
              <a:rPr lang="en-US" b="1" dirty="0"/>
              <a:t>Performance Measures</a:t>
            </a:r>
          </a:p>
          <a:p>
            <a:pPr algn="just"/>
            <a:r>
              <a:rPr lang="en-US" dirty="0"/>
              <a:t>Each strategic goal should be stated in a form that includes a measurable and meaningful outcome.</a:t>
            </a:r>
          </a:p>
          <a:p>
            <a:pPr algn="just"/>
            <a:r>
              <a:rPr lang="en-US" dirty="0"/>
              <a:t>Each supporting strategic initiative should include measurable and meaningful outcome and output measures. Outcome measures describe an intended future state. Output measures describe levels of activities/items that contribute to achieving an outcome.</a:t>
            </a:r>
          </a:p>
          <a:p>
            <a:pPr lvl="1" algn="just">
              <a:buFont typeface="Wingdings" panose="05000000000000000000" pitchFamily="2" charset="2"/>
              <a:buChar char="§"/>
            </a:pPr>
            <a:r>
              <a:rPr lang="en-US" dirty="0"/>
              <a:t>Example Outcome Measure: “</a:t>
            </a:r>
            <a:r>
              <a:rPr lang="en-US" i="1" dirty="0"/>
              <a:t>Improve competitiveness by being no lower than #3 in national market share across all product lines within one year</a:t>
            </a:r>
            <a:r>
              <a:rPr lang="en-US" dirty="0"/>
              <a:t>.”</a:t>
            </a:r>
          </a:p>
          <a:p>
            <a:pPr lvl="1" algn="just">
              <a:buFont typeface="Wingdings" panose="05000000000000000000" pitchFamily="2" charset="2"/>
              <a:buChar char="§"/>
            </a:pPr>
            <a:r>
              <a:rPr lang="en-US" dirty="0"/>
              <a:t>Example Output Measure</a:t>
            </a:r>
            <a:r>
              <a:rPr lang="en-US" i="1" dirty="0"/>
              <a:t>: “Increase the availability of products in retail outlets by ten percent within six months.”</a:t>
            </a:r>
            <a:endParaRPr lang="en-US" b="1" dirty="0"/>
          </a:p>
        </p:txBody>
      </p:sp>
      <p:sp>
        <p:nvSpPr>
          <p:cNvPr id="4" name="Footer Placeholder 3"/>
          <p:cNvSpPr>
            <a:spLocks noGrp="1"/>
          </p:cNvSpPr>
          <p:nvPr>
            <p:ph type="ftr" sz="quarter" idx="11"/>
          </p:nvPr>
        </p:nvSpPr>
        <p:spPr/>
        <p:txBody>
          <a:bodyPr/>
          <a:lstStyle/>
          <a:p>
            <a:r>
              <a:rPr lang="en-US"/>
              <a:t>An Introduction to Enterprise Architecture – 2012 Edition-Scott A. Bernard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833102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US" dirty="0">
                <a:solidFill>
                  <a:srgbClr val="00B0F0"/>
                </a:solidFill>
              </a:rPr>
              <a:t>Business Level EA Artifacts – Current View</a:t>
            </a:r>
            <a:endParaRPr lang="ar-SA" dirty="0">
              <a:solidFill>
                <a:srgbClr val="00B0F0"/>
              </a:solidFill>
            </a:endParaRP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b="1" dirty="0"/>
              <a:t>Process Documentation </a:t>
            </a:r>
            <a:r>
              <a:rPr lang="en-US" b="1" dirty="0">
                <a:solidFill>
                  <a:srgbClr val="FF0000"/>
                </a:solidFill>
                <a:sym typeface="Wingdings" panose="05000000000000000000" pitchFamily="2" charset="2"/>
              </a:rPr>
              <a:t>  </a:t>
            </a:r>
            <a:endParaRPr lang="en-US" b="1" dirty="0"/>
          </a:p>
          <a:p>
            <a:pPr algn="just"/>
            <a:r>
              <a:rPr lang="en-US" dirty="0"/>
              <a:t>Methods for modeling business processes:</a:t>
            </a:r>
          </a:p>
          <a:p>
            <a:pPr marL="731520" lvl="1" indent="-457200" algn="just">
              <a:buFont typeface="+mj-lt"/>
              <a:buAutoNum type="alphaLcParenR"/>
            </a:pPr>
            <a:r>
              <a:rPr lang="en-US" b="1" dirty="0">
                <a:solidFill>
                  <a:srgbClr val="FF0000"/>
                </a:solidFill>
              </a:rPr>
              <a:t>the Integration Definition for Function </a:t>
            </a:r>
            <a:r>
              <a:rPr lang="en-US" dirty="0"/>
              <a:t>(IDEF) technique.</a:t>
            </a:r>
          </a:p>
          <a:p>
            <a:pPr lvl="2" algn="just"/>
            <a:r>
              <a:rPr lang="en-US" dirty="0"/>
              <a:t>IDEF-0 modeling is useful in showing linkages between steps in a process as well as internal external influences, </a:t>
            </a:r>
            <a:r>
              <a:rPr lang="en-US" b="1" dirty="0">
                <a:solidFill>
                  <a:srgbClr val="FF0000"/>
                </a:solidFill>
                <a:effectLst>
                  <a:outerShdw blurRad="38100" dist="38100" dir="2700000" algn="tl">
                    <a:srgbClr val="000000">
                      <a:alpha val="43137"/>
                    </a:srgbClr>
                  </a:outerShdw>
                </a:effectLst>
              </a:rPr>
              <a:t>but does not </a:t>
            </a:r>
            <a:r>
              <a:rPr lang="en-US" dirty="0"/>
              <a:t>indicate a particular time sequence for the overall set of activities</a:t>
            </a:r>
          </a:p>
          <a:p>
            <a:pPr lvl="1" algn="just"/>
            <a:endParaRPr lang="en-US" dirty="0"/>
          </a:p>
        </p:txBody>
      </p:sp>
      <p:sp>
        <p:nvSpPr>
          <p:cNvPr id="4" name="Footer Placeholder 3"/>
          <p:cNvSpPr>
            <a:spLocks noGrp="1"/>
          </p:cNvSpPr>
          <p:nvPr>
            <p:ph type="ftr" sz="quarter" idx="11"/>
          </p:nvPr>
        </p:nvSpPr>
        <p:spPr/>
        <p:txBody>
          <a:bodyPr/>
          <a:lstStyle/>
          <a:p>
            <a:r>
              <a:rPr lang="en-US"/>
              <a:t>An Introduction to Enterprise Architecture – 2012 Edition-Scott A. Bernard</a:t>
            </a: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3962400"/>
            <a:ext cx="3860800" cy="2246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458946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4809</TotalTime>
  <Words>2521</Words>
  <Application>Microsoft Macintosh PowerPoint</Application>
  <PresentationFormat>On-screen Show (4:3)</PresentationFormat>
  <Paragraphs>244</Paragraphs>
  <Slides>29</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 New Roman</vt:lpstr>
      <vt:lpstr>Wingdings</vt:lpstr>
      <vt:lpstr>Theme2</vt:lpstr>
      <vt:lpstr>   Chapter 5 EA Documentation Process</vt:lpstr>
      <vt:lpstr>Chapter objectives</vt:lpstr>
      <vt:lpstr>Introduction</vt:lpstr>
      <vt:lpstr>Introduction</vt:lpstr>
      <vt:lpstr>Strategic Level EA Artifacts – Current View</vt:lpstr>
      <vt:lpstr>Strategic Level EA Artifacts – Current View</vt:lpstr>
      <vt:lpstr>Strategic Level EA Artifacts – Current View</vt:lpstr>
      <vt:lpstr>Strategic Level EA Artifacts – Current View</vt:lpstr>
      <vt:lpstr>Business Level EA Artifacts – Current View</vt:lpstr>
      <vt:lpstr>Business Level EA Artifacts – Current View</vt:lpstr>
      <vt:lpstr>Business Level EA Artifacts – Current View</vt:lpstr>
      <vt:lpstr>Information Level EA Artifacts – Current View</vt:lpstr>
      <vt:lpstr>Information Level EA Artifacts – Current View</vt:lpstr>
      <vt:lpstr>Information Level EA Artifacts – Current View</vt:lpstr>
      <vt:lpstr>System &amp; Service Level EA Artifacts – Current View </vt:lpstr>
      <vt:lpstr>System &amp; Service Level EA Artifacts – Current View</vt:lpstr>
      <vt:lpstr>System &amp; Service Level EA Artifacts – Current View</vt:lpstr>
      <vt:lpstr>Infrastructure Level EA Artifacts – Current View</vt:lpstr>
      <vt:lpstr>Developing Future Architecture Views</vt:lpstr>
      <vt:lpstr>Introduction</vt:lpstr>
      <vt:lpstr>Developing Future CONOPS Scenarios</vt:lpstr>
      <vt:lpstr>Updating Future EA Views – Version Control</vt:lpstr>
      <vt:lpstr>Strategic Level EA Artifacts –Future View</vt:lpstr>
      <vt:lpstr>Business Level EA Artifacts – Future View</vt:lpstr>
      <vt:lpstr>Business Level EA Artifacts – Future View</vt:lpstr>
      <vt:lpstr>Information Level EA Artifacts – Future View</vt:lpstr>
      <vt:lpstr>Information Level EA Artifacts – Current View</vt:lpstr>
      <vt:lpstr>System &amp; Service Level EA Artifacts – future View</vt:lpstr>
      <vt:lpstr>Infrastructure Level EA Artifacts – Future 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An Overview of Enterprise Architecture</dc:title>
  <dc:creator>Heba</dc:creator>
  <cp:lastModifiedBy>Nouf AL-Rashed</cp:lastModifiedBy>
  <cp:revision>241</cp:revision>
  <dcterms:created xsi:type="dcterms:W3CDTF">2006-08-16T00:00:00Z</dcterms:created>
  <dcterms:modified xsi:type="dcterms:W3CDTF">2022-09-26T02:03:12Z</dcterms:modified>
</cp:coreProperties>
</file>