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fontScale="56000"/>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fontScale="56000"/>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fontScale="56000"/>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fontScale="56000"/>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fontScale="56000"/>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fontScale="56000"/>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fontScale="56000"/>
          </a:bodyPr>
          <a:p>
            <a:endParaRPr b="0" lang="en-GB"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fontScale="56000"/>
          </a:bodyPr>
          <a:p>
            <a:endParaRPr b="0" lang="en-GB"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fontScale="56000"/>
          </a:bodyPr>
          <a:p>
            <a:endParaRPr b="0" lang="en-GB"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fontScale="56000"/>
          </a:bodyPr>
          <a:p>
            <a:endParaRPr b="0" lang="en-GB"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fontScale="56000"/>
          </a:bodyPr>
          <a:p>
            <a:endParaRPr b="0" lang="en-GB"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fontScale="56000"/>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4160"/>
            <a:ext cx="9072000" cy="12502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74160"/>
            <a:ext cx="9070920" cy="1249920"/>
          </a:xfrm>
          <a:prstGeom prst="rect">
            <a:avLst/>
          </a:prstGeom>
        </p:spPr>
        <p:txBody>
          <a:bodyPr lIns="0" rIns="0" tIns="0" bIns="0" anchor="ctr">
            <a:noAutofit/>
          </a:bodyPr>
          <a:p>
            <a:r>
              <a:rPr b="0" lang="en-GB" sz="1800" spc="-1" strike="noStrike">
                <a:latin typeface="Arial"/>
              </a:rPr>
              <a:t>Для правки текста заглавия щёлкните мышью</a:t>
            </a:r>
            <a:endParaRPr b="0" lang="en-GB"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40000" y="331920"/>
            <a:ext cx="907092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2800" spc="-1" strike="noStrike">
                <a:solidFill>
                  <a:srgbClr val="000000"/>
                </a:solidFill>
                <a:latin typeface="Arial"/>
                <a:ea typeface="DejaVu Sans"/>
              </a:rPr>
              <a:t>Evaluating Risk Bounds for AdaBoost on Real Datasets</a:t>
            </a:r>
            <a:endParaRPr b="0" lang="en-GB" sz="2800" spc="-1" strike="noStrike">
              <a:latin typeface="Arial"/>
            </a:endParaRPr>
          </a:p>
        </p:txBody>
      </p:sp>
      <p:pic>
        <p:nvPicPr>
          <p:cNvPr id="77" name="" descr=""/>
          <p:cNvPicPr/>
          <p:nvPr/>
        </p:nvPicPr>
        <p:blipFill>
          <a:blip r:embed="rId1"/>
          <a:stretch/>
        </p:blipFill>
        <p:spPr>
          <a:xfrm>
            <a:off x="2160000" y="2700000"/>
            <a:ext cx="4833360" cy="539280"/>
          </a:xfrm>
          <a:prstGeom prst="rect">
            <a:avLst/>
          </a:prstGeom>
          <a:ln w="0">
            <a:noFill/>
          </a:ln>
        </p:spPr>
      </p:pic>
      <p:sp>
        <p:nvSpPr>
          <p:cNvPr id="78" name="CustomShape 2"/>
          <p:cNvSpPr/>
          <p:nvPr/>
        </p:nvSpPr>
        <p:spPr>
          <a:xfrm>
            <a:off x="360720" y="3600000"/>
            <a:ext cx="9179280" cy="1440000"/>
          </a:xfrm>
          <a:prstGeom prst="rect">
            <a:avLst/>
          </a:prstGeom>
          <a:noFill/>
          <a:ln w="0">
            <a:noFill/>
          </a:ln>
        </p:spPr>
        <p:style>
          <a:lnRef idx="0"/>
          <a:fillRef idx="0"/>
          <a:effectRef idx="0"/>
          <a:fontRef idx="minor"/>
        </p:style>
        <p:txBody>
          <a:bodyPr lIns="0" rIns="0" tIns="0" bIns="0">
            <a:normAutofit fontScale="88000"/>
          </a:bodyPr>
          <a:p>
            <a:pPr marL="432000" indent="-323280">
              <a:lnSpc>
                <a:spcPct val="100000"/>
              </a:lnSpc>
              <a:spcBef>
                <a:spcPts val="1417"/>
              </a:spcBef>
              <a:buClr>
                <a:srgbClr val="000000"/>
              </a:buClr>
              <a:buSzPct val="45000"/>
              <a:buFont typeface="Wingdings" charset="2"/>
              <a:buChar char=""/>
            </a:pPr>
            <a:r>
              <a:rPr b="1" lang="en-US" sz="2200" spc="-1" strike="noStrike">
                <a:solidFill>
                  <a:srgbClr val="a26d6a"/>
                </a:solidFill>
                <a:latin typeface="Arial"/>
                <a:ea typeface="Microsoft YaHei"/>
              </a:rPr>
              <a:t>The task of constructing an AdaBoost ensemble is to obtain a linear combination of h</a:t>
            </a:r>
            <a:r>
              <a:rPr b="1" lang="en-US" sz="2200" spc="-1" strike="noStrike" baseline="-8000">
                <a:solidFill>
                  <a:srgbClr val="a26d6a"/>
                </a:solidFill>
                <a:latin typeface="Arial"/>
                <a:ea typeface="Microsoft YaHei"/>
              </a:rPr>
              <a:t>k</a:t>
            </a:r>
            <a:r>
              <a:rPr b="1" lang="en-US" sz="2200" spc="-1" strike="noStrike">
                <a:solidFill>
                  <a:srgbClr val="a26d6a"/>
                </a:solidFill>
                <a:latin typeface="Arial"/>
                <a:ea typeface="Microsoft YaHei"/>
              </a:rPr>
              <a:t> classifiers from hypothesis set H in such a way as to reduce generalisation error. The hypothesis set H consists of “weak” classifiers such as decision stumps or hyper-planes into two classes.</a:t>
            </a:r>
            <a:endParaRPr b="0" lang="en-GB" sz="2200" spc="-1" strike="noStrike">
              <a:latin typeface="Arial"/>
            </a:endParaRPr>
          </a:p>
        </p:txBody>
      </p:sp>
      <p:sp>
        <p:nvSpPr>
          <p:cNvPr id="79" name="CustomShape 3"/>
          <p:cNvSpPr/>
          <p:nvPr/>
        </p:nvSpPr>
        <p:spPr>
          <a:xfrm>
            <a:off x="360000" y="1620000"/>
            <a:ext cx="9539280" cy="89928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This work explores AdaBoost ensembles created by different algorithms. The AdaBoost ensemble is as follows: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Risk estimation based on the empirical loss function</a:t>
            </a:r>
            <a:endParaRPr b="0" lang="en-GB" sz="2800" spc="-1" strike="noStrike">
              <a:latin typeface="Arial"/>
            </a:endParaRPr>
          </a:p>
        </p:txBody>
      </p:sp>
      <p:sp>
        <p:nvSpPr>
          <p:cNvPr id="117" name="CustomShape 2"/>
          <p:cNvSpPr/>
          <p:nvPr/>
        </p:nvSpPr>
        <p:spPr>
          <a:xfrm>
            <a:off x="720000" y="1260000"/>
            <a:ext cx="9000000" cy="28800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1" lang="en-US" sz="2000" spc="-1" strike="noStrike">
                <a:solidFill>
                  <a:srgbClr val="a26d6a"/>
                </a:solidFill>
                <a:latin typeface="Arial"/>
                <a:ea typeface="Microsoft YaHei"/>
              </a:rPr>
              <a:t>To find the value of the upper estimate of the generalisation error U(ρ), a data set is generated and split into training and test samples. Then, varying value ρ from 0 to 1 with step 0.05, the value of U(ρ) is calculated. For clarity, the graphs show the values of functions U(ρ) and separately the empirical margin loss R</a:t>
            </a:r>
            <a:r>
              <a:rPr b="1" lang="en-US" sz="2000" spc="-1" strike="noStrike" baseline="-8000">
                <a:solidFill>
                  <a:srgbClr val="a26d6a"/>
                </a:solidFill>
                <a:latin typeface="Arial"/>
                <a:ea typeface="Microsoft YaHei"/>
              </a:rPr>
              <a:t>S,ρ</a:t>
            </a:r>
            <a:r>
              <a:rPr b="1" lang="en-US" sz="2000" spc="-1" strike="noStrike">
                <a:solidFill>
                  <a:srgbClr val="a26d6a"/>
                </a:solidFill>
                <a:latin typeface="Arial"/>
                <a:ea typeface="Microsoft YaHei"/>
              </a:rPr>
              <a:t> since the latter actually determines the difference in estimation between the versions of the classifier. For the experiment the data set is generated, then five different splittings are performed with test size equal to 1/3 of all rows and results are averaged.</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Risk estimation based on the empirical loss function: </a:t>
            </a:r>
            <a:r>
              <a:rPr b="0" lang="en-GB" sz="2800" spc="-1" strike="noStrike">
                <a:solidFill>
                  <a:srgbClr val="000000"/>
                </a:solidFill>
                <a:latin typeface="Arial"/>
                <a:ea typeface="DejaVu Sans"/>
              </a:rPr>
              <a:t>normally distributed data, 2 features and 3000 samples</a:t>
            </a:r>
            <a:endParaRPr b="0" lang="en-GB" sz="2800" spc="-1" strike="noStrike">
              <a:latin typeface="Arial"/>
            </a:endParaRPr>
          </a:p>
        </p:txBody>
      </p:sp>
      <p:pic>
        <p:nvPicPr>
          <p:cNvPr id="119" name="" descr=""/>
          <p:cNvPicPr/>
          <p:nvPr/>
        </p:nvPicPr>
        <p:blipFill>
          <a:blip r:embed="rId1"/>
          <a:stretch/>
        </p:blipFill>
        <p:spPr>
          <a:xfrm>
            <a:off x="1260000" y="1172520"/>
            <a:ext cx="7560000" cy="2529000"/>
          </a:xfrm>
          <a:prstGeom prst="rect">
            <a:avLst/>
          </a:prstGeom>
          <a:ln w="0">
            <a:noFill/>
          </a:ln>
        </p:spPr>
      </p:pic>
      <p:pic>
        <p:nvPicPr>
          <p:cNvPr id="120" name="" descr=""/>
          <p:cNvPicPr/>
          <p:nvPr/>
        </p:nvPicPr>
        <p:blipFill>
          <a:blip r:embed="rId2"/>
          <a:stretch/>
        </p:blipFill>
        <p:spPr>
          <a:xfrm>
            <a:off x="2700000" y="3710880"/>
            <a:ext cx="4598640" cy="609120"/>
          </a:xfrm>
          <a:prstGeom prst="rect">
            <a:avLst/>
          </a:prstGeom>
          <a:ln w="0">
            <a:noFill/>
          </a:ln>
        </p:spPr>
      </p:pic>
      <p:sp>
        <p:nvSpPr>
          <p:cNvPr id="121" name="CustomShape 2"/>
          <p:cNvSpPr/>
          <p:nvPr/>
        </p:nvSpPr>
        <p:spPr>
          <a:xfrm>
            <a:off x="360000" y="4320000"/>
            <a:ext cx="9539280" cy="126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1600" spc="-1" strike="noStrike">
                <a:solidFill>
                  <a:srgbClr val="a26d6a"/>
                </a:solidFill>
                <a:latin typeface="Arial"/>
                <a:ea typeface="Microsoft YaHei"/>
              </a:rPr>
              <a:t>Generalisation error estimations U(ρ) on the left-hand graph for AdaBoost and the linear classifier are much larger than their empirical errors: U(ρ) has minimum about 0.6, while the empirical error of the classifiers is 0.0048 and 0.0034 on average. Also, the linear algorithm gives a consistently higher value for empirical margin loss as can be observed from the right-hand graph.</a:t>
            </a:r>
            <a:endParaRPr b="0" lang="en-GB" sz="16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80000" y="104760"/>
            <a:ext cx="9540000" cy="1189440"/>
          </a:xfrm>
          <a:prstGeom prst="rect">
            <a:avLst/>
          </a:prstGeom>
          <a:noFill/>
          <a:ln w="0">
            <a:noFill/>
          </a:ln>
        </p:spPr>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10000 samples</a:t>
            </a:r>
            <a:endParaRPr b="1" lang="en-GB" sz="2400" spc="-1" strike="noStrike">
              <a:solidFill>
                <a:srgbClr val="a26d6a"/>
              </a:solidFill>
              <a:latin typeface="Arial"/>
            </a:endParaRPr>
          </a:p>
        </p:txBody>
      </p:sp>
      <p:pic>
        <p:nvPicPr>
          <p:cNvPr id="123" name="" descr=""/>
          <p:cNvPicPr/>
          <p:nvPr/>
        </p:nvPicPr>
        <p:blipFill>
          <a:blip r:embed="rId1"/>
          <a:stretch/>
        </p:blipFill>
        <p:spPr>
          <a:xfrm>
            <a:off x="1260000" y="1172520"/>
            <a:ext cx="7492320" cy="2466000"/>
          </a:xfrm>
          <a:prstGeom prst="rect">
            <a:avLst/>
          </a:prstGeom>
          <a:ln w="0">
            <a:noFill/>
          </a:ln>
        </p:spPr>
      </p:pic>
      <p:pic>
        <p:nvPicPr>
          <p:cNvPr id="124" name="" descr=""/>
          <p:cNvPicPr/>
          <p:nvPr/>
        </p:nvPicPr>
        <p:blipFill>
          <a:blip r:embed="rId2"/>
          <a:stretch/>
        </p:blipFill>
        <p:spPr>
          <a:xfrm>
            <a:off x="2700000" y="3638520"/>
            <a:ext cx="4572000" cy="597600"/>
          </a:xfrm>
          <a:prstGeom prst="rect">
            <a:avLst/>
          </a:prstGeom>
          <a:ln w="0">
            <a:noFill/>
          </a:ln>
        </p:spPr>
      </p:pic>
      <p:sp>
        <p:nvSpPr>
          <p:cNvPr id="125" name="CustomShape 2"/>
          <p:cNvSpPr/>
          <p:nvPr/>
        </p:nvSpPr>
        <p:spPr>
          <a:xfrm>
            <a:off x="360000" y="4500000"/>
            <a:ext cx="9539280" cy="108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1600" spc="-1" strike="noStrike">
                <a:solidFill>
                  <a:srgbClr val="333333"/>
                </a:solidFill>
                <a:latin typeface="Arial"/>
                <a:ea typeface="Microsoft YaHei"/>
              </a:rPr>
              <a:t>The generalisation error estimate has decreased to approximately a value 0.4 but is still several times larger than the empirical error from the experiments. Thus, it can be assumed that as the number of samples in the training set increases, the estimate of generalisation error given by U(ρ) will be more accurate.</a:t>
            </a: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226080"/>
            <a:ext cx="9072000" cy="493920"/>
          </a:xfrm>
          <a:prstGeom prst="rect">
            <a:avLst/>
          </a:prstGeom>
          <a:noFill/>
          <a:ln w="0">
            <a:noFill/>
          </a:ln>
        </p:spPr>
        <p:txBody>
          <a:bodyPr lIns="0" rIns="0" tIns="0" bIns="0" anchor="ctr">
            <a:noAutofit/>
          </a:bodyPr>
          <a:p>
            <a:pPr algn="ctr">
              <a:lnSpc>
                <a:spcPct val="100000"/>
              </a:lnSpc>
            </a:pPr>
            <a:r>
              <a:rPr b="1" lang="en-GB" sz="2800" spc="-1" strike="noStrike">
                <a:solidFill>
                  <a:srgbClr val="a26d6a"/>
                </a:solidFill>
                <a:latin typeface="Arial"/>
                <a:ea typeface="DejaVu Sans"/>
              </a:rPr>
              <a:t>Experiments on real data sets</a:t>
            </a:r>
            <a:endParaRPr b="1" lang="en-GB" sz="2800" spc="-1" strike="noStrike">
              <a:solidFill>
                <a:srgbClr val="a26d6a"/>
              </a:solidFill>
              <a:latin typeface="Arial"/>
            </a:endParaRPr>
          </a:p>
        </p:txBody>
      </p:sp>
      <p:sp>
        <p:nvSpPr>
          <p:cNvPr id="127" name="CustomShape 2"/>
          <p:cNvSpPr/>
          <p:nvPr/>
        </p:nvSpPr>
        <p:spPr>
          <a:xfrm>
            <a:off x="360720" y="4680000"/>
            <a:ext cx="9539280" cy="72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1600" spc="-1" strike="noStrike">
                <a:solidFill>
                  <a:srgbClr val="333333"/>
                </a:solidFill>
                <a:latin typeface="Arial"/>
                <a:ea typeface="Microsoft YaHei"/>
              </a:rPr>
              <a:t>As the left-hand graphs shows, the generalisation error estimation curve does not even reach a value of 1 and thus this estimation U(ρ) is not suitable for practical application.</a:t>
            </a: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p:txBody>
      </p:sp>
      <p:sp>
        <p:nvSpPr>
          <p:cNvPr id="128" name="CustomShape 3"/>
          <p:cNvSpPr/>
          <p:nvPr/>
        </p:nvSpPr>
        <p:spPr>
          <a:xfrm>
            <a:off x="360720" y="900000"/>
            <a:ext cx="3059280" cy="36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1600" spc="-1" strike="noStrike">
                <a:solidFill>
                  <a:srgbClr val="333333"/>
                </a:solidFill>
                <a:latin typeface="Arial"/>
                <a:ea typeface="Microsoft YaHei"/>
              </a:rPr>
              <a:t>Ionosphere data set:</a:t>
            </a: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p:txBody>
      </p:sp>
      <p:pic>
        <p:nvPicPr>
          <p:cNvPr id="129" name="" descr=""/>
          <p:cNvPicPr/>
          <p:nvPr/>
        </p:nvPicPr>
        <p:blipFill>
          <a:blip r:embed="rId1"/>
          <a:stretch/>
        </p:blipFill>
        <p:spPr>
          <a:xfrm>
            <a:off x="3600000" y="832680"/>
            <a:ext cx="5394960" cy="1687320"/>
          </a:xfrm>
          <a:prstGeom prst="rect">
            <a:avLst/>
          </a:prstGeom>
          <a:ln w="0">
            <a:noFill/>
          </a:ln>
        </p:spPr>
      </p:pic>
      <p:sp>
        <p:nvSpPr>
          <p:cNvPr id="130" name="CustomShape 4"/>
          <p:cNvSpPr/>
          <p:nvPr/>
        </p:nvSpPr>
        <p:spPr>
          <a:xfrm>
            <a:off x="360720" y="2700000"/>
            <a:ext cx="3059280" cy="72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1600" spc="-1" strike="noStrike">
                <a:solidFill>
                  <a:srgbClr val="333333"/>
                </a:solidFill>
                <a:latin typeface="Arial"/>
                <a:ea typeface="Microsoft YaHei"/>
              </a:rPr>
              <a:t>Breast cancer data set:</a:t>
            </a: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a:p>
            <a:pPr marL="432000" indent="-323280">
              <a:lnSpc>
                <a:spcPct val="100000"/>
              </a:lnSpc>
              <a:spcBef>
                <a:spcPts val="1417"/>
              </a:spcBef>
              <a:buClr>
                <a:srgbClr val="000000"/>
              </a:buClr>
              <a:buSzPct val="45000"/>
              <a:buFont typeface="Wingdings" charset="2"/>
              <a:buChar char=""/>
            </a:pPr>
            <a:endParaRPr b="0" lang="en-GB" sz="1600" spc="-1" strike="noStrike">
              <a:solidFill>
                <a:srgbClr val="333333"/>
              </a:solidFill>
              <a:latin typeface="Arial"/>
            </a:endParaRPr>
          </a:p>
        </p:txBody>
      </p:sp>
      <p:pic>
        <p:nvPicPr>
          <p:cNvPr id="131" name="" descr=""/>
          <p:cNvPicPr/>
          <p:nvPr/>
        </p:nvPicPr>
        <p:blipFill>
          <a:blip r:embed="rId2"/>
          <a:stretch/>
        </p:blipFill>
        <p:spPr>
          <a:xfrm>
            <a:off x="3600000" y="2728440"/>
            <a:ext cx="5400000" cy="16624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1" lang="en-GB" sz="2800" spc="-1" strike="noStrike">
                <a:solidFill>
                  <a:srgbClr val="a26d6a"/>
                </a:solidFill>
                <a:latin typeface="Arial"/>
                <a:ea typeface="DejaVu Sans"/>
              </a:rPr>
              <a:t>Conclusions</a:t>
            </a:r>
            <a:endParaRPr b="1" lang="en-GB" sz="2800" spc="-1" strike="noStrike">
              <a:solidFill>
                <a:srgbClr val="a26d6a"/>
              </a:solidFill>
              <a:latin typeface="Arial"/>
            </a:endParaRPr>
          </a:p>
        </p:txBody>
      </p:sp>
      <p:sp>
        <p:nvSpPr>
          <p:cNvPr id="133" name="TextShape 2"/>
          <p:cNvSpPr txBox="1"/>
          <p:nvPr/>
        </p:nvSpPr>
        <p:spPr>
          <a:xfrm>
            <a:off x="504000" y="1146600"/>
            <a:ext cx="9072000" cy="8334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GB" sz="2400" spc="-1" strike="noStrike">
                <a:solidFill>
                  <a:srgbClr val="333333"/>
                </a:solidFill>
                <a:latin typeface="Arial"/>
              </a:rPr>
              <a:t>Although AdaBoost has a lower L1-margin, it exhibits mostly better empirical error on synthetic and real data sets.</a:t>
            </a:r>
            <a:endParaRPr b="0" lang="en-GB" sz="2400" spc="-1" strike="noStrike">
              <a:solidFill>
                <a:srgbClr val="333333"/>
              </a:solidFill>
              <a:latin typeface="Arial"/>
            </a:endParaRPr>
          </a:p>
        </p:txBody>
      </p:sp>
      <p:sp>
        <p:nvSpPr>
          <p:cNvPr id="134" name="TextShape 3"/>
          <p:cNvSpPr txBox="1"/>
          <p:nvPr/>
        </p:nvSpPr>
        <p:spPr>
          <a:xfrm>
            <a:off x="504000" y="2031480"/>
            <a:ext cx="9072000" cy="120852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GB" sz="2400" spc="-1" strike="noStrike">
                <a:solidFill>
                  <a:srgbClr val="333333"/>
                </a:solidFill>
                <a:latin typeface="Arial"/>
              </a:rPr>
              <a:t>All experiments show that the minimum of U(ρ) is several time larger than the empirical error of both classi_x001c_ers, which makes this approach to error estimation practically inapplicable.</a:t>
            </a:r>
            <a:endParaRPr b="0" lang="en-GB" sz="2400" spc="-1" strike="noStrike">
              <a:solidFill>
                <a:srgbClr val="333333"/>
              </a:solidFill>
              <a:latin typeface="Arial"/>
            </a:endParaRPr>
          </a:p>
        </p:txBody>
      </p:sp>
      <p:sp>
        <p:nvSpPr>
          <p:cNvPr id="135" name="TextShape 4"/>
          <p:cNvSpPr txBox="1"/>
          <p:nvPr/>
        </p:nvSpPr>
        <p:spPr>
          <a:xfrm>
            <a:off x="468000" y="3240000"/>
            <a:ext cx="9072000" cy="1928520"/>
          </a:xfrm>
          <a:prstGeom prst="rect">
            <a:avLst/>
          </a:prstGeom>
          <a:noFill/>
          <a:ln w="0">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GB" sz="2400" spc="-1" strike="noStrike">
                <a:solidFill>
                  <a:srgbClr val="333333"/>
                </a:solidFill>
                <a:latin typeface="Arial"/>
              </a:rPr>
              <a:t>Along with this, U(ρ) and empirical margin loss values for the classifier versions correlate with the empirical errors for them in the experiments: AdaBoost has a smaller U(ρ)/empirical margin loss and at the same time gives a smaller error in the experiments. This fact supports the hypothesis that it is possible to qualitatively estimate the classifier using the formula U(ρ).</a:t>
            </a:r>
            <a:endParaRPr b="0" lang="en-GB" sz="2400" spc="-1" strike="noStrike">
              <a:solidFill>
                <a:srgbClr val="333333"/>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7092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2800" spc="-1" strike="noStrike">
                <a:solidFill>
                  <a:srgbClr val="000000"/>
                </a:solidFill>
                <a:latin typeface="Arial"/>
                <a:ea typeface="DejaVu Sans"/>
              </a:rPr>
              <a:t>Problems explored in this thesis: the influence of L</a:t>
            </a:r>
            <a:r>
              <a:rPr b="0" lang="en-GB" sz="2800" spc="-1" strike="noStrike" baseline="-8000">
                <a:solidFill>
                  <a:srgbClr val="000000"/>
                </a:solidFill>
                <a:latin typeface="Arial"/>
                <a:ea typeface="DejaVu Sans"/>
              </a:rPr>
              <a:t>1</a:t>
            </a:r>
            <a:r>
              <a:rPr b="0" lang="en-GB" sz="2800" spc="-1" strike="noStrike">
                <a:solidFill>
                  <a:srgbClr val="000000"/>
                </a:solidFill>
                <a:latin typeface="Arial"/>
                <a:ea typeface="DejaVu Sans"/>
              </a:rPr>
              <a:t>-geometric margin on the error on test set</a:t>
            </a:r>
            <a:endParaRPr b="0" lang="en-GB" sz="2800" spc="-1" strike="noStrike">
              <a:latin typeface="Arial"/>
            </a:endParaRPr>
          </a:p>
        </p:txBody>
      </p:sp>
      <p:sp>
        <p:nvSpPr>
          <p:cNvPr id="81" name="CustomShape 2"/>
          <p:cNvSpPr/>
          <p:nvPr/>
        </p:nvSpPr>
        <p:spPr>
          <a:xfrm>
            <a:off x="504000" y="1326600"/>
            <a:ext cx="9070920" cy="654120"/>
          </a:xfrm>
          <a:prstGeom prst="rect">
            <a:avLst/>
          </a:prstGeom>
          <a:noFill/>
          <a:ln w="0">
            <a:noFill/>
          </a:ln>
        </p:spPr>
        <p:style>
          <a:lnRef idx="0"/>
          <a:fillRef idx="0"/>
          <a:effectRef idx="0"/>
          <a:fontRef idx="minor"/>
        </p:style>
      </p:sp>
      <p:sp>
        <p:nvSpPr>
          <p:cNvPr id="82" name="CustomShape 3"/>
          <p:cNvSpPr/>
          <p:nvPr/>
        </p:nvSpPr>
        <p:spPr>
          <a:xfrm>
            <a:off x="180720" y="2700000"/>
            <a:ext cx="9179280" cy="54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Then, L</a:t>
            </a:r>
            <a:r>
              <a:rPr b="1" lang="en-US" sz="2000" spc="-1" strike="noStrike" baseline="-8000">
                <a:solidFill>
                  <a:srgbClr val="a26d6a"/>
                </a:solidFill>
                <a:latin typeface="Arial"/>
                <a:ea typeface="Microsoft YaHei"/>
              </a:rPr>
              <a:t>1</a:t>
            </a:r>
            <a:r>
              <a:rPr b="1" lang="en-US" sz="2000" spc="-1" strike="noStrike">
                <a:solidFill>
                  <a:srgbClr val="a26d6a"/>
                </a:solidFill>
                <a:latin typeface="Arial"/>
                <a:ea typeface="Microsoft YaHei"/>
              </a:rPr>
              <a:t>-geometric margin for the ensemble is as follows:</a:t>
            </a:r>
            <a:endParaRPr b="0" lang="en-GB" sz="2000" spc="-1" strike="noStrike">
              <a:latin typeface="Arial"/>
            </a:endParaRPr>
          </a:p>
        </p:txBody>
      </p:sp>
      <p:sp>
        <p:nvSpPr>
          <p:cNvPr id="83" name="CustomShape 4"/>
          <p:cNvSpPr/>
          <p:nvPr/>
        </p:nvSpPr>
        <p:spPr>
          <a:xfrm>
            <a:off x="180000" y="1619280"/>
            <a:ext cx="9539280" cy="54072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Suppose AdaBoost ensemble is defined in a vector form:</a:t>
            </a:r>
            <a:endParaRPr b="0" lang="en-GB" sz="2000" spc="-1" strike="noStrike">
              <a:latin typeface="Arial"/>
            </a:endParaRPr>
          </a:p>
        </p:txBody>
      </p:sp>
      <p:pic>
        <p:nvPicPr>
          <p:cNvPr id="84" name="" descr=""/>
          <p:cNvPicPr/>
          <p:nvPr/>
        </p:nvPicPr>
        <p:blipFill>
          <a:blip r:embed="rId1"/>
          <a:stretch/>
        </p:blipFill>
        <p:spPr>
          <a:xfrm>
            <a:off x="3230640" y="1980720"/>
            <a:ext cx="2889360" cy="539280"/>
          </a:xfrm>
          <a:prstGeom prst="rect">
            <a:avLst/>
          </a:prstGeom>
          <a:ln w="0">
            <a:noFill/>
          </a:ln>
        </p:spPr>
      </p:pic>
      <p:pic>
        <p:nvPicPr>
          <p:cNvPr id="85" name="" descr=""/>
          <p:cNvPicPr/>
          <p:nvPr/>
        </p:nvPicPr>
        <p:blipFill>
          <a:blip r:embed="rId2"/>
          <a:stretch/>
        </p:blipFill>
        <p:spPr>
          <a:xfrm>
            <a:off x="3240000" y="3240000"/>
            <a:ext cx="3243960" cy="484200"/>
          </a:xfrm>
          <a:prstGeom prst="rect">
            <a:avLst/>
          </a:prstGeom>
          <a:ln w="0">
            <a:noFill/>
          </a:ln>
        </p:spPr>
      </p:pic>
      <p:sp>
        <p:nvSpPr>
          <p:cNvPr id="86" name="CustomShape 5"/>
          <p:cNvSpPr/>
          <p:nvPr/>
        </p:nvSpPr>
        <p:spPr>
          <a:xfrm>
            <a:off x="540000" y="3960000"/>
            <a:ext cx="9180000" cy="16200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1" lang="en-US" sz="2000" spc="-1" strike="noStrike">
                <a:solidFill>
                  <a:srgbClr val="a26d6a"/>
                </a:solidFill>
                <a:latin typeface="Arial"/>
                <a:ea typeface="Microsoft YaHei"/>
              </a:rPr>
              <a:t>For a hyper-plane perpendicular to vector a, the geometric margin is a minimum among norm-1 distances from h(x</a:t>
            </a:r>
            <a:r>
              <a:rPr b="1" lang="en-US" sz="2000" spc="-1" strike="noStrike" baseline="-8000">
                <a:solidFill>
                  <a:srgbClr val="a26d6a"/>
                </a:solidFill>
                <a:latin typeface="Arial"/>
                <a:ea typeface="Microsoft YaHei"/>
              </a:rPr>
              <a:t>t</a:t>
            </a:r>
            <a:r>
              <a:rPr b="1" lang="en-US" sz="2000" spc="-1" strike="noStrike">
                <a:solidFill>
                  <a:srgbClr val="a26d6a"/>
                </a:solidFill>
                <a:latin typeface="Arial"/>
                <a:ea typeface="Microsoft YaHei"/>
              </a:rPr>
              <a:t>) vectors to the hyper-plane. Thus, the geometric margin reflects the classifier's confidence in the train data set, and the question is whether a greater L</a:t>
            </a:r>
            <a:r>
              <a:rPr b="1" lang="en-US" sz="2000" spc="-1" strike="noStrike" baseline="-8000">
                <a:solidFill>
                  <a:srgbClr val="a26d6a"/>
                </a:solidFill>
                <a:latin typeface="Arial"/>
                <a:ea typeface="Microsoft YaHei"/>
              </a:rPr>
              <a:t>1</a:t>
            </a:r>
            <a:r>
              <a:rPr b="1" lang="en-US" sz="2000" spc="-1" strike="noStrike">
                <a:solidFill>
                  <a:srgbClr val="a26d6a"/>
                </a:solidFill>
                <a:latin typeface="Arial"/>
                <a:ea typeface="Microsoft YaHei"/>
              </a:rPr>
              <a:t>-geometric margin provides less generalisation error on test data.</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Problems explored in this thesis: studying of risk estimation based on the empirical loss function</a:t>
            </a:r>
            <a:endParaRPr b="0" lang="en-GB" sz="2800" spc="-1" strike="noStrike">
              <a:latin typeface="Arial"/>
            </a:endParaRPr>
          </a:p>
        </p:txBody>
      </p:sp>
      <p:sp>
        <p:nvSpPr>
          <p:cNvPr id="88" name="CustomShape 2"/>
          <p:cNvSpPr/>
          <p:nvPr/>
        </p:nvSpPr>
        <p:spPr>
          <a:xfrm>
            <a:off x="180000" y="1260000"/>
            <a:ext cx="9539280" cy="90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Suppose, H is a set of real-valued functions and the non-negative value ρ of the margin is fixed. Then, for any δ &gt; 0, with a probability at least 1 − δ, the risk estimation for any h ∈ H is as follows:</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pic>
        <p:nvPicPr>
          <p:cNvPr id="89" name="" descr=""/>
          <p:cNvPicPr/>
          <p:nvPr/>
        </p:nvPicPr>
        <p:blipFill>
          <a:blip r:embed="rId1"/>
          <a:stretch/>
        </p:blipFill>
        <p:spPr>
          <a:xfrm>
            <a:off x="3145680" y="2279520"/>
            <a:ext cx="4234320" cy="600480"/>
          </a:xfrm>
          <a:prstGeom prst="rect">
            <a:avLst/>
          </a:prstGeom>
          <a:ln w="0">
            <a:noFill/>
          </a:ln>
        </p:spPr>
      </p:pic>
      <p:sp>
        <p:nvSpPr>
          <p:cNvPr id="90" name="CustomShape 3"/>
          <p:cNvSpPr/>
          <p:nvPr/>
        </p:nvSpPr>
        <p:spPr>
          <a:xfrm>
            <a:off x="180720" y="2954880"/>
            <a:ext cx="9539280" cy="36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The empirical loss function R</a:t>
            </a:r>
            <a:r>
              <a:rPr b="1" lang="en-US" sz="2000" spc="-1" strike="noStrike" baseline="-8000">
                <a:solidFill>
                  <a:srgbClr val="a26d6a"/>
                </a:solidFill>
                <a:latin typeface="Arial"/>
                <a:ea typeface="Microsoft YaHei"/>
              </a:rPr>
              <a:t>S,ρ </a:t>
            </a:r>
            <a:r>
              <a:rPr b="1" lang="en-US" sz="2000" spc="-1" strike="noStrike">
                <a:solidFill>
                  <a:srgbClr val="a26d6a"/>
                </a:solidFill>
                <a:latin typeface="Arial"/>
                <a:ea typeface="Microsoft YaHei"/>
              </a:rPr>
              <a:t>is defined as follows:</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pic>
        <p:nvPicPr>
          <p:cNvPr id="91" name="" descr=""/>
          <p:cNvPicPr/>
          <p:nvPr/>
        </p:nvPicPr>
        <p:blipFill>
          <a:blip r:embed="rId2"/>
          <a:stretch/>
        </p:blipFill>
        <p:spPr>
          <a:xfrm>
            <a:off x="3272760" y="3314880"/>
            <a:ext cx="3747240" cy="510840"/>
          </a:xfrm>
          <a:prstGeom prst="rect">
            <a:avLst/>
          </a:prstGeom>
          <a:ln w="0">
            <a:noFill/>
          </a:ln>
        </p:spPr>
      </p:pic>
      <p:sp>
        <p:nvSpPr>
          <p:cNvPr id="92" name="CustomShape 4"/>
          <p:cNvSpPr/>
          <p:nvPr/>
        </p:nvSpPr>
        <p:spPr>
          <a:xfrm>
            <a:off x="180720" y="3780000"/>
            <a:ext cx="9539280" cy="36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Ф</a:t>
            </a:r>
            <a:r>
              <a:rPr b="1" lang="en-US" sz="2000" spc="-1" strike="noStrike" baseline="-8000">
                <a:solidFill>
                  <a:srgbClr val="a26d6a"/>
                </a:solidFill>
                <a:latin typeface="Arial"/>
                <a:ea typeface="Microsoft YaHei"/>
              </a:rPr>
              <a:t>ρ</a:t>
            </a:r>
            <a:r>
              <a:rPr b="1" lang="en-US" sz="2000" spc="-1" strike="noStrike">
                <a:solidFill>
                  <a:srgbClr val="a26d6a"/>
                </a:solidFill>
                <a:latin typeface="Arial"/>
                <a:ea typeface="Microsoft YaHei"/>
              </a:rPr>
              <a:t> has the following graph:</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pic>
        <p:nvPicPr>
          <p:cNvPr id="93" name="" descr=""/>
          <p:cNvPicPr/>
          <p:nvPr/>
        </p:nvPicPr>
        <p:blipFill>
          <a:blip r:embed="rId3"/>
          <a:stretch/>
        </p:blipFill>
        <p:spPr>
          <a:xfrm>
            <a:off x="3600000" y="4140000"/>
            <a:ext cx="2323800" cy="1314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Problems explored in this thesis: studying of error estimation based on the empirical loss function</a:t>
            </a:r>
            <a:endParaRPr b="0" lang="en-GB" sz="2800" spc="-1" strike="noStrike">
              <a:latin typeface="Arial"/>
            </a:endParaRPr>
          </a:p>
        </p:txBody>
      </p:sp>
      <p:sp>
        <p:nvSpPr>
          <p:cNvPr id="95" name="CustomShape 2"/>
          <p:cNvSpPr/>
          <p:nvPr/>
        </p:nvSpPr>
        <p:spPr>
          <a:xfrm>
            <a:off x="180000" y="1269000"/>
            <a:ext cx="9539280" cy="711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From the above definitions, it can be seen that in order to estimate the risk of a classifier, the following function must be examined for a minimum:</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pic>
        <p:nvPicPr>
          <p:cNvPr id="96" name="" descr=""/>
          <p:cNvPicPr/>
          <p:nvPr/>
        </p:nvPicPr>
        <p:blipFill>
          <a:blip r:embed="rId1"/>
          <a:stretch/>
        </p:blipFill>
        <p:spPr>
          <a:xfrm>
            <a:off x="3060000" y="1980000"/>
            <a:ext cx="3570480" cy="613800"/>
          </a:xfrm>
          <a:prstGeom prst="rect">
            <a:avLst/>
          </a:prstGeom>
          <a:ln w="0">
            <a:noFill/>
          </a:ln>
        </p:spPr>
      </p:pic>
      <p:sp>
        <p:nvSpPr>
          <p:cNvPr id="97" name="CustomShape 3"/>
          <p:cNvSpPr/>
          <p:nvPr/>
        </p:nvSpPr>
        <p:spPr>
          <a:xfrm>
            <a:off x="180000" y="1269000"/>
            <a:ext cx="9539280" cy="711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From the above definitions, it can be seen that in order to estimate the risk of a classifier, the following function must be examined for a minimum:</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
        <p:nvSpPr>
          <p:cNvPr id="98" name="CustomShape 4"/>
          <p:cNvSpPr/>
          <p:nvPr/>
        </p:nvSpPr>
        <p:spPr>
          <a:xfrm>
            <a:off x="180000" y="2880000"/>
            <a:ext cx="9539280" cy="180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It may be noted that U(ρ) contains differently directed terms: R</a:t>
            </a:r>
            <a:r>
              <a:rPr b="1" lang="en-US" sz="2000" spc="-1" strike="noStrike" baseline="-8000">
                <a:solidFill>
                  <a:srgbClr val="a26d6a"/>
                </a:solidFill>
                <a:latin typeface="Arial"/>
                <a:ea typeface="Microsoft YaHei"/>
              </a:rPr>
              <a:t>S,ρ</a:t>
            </a:r>
            <a:r>
              <a:rPr b="1" lang="en-US" sz="2000" spc="-1" strike="noStrike">
                <a:solidFill>
                  <a:srgbClr val="a26d6a"/>
                </a:solidFill>
                <a:latin typeface="Arial"/>
                <a:ea typeface="Microsoft YaHei"/>
              </a:rPr>
              <a:t>(h) is a growing function of ρ while (2/ρ)*R</a:t>
            </a:r>
            <a:r>
              <a:rPr b="1" lang="en-US" sz="2000" spc="-1" strike="noStrike" baseline="-8000">
                <a:solidFill>
                  <a:srgbClr val="a26d6a"/>
                </a:solidFill>
                <a:latin typeface="Arial"/>
                <a:ea typeface="Microsoft YaHei"/>
              </a:rPr>
              <a:t>s</a:t>
            </a:r>
            <a:r>
              <a:rPr b="1" lang="en-US" sz="2000" spc="-1" strike="noStrike">
                <a:solidFill>
                  <a:srgbClr val="a26d6a"/>
                </a:solidFill>
                <a:latin typeface="Arial"/>
                <a:ea typeface="Microsoft YaHei"/>
              </a:rPr>
              <a:t>(H) is decreasing. Thus, some minimum of U(ρ) is expected. It is difficult to solve this optimising task analytically because of the undifferentiated R</a:t>
            </a:r>
            <a:r>
              <a:rPr b="1" lang="en-US" sz="2000" spc="-1" strike="noStrike" baseline="-8000">
                <a:solidFill>
                  <a:srgbClr val="a26d6a"/>
                </a:solidFill>
                <a:latin typeface="Arial"/>
                <a:ea typeface="Microsoft YaHei"/>
              </a:rPr>
              <a:t>S,ρ</a:t>
            </a:r>
            <a:r>
              <a:rPr b="1" lang="en-US" sz="2000" spc="-1" strike="noStrike">
                <a:solidFill>
                  <a:srgbClr val="a26d6a"/>
                </a:solidFill>
                <a:latin typeface="Arial"/>
                <a:ea typeface="Microsoft YaHei"/>
              </a:rPr>
              <a:t> as function of ρ, thus in the following experiments the value U(ρ) is estimating empirically by varying the variable ρ.</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Experiments with </a:t>
            </a:r>
            <a:r>
              <a:rPr b="0" lang="en-GB" sz="2800" spc="-1" strike="noStrike">
                <a:solidFill>
                  <a:srgbClr val="000000"/>
                </a:solidFill>
                <a:latin typeface="Arial"/>
                <a:ea typeface="DejaVu Sans"/>
              </a:rPr>
              <a:t>L</a:t>
            </a:r>
            <a:r>
              <a:rPr b="0" lang="en-GB" sz="2800" spc="-1" strike="noStrike" baseline="-8000">
                <a:solidFill>
                  <a:srgbClr val="000000"/>
                </a:solidFill>
                <a:latin typeface="Arial"/>
                <a:ea typeface="DejaVu Sans"/>
              </a:rPr>
              <a:t>1</a:t>
            </a:r>
            <a:r>
              <a:rPr b="0" lang="en-GB" sz="2800" spc="-1" strike="noStrike">
                <a:solidFill>
                  <a:srgbClr val="000000"/>
                </a:solidFill>
                <a:latin typeface="Arial"/>
                <a:ea typeface="DejaVu Sans"/>
              </a:rPr>
              <a:t>-geometric margin</a:t>
            </a:r>
            <a:endParaRPr b="0" lang="en-GB" sz="2800" spc="-1" strike="noStrike">
              <a:latin typeface="Arial"/>
            </a:endParaRPr>
          </a:p>
        </p:txBody>
      </p:sp>
      <p:sp>
        <p:nvSpPr>
          <p:cNvPr id="100" name="CustomShape 2"/>
          <p:cNvSpPr/>
          <p:nvPr/>
        </p:nvSpPr>
        <p:spPr>
          <a:xfrm>
            <a:off x="720000" y="1260000"/>
            <a:ext cx="9000000" cy="315252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1" lang="en-US" sz="2000" spc="-1" strike="noStrike">
                <a:solidFill>
                  <a:srgbClr val="a26d6a"/>
                </a:solidFill>
                <a:latin typeface="Arial"/>
                <a:ea typeface="Microsoft YaHei"/>
              </a:rPr>
              <a:t>Originally, AdaBoost was implemented as an iterative process. In each boosting round a weak classifier is selected in order to minimise the error on some specially designed distribution. Alternatively, the L</a:t>
            </a:r>
            <a:r>
              <a:rPr b="1" lang="en-US" sz="2000" spc="-1" strike="noStrike" baseline="-8000">
                <a:solidFill>
                  <a:srgbClr val="a26d6a"/>
                </a:solidFill>
                <a:latin typeface="Arial"/>
                <a:ea typeface="Microsoft YaHei"/>
              </a:rPr>
              <a:t>1</a:t>
            </a:r>
            <a:r>
              <a:rPr b="1" lang="en-US" sz="2000" spc="-1" strike="noStrike">
                <a:solidFill>
                  <a:srgbClr val="a26d6a"/>
                </a:solidFill>
                <a:latin typeface="Arial"/>
                <a:ea typeface="Microsoft YaHei"/>
              </a:rPr>
              <a:t>-geometric margin in the separable case for the training set can be defined and maximised explicitly, e.g. using linear programming. Thus, we obtain two methods for the classifier ensemble implementation and moreover, the second version is a margin maximiser. If it is true that maximising the margin yields less risk, the second version classifier should give better results. This statement is checked in the following experiments.</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Experiments with </a:t>
            </a:r>
            <a:r>
              <a:rPr b="0" lang="en-GB" sz="2800" spc="-1" strike="noStrike">
                <a:solidFill>
                  <a:srgbClr val="000000"/>
                </a:solidFill>
                <a:latin typeface="Arial"/>
                <a:ea typeface="DejaVu Sans"/>
              </a:rPr>
              <a:t>L</a:t>
            </a:r>
            <a:r>
              <a:rPr b="0" lang="en-GB" sz="2800" spc="-1" strike="noStrike" baseline="-8000">
                <a:solidFill>
                  <a:srgbClr val="000000"/>
                </a:solidFill>
                <a:latin typeface="Arial"/>
                <a:ea typeface="DejaVu Sans"/>
              </a:rPr>
              <a:t>1</a:t>
            </a:r>
            <a:r>
              <a:rPr b="0" lang="en-GB" sz="2800" spc="-1" strike="noStrike">
                <a:solidFill>
                  <a:srgbClr val="000000"/>
                </a:solidFill>
                <a:latin typeface="Arial"/>
                <a:ea typeface="DejaVu Sans"/>
              </a:rPr>
              <a:t>-geometric margin: synthetic data sets with a varying number of features </a:t>
            </a:r>
            <a:endParaRPr b="0" lang="en-GB" sz="2800" spc="-1" strike="noStrike">
              <a:latin typeface="Arial"/>
            </a:endParaRPr>
          </a:p>
        </p:txBody>
      </p:sp>
      <p:pic>
        <p:nvPicPr>
          <p:cNvPr id="102" name="" descr=""/>
          <p:cNvPicPr/>
          <p:nvPr/>
        </p:nvPicPr>
        <p:blipFill>
          <a:blip r:embed="rId1"/>
          <a:stretch/>
        </p:blipFill>
        <p:spPr>
          <a:xfrm>
            <a:off x="360000" y="1260000"/>
            <a:ext cx="9132840" cy="2340000"/>
          </a:xfrm>
          <a:prstGeom prst="rect">
            <a:avLst/>
          </a:prstGeom>
          <a:ln w="0">
            <a:noFill/>
          </a:ln>
        </p:spPr>
      </p:pic>
      <p:sp>
        <p:nvSpPr>
          <p:cNvPr id="103" name="CustomShape 2"/>
          <p:cNvSpPr/>
          <p:nvPr/>
        </p:nvSpPr>
        <p:spPr>
          <a:xfrm>
            <a:off x="180000" y="3780000"/>
            <a:ext cx="9539280" cy="162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As can be seen from the graphs, the geometrical margin for the linear algorithm is higher, which is explained by the different principles of the algorithms. At the same time, the empirical risk on the test set does not di_x001b_er signi_x001c_cantly between the versions of the classi_x001c_ers, as can be seen from the right-hand graph.</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Experiments with </a:t>
            </a:r>
            <a:r>
              <a:rPr b="0" lang="en-GB" sz="2800" spc="-1" strike="noStrike">
                <a:solidFill>
                  <a:srgbClr val="000000"/>
                </a:solidFill>
                <a:latin typeface="Arial"/>
                <a:ea typeface="DejaVu Sans"/>
              </a:rPr>
              <a:t>L</a:t>
            </a:r>
            <a:r>
              <a:rPr b="0" lang="en-GB" sz="2800" spc="-1" strike="noStrike" baseline="-8000">
                <a:solidFill>
                  <a:srgbClr val="000000"/>
                </a:solidFill>
                <a:latin typeface="Arial"/>
                <a:ea typeface="DejaVu Sans"/>
              </a:rPr>
              <a:t>1</a:t>
            </a:r>
            <a:r>
              <a:rPr b="0" lang="en-GB" sz="2800" spc="-1" strike="noStrike">
                <a:solidFill>
                  <a:srgbClr val="000000"/>
                </a:solidFill>
                <a:latin typeface="Arial"/>
                <a:ea typeface="DejaVu Sans"/>
              </a:rPr>
              <a:t>-geometric margin: synthetic data sets with a varying number of samples</a:t>
            </a:r>
            <a:endParaRPr b="0" lang="en-GB" sz="2800" spc="-1" strike="noStrike">
              <a:latin typeface="Arial"/>
            </a:endParaRPr>
          </a:p>
        </p:txBody>
      </p:sp>
      <p:pic>
        <p:nvPicPr>
          <p:cNvPr id="105" name="" descr=""/>
          <p:cNvPicPr/>
          <p:nvPr/>
        </p:nvPicPr>
        <p:blipFill>
          <a:blip r:embed="rId1"/>
          <a:stretch/>
        </p:blipFill>
        <p:spPr>
          <a:xfrm>
            <a:off x="1080000" y="1184400"/>
            <a:ext cx="7920000" cy="2287440"/>
          </a:xfrm>
          <a:prstGeom prst="rect">
            <a:avLst/>
          </a:prstGeom>
          <a:ln w="0">
            <a:noFill/>
          </a:ln>
        </p:spPr>
      </p:pic>
      <p:sp>
        <p:nvSpPr>
          <p:cNvPr id="106" name="CustomShape 2"/>
          <p:cNvSpPr/>
          <p:nvPr/>
        </p:nvSpPr>
        <p:spPr>
          <a:xfrm>
            <a:off x="180000" y="3780000"/>
            <a:ext cx="9539280" cy="162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Again, the significant difference in margin values can be seen, which does not, however, affect the empirical risk values. Conversely, the linear algorithm’s risk turns out to be significantly bigger.</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226080"/>
            <a:ext cx="9072000" cy="94644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Experiments with </a:t>
            </a:r>
            <a:r>
              <a:rPr b="0" lang="en-GB" sz="2800" spc="-1" strike="noStrike">
                <a:solidFill>
                  <a:srgbClr val="000000"/>
                </a:solidFill>
                <a:latin typeface="Arial"/>
                <a:ea typeface="DejaVu Sans"/>
              </a:rPr>
              <a:t>L</a:t>
            </a:r>
            <a:r>
              <a:rPr b="0" lang="en-GB" sz="2800" spc="-1" strike="noStrike" baseline="-8000">
                <a:solidFill>
                  <a:srgbClr val="000000"/>
                </a:solidFill>
                <a:latin typeface="Arial"/>
                <a:ea typeface="DejaVu Sans"/>
              </a:rPr>
              <a:t>1</a:t>
            </a:r>
            <a:r>
              <a:rPr b="0" lang="en-GB" sz="2800" spc="-1" strike="noStrike">
                <a:solidFill>
                  <a:srgbClr val="000000"/>
                </a:solidFill>
                <a:latin typeface="Arial"/>
                <a:ea typeface="DejaVu Sans"/>
              </a:rPr>
              <a:t>-geometric margin: synthetic data sets with a varying per cent of informative features</a:t>
            </a:r>
            <a:endParaRPr b="0" lang="en-GB" sz="2800" spc="-1" strike="noStrike">
              <a:latin typeface="Arial"/>
            </a:endParaRPr>
          </a:p>
        </p:txBody>
      </p:sp>
      <p:pic>
        <p:nvPicPr>
          <p:cNvPr id="108" name="" descr=""/>
          <p:cNvPicPr/>
          <p:nvPr/>
        </p:nvPicPr>
        <p:blipFill>
          <a:blip r:embed="rId1"/>
          <a:stretch/>
        </p:blipFill>
        <p:spPr>
          <a:xfrm>
            <a:off x="720000" y="1260000"/>
            <a:ext cx="8139600" cy="2336760"/>
          </a:xfrm>
          <a:prstGeom prst="rect">
            <a:avLst/>
          </a:prstGeom>
          <a:ln w="0">
            <a:noFill/>
          </a:ln>
        </p:spPr>
      </p:pic>
      <p:sp>
        <p:nvSpPr>
          <p:cNvPr id="109" name="CustomShape 2"/>
          <p:cNvSpPr/>
          <p:nvPr/>
        </p:nvSpPr>
        <p:spPr>
          <a:xfrm>
            <a:off x="360000" y="3780000"/>
            <a:ext cx="9539280" cy="162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The ratio of the data is similar to previous experiments, the difference in margin does not lead to better empirical risk.</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226080"/>
            <a:ext cx="9072000" cy="853920"/>
          </a:xfrm>
          <a:prstGeom prst="rect">
            <a:avLst/>
          </a:prstGeom>
          <a:noFill/>
          <a:ln w="0">
            <a:noFill/>
          </a:ln>
        </p:spPr>
        <p:txBody>
          <a:bodyPr lIns="0" rIns="0" tIns="0" bIns="0" anchor="ctr">
            <a:noAutofit/>
          </a:bodyPr>
          <a:p>
            <a:pPr algn="ctr">
              <a:lnSpc>
                <a:spcPct val="100000"/>
              </a:lnSpc>
            </a:pPr>
            <a:r>
              <a:rPr b="0" lang="en-GB" sz="2800" spc="-1" strike="noStrike">
                <a:solidFill>
                  <a:srgbClr val="000000"/>
                </a:solidFill>
                <a:latin typeface="Arial"/>
                <a:ea typeface="DejaVu Sans"/>
              </a:rPr>
              <a:t>Experiments with </a:t>
            </a:r>
            <a:r>
              <a:rPr b="0" lang="en-GB" sz="2800" spc="-1" strike="noStrike">
                <a:solidFill>
                  <a:srgbClr val="000000"/>
                </a:solidFill>
                <a:latin typeface="Arial"/>
                <a:ea typeface="DejaVu Sans"/>
              </a:rPr>
              <a:t>L</a:t>
            </a:r>
            <a:r>
              <a:rPr b="0" lang="en-GB" sz="2800" spc="-1" strike="noStrike" baseline="-8000">
                <a:solidFill>
                  <a:srgbClr val="000000"/>
                </a:solidFill>
                <a:latin typeface="Arial"/>
                <a:ea typeface="DejaVu Sans"/>
              </a:rPr>
              <a:t>1</a:t>
            </a:r>
            <a:r>
              <a:rPr b="0" lang="en-GB" sz="2800" spc="-1" strike="noStrike">
                <a:solidFill>
                  <a:srgbClr val="000000"/>
                </a:solidFill>
                <a:latin typeface="Arial"/>
                <a:ea typeface="DejaVu Sans"/>
              </a:rPr>
              <a:t>-geometric margin: tests on real data sets</a:t>
            </a:r>
            <a:endParaRPr b="0" lang="en-GB" sz="2800" spc="-1" strike="noStrike">
              <a:latin typeface="Arial"/>
            </a:endParaRPr>
          </a:p>
        </p:txBody>
      </p:sp>
      <p:sp>
        <p:nvSpPr>
          <p:cNvPr id="111" name="CustomShape 2"/>
          <p:cNvSpPr/>
          <p:nvPr/>
        </p:nvSpPr>
        <p:spPr>
          <a:xfrm>
            <a:off x="360000" y="1080000"/>
            <a:ext cx="9539280" cy="54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Set of experiments on breast cancer data set give results as follow:</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pic>
        <p:nvPicPr>
          <p:cNvPr id="112" name="" descr=""/>
          <p:cNvPicPr/>
          <p:nvPr/>
        </p:nvPicPr>
        <p:blipFill>
          <a:blip r:embed="rId1"/>
          <a:stretch/>
        </p:blipFill>
        <p:spPr>
          <a:xfrm>
            <a:off x="2127960" y="1440000"/>
            <a:ext cx="4892040" cy="972720"/>
          </a:xfrm>
          <a:prstGeom prst="rect">
            <a:avLst/>
          </a:prstGeom>
          <a:ln w="0">
            <a:noFill/>
          </a:ln>
        </p:spPr>
      </p:pic>
      <p:sp>
        <p:nvSpPr>
          <p:cNvPr id="113" name="CustomShape 3"/>
          <p:cNvSpPr/>
          <p:nvPr/>
        </p:nvSpPr>
        <p:spPr>
          <a:xfrm>
            <a:off x="360720" y="2520000"/>
            <a:ext cx="9539280" cy="54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Set of experiments on ionosphere data set give results as follow:</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pic>
        <p:nvPicPr>
          <p:cNvPr id="114" name="" descr=""/>
          <p:cNvPicPr/>
          <p:nvPr/>
        </p:nvPicPr>
        <p:blipFill>
          <a:blip r:embed="rId2"/>
          <a:stretch/>
        </p:blipFill>
        <p:spPr>
          <a:xfrm>
            <a:off x="2160000" y="2880000"/>
            <a:ext cx="4846320" cy="952200"/>
          </a:xfrm>
          <a:prstGeom prst="rect">
            <a:avLst/>
          </a:prstGeom>
          <a:ln w="0">
            <a:noFill/>
          </a:ln>
        </p:spPr>
      </p:pic>
      <p:sp>
        <p:nvSpPr>
          <p:cNvPr id="115" name="CustomShape 4"/>
          <p:cNvSpPr/>
          <p:nvPr/>
        </p:nvSpPr>
        <p:spPr>
          <a:xfrm>
            <a:off x="360720" y="3960000"/>
            <a:ext cx="9539280" cy="144000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1" lang="en-US" sz="2000" spc="-1" strike="noStrike">
                <a:solidFill>
                  <a:srgbClr val="a26d6a"/>
                </a:solidFill>
                <a:latin typeface="Arial"/>
                <a:ea typeface="Microsoft YaHei"/>
              </a:rPr>
              <a:t>On both data sets the linear algorithm gives the larger geometric margin and the larger error simultaneously. Together with results on synthetic data sets this shows that the larger geometric margin does not ensure the smaller error. To summarise, L1-geometric margin cannot be a reliable indicator of classifier quality.</a:t>
            </a: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a:p>
            <a:pPr marL="432000" indent="-323280">
              <a:lnSpc>
                <a:spcPct val="100000"/>
              </a:lnSpc>
              <a:spcBef>
                <a:spcPts val="1417"/>
              </a:spcBef>
              <a:buClr>
                <a:srgbClr val="000000"/>
              </a:buClr>
              <a:buSzPct val="45000"/>
              <a:buFont typeface="Wingdings" charset="2"/>
              <a:buChar char=""/>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1414</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2022-06-16T12:17:58Z</dcterms:created>
  <dc:creator/>
  <dc:description/>
  <dc:language>ru-RU</dc:language>
  <cp:lastModifiedBy/>
  <dcterms:modified xsi:type="dcterms:W3CDTF">2022-06-19T13:25:29Z</dcterms:modified>
  <cp:revision>84</cp:revision>
  <dc:subject/>
  <dc:title/>
</cp:coreProperties>
</file>

<file path=docProps/custom.xml><?xml version="1.0" encoding="utf-8"?>
<Properties xmlns="http://schemas.openxmlformats.org/officeDocument/2006/custom-properties" xmlns:vt="http://schemas.openxmlformats.org/officeDocument/2006/docPropsVTypes"/>
</file>