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57" r:id="rId4"/>
    <p:sldId id="286" r:id="rId5"/>
    <p:sldId id="261" r:id="rId6"/>
    <p:sldId id="284" r:id="rId7"/>
    <p:sldId id="266" r:id="rId8"/>
    <p:sldId id="278" r:id="rId9"/>
    <p:sldId id="279" r:id="rId10"/>
    <p:sldId id="280" r:id="rId11"/>
    <p:sldId id="282" r:id="rId12"/>
    <p:sldId id="281" r:id="rId13"/>
    <p:sldId id="290" r:id="rId14"/>
    <p:sldId id="291" r:id="rId15"/>
    <p:sldId id="270" r:id="rId16"/>
    <p:sldId id="262" r:id="rId17"/>
    <p:sldId id="288" r:id="rId18"/>
    <p:sldId id="289" r:id="rId19"/>
    <p:sldId id="28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94"/>
  </p:normalViewPr>
  <p:slideViewPr>
    <p:cSldViewPr snapToGrid="0">
      <p:cViewPr>
        <p:scale>
          <a:sx n="75" d="100"/>
          <a:sy n="75" d="100"/>
        </p:scale>
        <p:origin x="17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37EF5-EFA0-4410-97C4-91EA5469C6A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26A1165-03DB-4955-ACD3-0748A21F9785}">
      <dgm:prSet/>
      <dgm:spPr/>
      <dgm:t>
        <a:bodyPr/>
        <a:lstStyle/>
        <a:p>
          <a:pPr>
            <a:lnSpc>
              <a:spcPct val="100000"/>
            </a:lnSpc>
          </a:pPr>
          <a:r>
            <a:rPr lang="en-US"/>
            <a:t>Devices used by Netflix subscribers does not significantly differ from one another</a:t>
          </a:r>
        </a:p>
      </dgm:t>
    </dgm:pt>
    <dgm:pt modelId="{03CE3229-BBF6-4067-A037-486616C764EF}" type="parTrans" cxnId="{D9057BB7-AB6A-4D90-A1BF-95F07F2496A3}">
      <dgm:prSet/>
      <dgm:spPr/>
      <dgm:t>
        <a:bodyPr/>
        <a:lstStyle/>
        <a:p>
          <a:endParaRPr lang="en-US"/>
        </a:p>
      </dgm:t>
    </dgm:pt>
    <dgm:pt modelId="{63B03837-D856-4891-87BD-11F6EEC5F677}" type="sibTrans" cxnId="{D9057BB7-AB6A-4D90-A1BF-95F07F2496A3}">
      <dgm:prSet/>
      <dgm:spPr/>
      <dgm:t>
        <a:bodyPr/>
        <a:lstStyle/>
        <a:p>
          <a:endParaRPr lang="en-US"/>
        </a:p>
      </dgm:t>
    </dgm:pt>
    <dgm:pt modelId="{D6AE7517-C1CF-440A-BB5C-01B9E446C093}">
      <dgm:prSet/>
      <dgm:spPr/>
      <dgm:t>
        <a:bodyPr/>
        <a:lstStyle/>
        <a:p>
          <a:pPr>
            <a:lnSpc>
              <a:spcPct val="100000"/>
            </a:lnSpc>
          </a:pPr>
          <a:r>
            <a:rPr lang="en-US"/>
            <a:t>All four devices are significantly used </a:t>
          </a:r>
        </a:p>
      </dgm:t>
    </dgm:pt>
    <dgm:pt modelId="{09D387BD-E603-42CA-A3A0-7C13B5C87CD6}" type="parTrans" cxnId="{01C36F64-0E69-4A8F-AB88-C35AE6C94E64}">
      <dgm:prSet/>
      <dgm:spPr/>
      <dgm:t>
        <a:bodyPr/>
        <a:lstStyle/>
        <a:p>
          <a:endParaRPr lang="en-US"/>
        </a:p>
      </dgm:t>
    </dgm:pt>
    <dgm:pt modelId="{BD569830-7458-465B-A981-B57D326ADBE1}" type="sibTrans" cxnId="{01C36F64-0E69-4A8F-AB88-C35AE6C94E64}">
      <dgm:prSet/>
      <dgm:spPr/>
      <dgm:t>
        <a:bodyPr/>
        <a:lstStyle/>
        <a:p>
          <a:endParaRPr lang="en-US"/>
        </a:p>
      </dgm:t>
    </dgm:pt>
    <dgm:pt modelId="{28C66F39-2538-4C8F-889F-32452BDD4B02}" type="pres">
      <dgm:prSet presAssocID="{40437EF5-EFA0-4410-97C4-91EA5469C6A0}" presName="root" presStyleCnt="0">
        <dgm:presLayoutVars>
          <dgm:dir/>
          <dgm:resizeHandles val="exact"/>
        </dgm:presLayoutVars>
      </dgm:prSet>
      <dgm:spPr/>
    </dgm:pt>
    <dgm:pt modelId="{530C9290-5988-4D62-B3DF-CBA7A01DFA2D}" type="pres">
      <dgm:prSet presAssocID="{426A1165-03DB-4955-ACD3-0748A21F9785}" presName="compNode" presStyleCnt="0"/>
      <dgm:spPr/>
    </dgm:pt>
    <dgm:pt modelId="{E133DCFC-2550-4F98-B22F-CDE42B604759}" type="pres">
      <dgm:prSet presAssocID="{426A1165-03DB-4955-ACD3-0748A21F9785}" presName="bgRect" presStyleLbl="bgShp" presStyleIdx="0" presStyleCnt="2"/>
      <dgm:spPr/>
    </dgm:pt>
    <dgm:pt modelId="{715BD4EC-8CCC-4B92-8173-09A89F5BD9D4}" type="pres">
      <dgm:prSet presAssocID="{426A1165-03DB-4955-ACD3-0748A21F97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D167DD84-C41B-43EE-99DF-14B950D5F585}" type="pres">
      <dgm:prSet presAssocID="{426A1165-03DB-4955-ACD3-0748A21F9785}" presName="spaceRect" presStyleCnt="0"/>
      <dgm:spPr/>
    </dgm:pt>
    <dgm:pt modelId="{19A6085B-BCD2-45B1-9AFA-663B6EB9481B}" type="pres">
      <dgm:prSet presAssocID="{426A1165-03DB-4955-ACD3-0748A21F9785}" presName="parTx" presStyleLbl="revTx" presStyleIdx="0" presStyleCnt="2">
        <dgm:presLayoutVars>
          <dgm:chMax val="0"/>
          <dgm:chPref val="0"/>
        </dgm:presLayoutVars>
      </dgm:prSet>
      <dgm:spPr/>
    </dgm:pt>
    <dgm:pt modelId="{05026E09-3002-4A3A-9EB8-B603BDF7CAFA}" type="pres">
      <dgm:prSet presAssocID="{63B03837-D856-4891-87BD-11F6EEC5F677}" presName="sibTrans" presStyleCnt="0"/>
      <dgm:spPr/>
    </dgm:pt>
    <dgm:pt modelId="{40F2C681-5E97-4116-B951-0E2D677CD707}" type="pres">
      <dgm:prSet presAssocID="{D6AE7517-C1CF-440A-BB5C-01B9E446C093}" presName="compNode" presStyleCnt="0"/>
      <dgm:spPr/>
    </dgm:pt>
    <dgm:pt modelId="{62BB7A29-B8D3-4A78-AE48-7714EC8A365A}" type="pres">
      <dgm:prSet presAssocID="{D6AE7517-C1CF-440A-BB5C-01B9E446C093}" presName="bgRect" presStyleLbl="bgShp" presStyleIdx="1" presStyleCnt="2"/>
      <dgm:spPr/>
    </dgm:pt>
    <dgm:pt modelId="{12FB849E-32BD-45E2-BA7D-0E377F82523B}" type="pres">
      <dgm:prSet presAssocID="{D6AE7517-C1CF-440A-BB5C-01B9E446C0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34A8BCEB-EEB3-4219-B8C7-F5D8E9FA2284}" type="pres">
      <dgm:prSet presAssocID="{D6AE7517-C1CF-440A-BB5C-01B9E446C093}" presName="spaceRect" presStyleCnt="0"/>
      <dgm:spPr/>
    </dgm:pt>
    <dgm:pt modelId="{FB3EE3F2-2A83-4E29-8295-5FEC4BFE47FD}" type="pres">
      <dgm:prSet presAssocID="{D6AE7517-C1CF-440A-BB5C-01B9E446C093}" presName="parTx" presStyleLbl="revTx" presStyleIdx="1" presStyleCnt="2">
        <dgm:presLayoutVars>
          <dgm:chMax val="0"/>
          <dgm:chPref val="0"/>
        </dgm:presLayoutVars>
      </dgm:prSet>
      <dgm:spPr/>
    </dgm:pt>
  </dgm:ptLst>
  <dgm:cxnLst>
    <dgm:cxn modelId="{35C8E112-CD75-4F04-8F85-ABC2FD537AB0}" type="presOf" srcId="{40437EF5-EFA0-4410-97C4-91EA5469C6A0}" destId="{28C66F39-2538-4C8F-889F-32452BDD4B02}" srcOrd="0" destOrd="0" presId="urn:microsoft.com/office/officeart/2018/2/layout/IconVerticalSolidList"/>
    <dgm:cxn modelId="{01C36F64-0E69-4A8F-AB88-C35AE6C94E64}" srcId="{40437EF5-EFA0-4410-97C4-91EA5469C6A0}" destId="{D6AE7517-C1CF-440A-BB5C-01B9E446C093}" srcOrd="1" destOrd="0" parTransId="{09D387BD-E603-42CA-A3A0-7C13B5C87CD6}" sibTransId="{BD569830-7458-465B-A981-B57D326ADBE1}"/>
    <dgm:cxn modelId="{691DB76B-E9BE-4CBF-A3A9-CEC48B0A93A7}" type="presOf" srcId="{426A1165-03DB-4955-ACD3-0748A21F9785}" destId="{19A6085B-BCD2-45B1-9AFA-663B6EB9481B}" srcOrd="0" destOrd="0" presId="urn:microsoft.com/office/officeart/2018/2/layout/IconVerticalSolidList"/>
    <dgm:cxn modelId="{D532D099-F8BF-4B0E-87EE-E5AACBCCE240}" type="presOf" srcId="{D6AE7517-C1CF-440A-BB5C-01B9E446C093}" destId="{FB3EE3F2-2A83-4E29-8295-5FEC4BFE47FD}" srcOrd="0" destOrd="0" presId="urn:microsoft.com/office/officeart/2018/2/layout/IconVerticalSolidList"/>
    <dgm:cxn modelId="{D9057BB7-AB6A-4D90-A1BF-95F07F2496A3}" srcId="{40437EF5-EFA0-4410-97C4-91EA5469C6A0}" destId="{426A1165-03DB-4955-ACD3-0748A21F9785}" srcOrd="0" destOrd="0" parTransId="{03CE3229-BBF6-4067-A037-486616C764EF}" sibTransId="{63B03837-D856-4891-87BD-11F6EEC5F677}"/>
    <dgm:cxn modelId="{E614753A-EE7F-4258-9332-99D93B046A0E}" type="presParOf" srcId="{28C66F39-2538-4C8F-889F-32452BDD4B02}" destId="{530C9290-5988-4D62-B3DF-CBA7A01DFA2D}" srcOrd="0" destOrd="0" presId="urn:microsoft.com/office/officeart/2018/2/layout/IconVerticalSolidList"/>
    <dgm:cxn modelId="{47992125-C2BD-4897-8CB3-BA4F8B827B28}" type="presParOf" srcId="{530C9290-5988-4D62-B3DF-CBA7A01DFA2D}" destId="{E133DCFC-2550-4F98-B22F-CDE42B604759}" srcOrd="0" destOrd="0" presId="urn:microsoft.com/office/officeart/2018/2/layout/IconVerticalSolidList"/>
    <dgm:cxn modelId="{9E6CCDFD-9E46-4DCA-822A-BD5BA40ED8C2}" type="presParOf" srcId="{530C9290-5988-4D62-B3DF-CBA7A01DFA2D}" destId="{715BD4EC-8CCC-4B92-8173-09A89F5BD9D4}" srcOrd="1" destOrd="0" presId="urn:microsoft.com/office/officeart/2018/2/layout/IconVerticalSolidList"/>
    <dgm:cxn modelId="{A2D68C1F-AA77-4572-BFAC-270A3096CB43}" type="presParOf" srcId="{530C9290-5988-4D62-B3DF-CBA7A01DFA2D}" destId="{D167DD84-C41B-43EE-99DF-14B950D5F585}" srcOrd="2" destOrd="0" presId="urn:microsoft.com/office/officeart/2018/2/layout/IconVerticalSolidList"/>
    <dgm:cxn modelId="{810BE7FE-17CD-4EE3-9E15-5BB5508CD17F}" type="presParOf" srcId="{530C9290-5988-4D62-B3DF-CBA7A01DFA2D}" destId="{19A6085B-BCD2-45B1-9AFA-663B6EB9481B}" srcOrd="3" destOrd="0" presId="urn:microsoft.com/office/officeart/2018/2/layout/IconVerticalSolidList"/>
    <dgm:cxn modelId="{A8080305-85EA-469B-97FA-B36E35C802C6}" type="presParOf" srcId="{28C66F39-2538-4C8F-889F-32452BDD4B02}" destId="{05026E09-3002-4A3A-9EB8-B603BDF7CAFA}" srcOrd="1" destOrd="0" presId="urn:microsoft.com/office/officeart/2018/2/layout/IconVerticalSolidList"/>
    <dgm:cxn modelId="{776FB7F3-7C2D-436C-A79C-E40EAD3D7774}" type="presParOf" srcId="{28C66F39-2538-4C8F-889F-32452BDD4B02}" destId="{40F2C681-5E97-4116-B951-0E2D677CD707}" srcOrd="2" destOrd="0" presId="urn:microsoft.com/office/officeart/2018/2/layout/IconVerticalSolidList"/>
    <dgm:cxn modelId="{2DD8B30E-BF13-4EFB-BF13-E91044252A6D}" type="presParOf" srcId="{40F2C681-5E97-4116-B951-0E2D677CD707}" destId="{62BB7A29-B8D3-4A78-AE48-7714EC8A365A}" srcOrd="0" destOrd="0" presId="urn:microsoft.com/office/officeart/2018/2/layout/IconVerticalSolidList"/>
    <dgm:cxn modelId="{226F4093-E822-4D0A-B759-1D49A2CE8852}" type="presParOf" srcId="{40F2C681-5E97-4116-B951-0E2D677CD707}" destId="{12FB849E-32BD-45E2-BA7D-0E377F82523B}" srcOrd="1" destOrd="0" presId="urn:microsoft.com/office/officeart/2018/2/layout/IconVerticalSolidList"/>
    <dgm:cxn modelId="{0D7D61AC-12C0-4CC9-8F0D-9AE14A9273B4}" type="presParOf" srcId="{40F2C681-5E97-4116-B951-0E2D677CD707}" destId="{34A8BCEB-EEB3-4219-B8C7-F5D8E9FA2284}" srcOrd="2" destOrd="0" presId="urn:microsoft.com/office/officeart/2018/2/layout/IconVerticalSolidList"/>
    <dgm:cxn modelId="{B6241501-C598-475A-8546-627A5565E474}" type="presParOf" srcId="{40F2C681-5E97-4116-B951-0E2D677CD707}" destId="{FB3EE3F2-2A83-4E29-8295-5FEC4BFE4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B93E2-8E89-43D6-A53D-071A163589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EB723DF-8C1F-46B0-A124-3E54DB750D88}">
      <dgm:prSet/>
      <dgm:spPr/>
      <dgm:t>
        <a:bodyPr/>
        <a:lstStyle/>
        <a:p>
          <a:pPr>
            <a:lnSpc>
              <a:spcPct val="100000"/>
            </a:lnSpc>
          </a:pPr>
          <a:r>
            <a:rPr lang="en-US"/>
            <a:t>Most popular genre is documentaries, according to the data</a:t>
          </a:r>
        </a:p>
      </dgm:t>
    </dgm:pt>
    <dgm:pt modelId="{E18C83FA-7B10-4D31-97E9-E227E07939D4}" type="parTrans" cxnId="{32CB102B-5B58-431B-AA50-1A1A6C47F1B4}">
      <dgm:prSet/>
      <dgm:spPr/>
      <dgm:t>
        <a:bodyPr/>
        <a:lstStyle/>
        <a:p>
          <a:endParaRPr lang="en-US"/>
        </a:p>
      </dgm:t>
    </dgm:pt>
    <dgm:pt modelId="{3A11A8D3-2797-488D-9AF3-FEDC31543EE3}" type="sibTrans" cxnId="{32CB102B-5B58-431B-AA50-1A1A6C47F1B4}">
      <dgm:prSet/>
      <dgm:spPr/>
      <dgm:t>
        <a:bodyPr/>
        <a:lstStyle/>
        <a:p>
          <a:pPr>
            <a:lnSpc>
              <a:spcPct val="100000"/>
            </a:lnSpc>
          </a:pPr>
          <a:endParaRPr lang="en-US"/>
        </a:p>
      </dgm:t>
    </dgm:pt>
    <dgm:pt modelId="{0BEF45E8-4496-4462-A2CF-A423FC9B87B8}">
      <dgm:prSet/>
      <dgm:spPr/>
      <dgm:t>
        <a:bodyPr/>
        <a:lstStyle/>
        <a:p>
          <a:pPr>
            <a:lnSpc>
              <a:spcPct val="100000"/>
            </a:lnSpc>
          </a:pPr>
          <a:r>
            <a:rPr lang="en-US"/>
            <a:t>Action contents are the next popular, followed by drama, then comedies</a:t>
          </a:r>
        </a:p>
      </dgm:t>
    </dgm:pt>
    <dgm:pt modelId="{7FAFE017-78AC-47A5-BB5C-5C25D84A6D86}" type="parTrans" cxnId="{6B8E33E5-A5A1-4E9A-A136-2120D34F1541}">
      <dgm:prSet/>
      <dgm:spPr/>
      <dgm:t>
        <a:bodyPr/>
        <a:lstStyle/>
        <a:p>
          <a:endParaRPr lang="en-US"/>
        </a:p>
      </dgm:t>
    </dgm:pt>
    <dgm:pt modelId="{445A23C7-67D7-453F-999D-B96CBA64D145}" type="sibTrans" cxnId="{6B8E33E5-A5A1-4E9A-A136-2120D34F1541}">
      <dgm:prSet/>
      <dgm:spPr/>
      <dgm:t>
        <a:bodyPr/>
        <a:lstStyle/>
        <a:p>
          <a:pPr>
            <a:lnSpc>
              <a:spcPct val="100000"/>
            </a:lnSpc>
          </a:pPr>
          <a:endParaRPr lang="en-US"/>
        </a:p>
      </dgm:t>
    </dgm:pt>
    <dgm:pt modelId="{E279B879-9C0F-4860-8BEC-341DC69EB647}">
      <dgm:prSet/>
      <dgm:spPr/>
      <dgm:t>
        <a:bodyPr/>
        <a:lstStyle/>
        <a:p>
          <a:pPr>
            <a:lnSpc>
              <a:spcPct val="100000"/>
            </a:lnSpc>
          </a:pPr>
          <a:r>
            <a:rPr lang="en-US"/>
            <a:t>The least popular content is sci-fi among subscribers</a:t>
          </a:r>
        </a:p>
      </dgm:t>
    </dgm:pt>
    <dgm:pt modelId="{9E816A6A-B6B0-4CAB-BF44-FA4A3A80B05E}" type="parTrans" cxnId="{5E22D708-02C6-473D-BDAF-9B8C41609827}">
      <dgm:prSet/>
      <dgm:spPr/>
      <dgm:t>
        <a:bodyPr/>
        <a:lstStyle/>
        <a:p>
          <a:endParaRPr lang="en-US"/>
        </a:p>
      </dgm:t>
    </dgm:pt>
    <dgm:pt modelId="{1C31C985-C6FB-488F-BF63-B142A23EF141}" type="sibTrans" cxnId="{5E22D708-02C6-473D-BDAF-9B8C41609827}">
      <dgm:prSet/>
      <dgm:spPr/>
      <dgm:t>
        <a:bodyPr/>
        <a:lstStyle/>
        <a:p>
          <a:endParaRPr lang="en-US"/>
        </a:p>
      </dgm:t>
    </dgm:pt>
    <dgm:pt modelId="{C8A06E9B-4C58-4D9D-9E3C-FB0EFB2BE1B8}" type="pres">
      <dgm:prSet presAssocID="{FA0B93E2-8E89-43D6-A53D-071A16358977}" presName="root" presStyleCnt="0">
        <dgm:presLayoutVars>
          <dgm:dir/>
          <dgm:resizeHandles val="exact"/>
        </dgm:presLayoutVars>
      </dgm:prSet>
      <dgm:spPr/>
    </dgm:pt>
    <dgm:pt modelId="{BC8672D8-D7E5-44A0-BA79-45E0292B457C}" type="pres">
      <dgm:prSet presAssocID="{0EB723DF-8C1F-46B0-A124-3E54DB750D88}" presName="compNode" presStyleCnt="0"/>
      <dgm:spPr/>
    </dgm:pt>
    <dgm:pt modelId="{E5C535D9-63AF-413C-B03D-BF7E4BFA1420}" type="pres">
      <dgm:prSet presAssocID="{0EB723DF-8C1F-46B0-A124-3E54DB750D88}" presName="bgRect" presStyleLbl="bgShp" presStyleIdx="0" presStyleCnt="3"/>
      <dgm:spPr/>
    </dgm:pt>
    <dgm:pt modelId="{ACACF4FE-DC8E-490E-903A-07B686F1E72E}" type="pres">
      <dgm:prSet presAssocID="{0EB723DF-8C1F-46B0-A124-3E54DB750D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reel"/>
        </a:ext>
      </dgm:extLst>
    </dgm:pt>
    <dgm:pt modelId="{8ADBEA00-FF63-4496-B999-64F241B0F9E4}" type="pres">
      <dgm:prSet presAssocID="{0EB723DF-8C1F-46B0-A124-3E54DB750D88}" presName="spaceRect" presStyleCnt="0"/>
      <dgm:spPr/>
    </dgm:pt>
    <dgm:pt modelId="{8160B3AC-C947-41BE-A57D-051C14883738}" type="pres">
      <dgm:prSet presAssocID="{0EB723DF-8C1F-46B0-A124-3E54DB750D88}" presName="parTx" presStyleLbl="revTx" presStyleIdx="0" presStyleCnt="3">
        <dgm:presLayoutVars>
          <dgm:chMax val="0"/>
          <dgm:chPref val="0"/>
        </dgm:presLayoutVars>
      </dgm:prSet>
      <dgm:spPr/>
    </dgm:pt>
    <dgm:pt modelId="{F571F544-CD9C-42F5-8DDD-226385A97010}" type="pres">
      <dgm:prSet presAssocID="{3A11A8D3-2797-488D-9AF3-FEDC31543EE3}" presName="sibTrans" presStyleCnt="0"/>
      <dgm:spPr/>
    </dgm:pt>
    <dgm:pt modelId="{F5508FA9-2C15-4277-A09A-90B54769B9DF}" type="pres">
      <dgm:prSet presAssocID="{0BEF45E8-4496-4462-A2CF-A423FC9B87B8}" presName="compNode" presStyleCnt="0"/>
      <dgm:spPr/>
    </dgm:pt>
    <dgm:pt modelId="{3FDA8211-EE37-4D12-8333-7C83DAB18A97}" type="pres">
      <dgm:prSet presAssocID="{0BEF45E8-4496-4462-A2CF-A423FC9B87B8}" presName="bgRect" presStyleLbl="bgShp" presStyleIdx="1" presStyleCnt="3"/>
      <dgm:spPr/>
    </dgm:pt>
    <dgm:pt modelId="{B4071F75-0C5C-406C-96B2-B101B613967E}" type="pres">
      <dgm:prSet presAssocID="{0BEF45E8-4496-4462-A2CF-A423FC9B87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ma"/>
        </a:ext>
      </dgm:extLst>
    </dgm:pt>
    <dgm:pt modelId="{E0BA7A95-00C8-494E-AAA0-9891EF560FCC}" type="pres">
      <dgm:prSet presAssocID="{0BEF45E8-4496-4462-A2CF-A423FC9B87B8}" presName="spaceRect" presStyleCnt="0"/>
      <dgm:spPr/>
    </dgm:pt>
    <dgm:pt modelId="{FC5DEF7F-477C-4463-AE83-B4D53209D371}" type="pres">
      <dgm:prSet presAssocID="{0BEF45E8-4496-4462-A2CF-A423FC9B87B8}" presName="parTx" presStyleLbl="revTx" presStyleIdx="1" presStyleCnt="3">
        <dgm:presLayoutVars>
          <dgm:chMax val="0"/>
          <dgm:chPref val="0"/>
        </dgm:presLayoutVars>
      </dgm:prSet>
      <dgm:spPr/>
    </dgm:pt>
    <dgm:pt modelId="{89FD81E0-D99A-4F5A-81FA-6D93ACCF69A5}" type="pres">
      <dgm:prSet presAssocID="{445A23C7-67D7-453F-999D-B96CBA64D145}" presName="sibTrans" presStyleCnt="0"/>
      <dgm:spPr/>
    </dgm:pt>
    <dgm:pt modelId="{FCA96C1A-7A48-4E62-8A24-7D204AA7A446}" type="pres">
      <dgm:prSet presAssocID="{E279B879-9C0F-4860-8BEC-341DC69EB647}" presName="compNode" presStyleCnt="0"/>
      <dgm:spPr/>
    </dgm:pt>
    <dgm:pt modelId="{E16BD480-AC69-421A-BB9D-453BEAB38366}" type="pres">
      <dgm:prSet presAssocID="{E279B879-9C0F-4860-8BEC-341DC69EB647}" presName="bgRect" presStyleLbl="bgShp" presStyleIdx="2" presStyleCnt="3"/>
      <dgm:spPr/>
    </dgm:pt>
    <dgm:pt modelId="{A3D67CAC-055D-4B6B-A41F-40DCE36677BC}" type="pres">
      <dgm:prSet presAssocID="{E279B879-9C0F-4860-8BEC-341DC69EB6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40737C05-EE79-487F-917C-53FDBA98E4A6}" type="pres">
      <dgm:prSet presAssocID="{E279B879-9C0F-4860-8BEC-341DC69EB647}" presName="spaceRect" presStyleCnt="0"/>
      <dgm:spPr/>
    </dgm:pt>
    <dgm:pt modelId="{F3D253F8-90CB-4E9D-8CA5-83C9B2CBD48A}" type="pres">
      <dgm:prSet presAssocID="{E279B879-9C0F-4860-8BEC-341DC69EB647}" presName="parTx" presStyleLbl="revTx" presStyleIdx="2" presStyleCnt="3">
        <dgm:presLayoutVars>
          <dgm:chMax val="0"/>
          <dgm:chPref val="0"/>
        </dgm:presLayoutVars>
      </dgm:prSet>
      <dgm:spPr/>
    </dgm:pt>
  </dgm:ptLst>
  <dgm:cxnLst>
    <dgm:cxn modelId="{5E22D708-02C6-473D-BDAF-9B8C41609827}" srcId="{FA0B93E2-8E89-43D6-A53D-071A16358977}" destId="{E279B879-9C0F-4860-8BEC-341DC69EB647}" srcOrd="2" destOrd="0" parTransId="{9E816A6A-B6B0-4CAB-BF44-FA4A3A80B05E}" sibTransId="{1C31C985-C6FB-488F-BF63-B142A23EF141}"/>
    <dgm:cxn modelId="{5057591A-F96C-864E-92BC-0AC23F434DF3}" type="presOf" srcId="{0BEF45E8-4496-4462-A2CF-A423FC9B87B8}" destId="{FC5DEF7F-477C-4463-AE83-B4D53209D371}" srcOrd="0" destOrd="0" presId="urn:microsoft.com/office/officeart/2018/2/layout/IconVerticalSolidList"/>
    <dgm:cxn modelId="{32CB102B-5B58-431B-AA50-1A1A6C47F1B4}" srcId="{FA0B93E2-8E89-43D6-A53D-071A16358977}" destId="{0EB723DF-8C1F-46B0-A124-3E54DB750D88}" srcOrd="0" destOrd="0" parTransId="{E18C83FA-7B10-4D31-97E9-E227E07939D4}" sibTransId="{3A11A8D3-2797-488D-9AF3-FEDC31543EE3}"/>
    <dgm:cxn modelId="{68C79B5D-9499-5448-8260-DB9350FD55AE}" type="presOf" srcId="{FA0B93E2-8E89-43D6-A53D-071A16358977}" destId="{C8A06E9B-4C58-4D9D-9E3C-FB0EFB2BE1B8}" srcOrd="0" destOrd="0" presId="urn:microsoft.com/office/officeart/2018/2/layout/IconVerticalSolidList"/>
    <dgm:cxn modelId="{2F5A1483-308D-8544-9558-DDCF70DAC9A4}" type="presOf" srcId="{E279B879-9C0F-4860-8BEC-341DC69EB647}" destId="{F3D253F8-90CB-4E9D-8CA5-83C9B2CBD48A}" srcOrd="0" destOrd="0" presId="urn:microsoft.com/office/officeart/2018/2/layout/IconVerticalSolidList"/>
    <dgm:cxn modelId="{42D307DD-1CF6-DC41-972C-BA640BB383EF}" type="presOf" srcId="{0EB723DF-8C1F-46B0-A124-3E54DB750D88}" destId="{8160B3AC-C947-41BE-A57D-051C14883738}" srcOrd="0" destOrd="0" presId="urn:microsoft.com/office/officeart/2018/2/layout/IconVerticalSolidList"/>
    <dgm:cxn modelId="{6B8E33E5-A5A1-4E9A-A136-2120D34F1541}" srcId="{FA0B93E2-8E89-43D6-A53D-071A16358977}" destId="{0BEF45E8-4496-4462-A2CF-A423FC9B87B8}" srcOrd="1" destOrd="0" parTransId="{7FAFE017-78AC-47A5-BB5C-5C25D84A6D86}" sibTransId="{445A23C7-67D7-453F-999D-B96CBA64D145}"/>
    <dgm:cxn modelId="{5BC92D80-3B58-B246-AE0F-7953DBE1D799}" type="presParOf" srcId="{C8A06E9B-4C58-4D9D-9E3C-FB0EFB2BE1B8}" destId="{BC8672D8-D7E5-44A0-BA79-45E0292B457C}" srcOrd="0" destOrd="0" presId="urn:microsoft.com/office/officeart/2018/2/layout/IconVerticalSolidList"/>
    <dgm:cxn modelId="{ABF349A1-8D9C-624A-9B9F-DA1778ED0E1C}" type="presParOf" srcId="{BC8672D8-D7E5-44A0-BA79-45E0292B457C}" destId="{E5C535D9-63AF-413C-B03D-BF7E4BFA1420}" srcOrd="0" destOrd="0" presId="urn:microsoft.com/office/officeart/2018/2/layout/IconVerticalSolidList"/>
    <dgm:cxn modelId="{9BBB48F6-6632-2442-8A24-C6CD286EB082}" type="presParOf" srcId="{BC8672D8-D7E5-44A0-BA79-45E0292B457C}" destId="{ACACF4FE-DC8E-490E-903A-07B686F1E72E}" srcOrd="1" destOrd="0" presId="urn:microsoft.com/office/officeart/2018/2/layout/IconVerticalSolidList"/>
    <dgm:cxn modelId="{FC7A7719-2EBD-374F-9250-F60843B4E775}" type="presParOf" srcId="{BC8672D8-D7E5-44A0-BA79-45E0292B457C}" destId="{8ADBEA00-FF63-4496-B999-64F241B0F9E4}" srcOrd="2" destOrd="0" presId="urn:microsoft.com/office/officeart/2018/2/layout/IconVerticalSolidList"/>
    <dgm:cxn modelId="{1ADFD31B-6F79-D34D-B230-2E0A1B83D9CE}" type="presParOf" srcId="{BC8672D8-D7E5-44A0-BA79-45E0292B457C}" destId="{8160B3AC-C947-41BE-A57D-051C14883738}" srcOrd="3" destOrd="0" presId="urn:microsoft.com/office/officeart/2018/2/layout/IconVerticalSolidList"/>
    <dgm:cxn modelId="{C6BA409F-567C-5B46-88AE-ECEA58B25A62}" type="presParOf" srcId="{C8A06E9B-4C58-4D9D-9E3C-FB0EFB2BE1B8}" destId="{F571F544-CD9C-42F5-8DDD-226385A97010}" srcOrd="1" destOrd="0" presId="urn:microsoft.com/office/officeart/2018/2/layout/IconVerticalSolidList"/>
    <dgm:cxn modelId="{BDD33569-B237-E246-93BE-4A3B8433340B}" type="presParOf" srcId="{C8A06E9B-4C58-4D9D-9E3C-FB0EFB2BE1B8}" destId="{F5508FA9-2C15-4277-A09A-90B54769B9DF}" srcOrd="2" destOrd="0" presId="urn:microsoft.com/office/officeart/2018/2/layout/IconVerticalSolidList"/>
    <dgm:cxn modelId="{02B0702C-9E41-3D42-8D8B-437D3CCB4CED}" type="presParOf" srcId="{F5508FA9-2C15-4277-A09A-90B54769B9DF}" destId="{3FDA8211-EE37-4D12-8333-7C83DAB18A97}" srcOrd="0" destOrd="0" presId="urn:microsoft.com/office/officeart/2018/2/layout/IconVerticalSolidList"/>
    <dgm:cxn modelId="{CC02F45A-D529-FB44-B74A-A5BFB8881E90}" type="presParOf" srcId="{F5508FA9-2C15-4277-A09A-90B54769B9DF}" destId="{B4071F75-0C5C-406C-96B2-B101B613967E}" srcOrd="1" destOrd="0" presId="urn:microsoft.com/office/officeart/2018/2/layout/IconVerticalSolidList"/>
    <dgm:cxn modelId="{74724FB3-178E-494B-A927-9E5A43A2E053}" type="presParOf" srcId="{F5508FA9-2C15-4277-A09A-90B54769B9DF}" destId="{E0BA7A95-00C8-494E-AAA0-9891EF560FCC}" srcOrd="2" destOrd="0" presId="urn:microsoft.com/office/officeart/2018/2/layout/IconVerticalSolidList"/>
    <dgm:cxn modelId="{FEC8380A-9790-7746-9863-224308F98175}" type="presParOf" srcId="{F5508FA9-2C15-4277-A09A-90B54769B9DF}" destId="{FC5DEF7F-477C-4463-AE83-B4D53209D371}" srcOrd="3" destOrd="0" presId="urn:microsoft.com/office/officeart/2018/2/layout/IconVerticalSolidList"/>
    <dgm:cxn modelId="{BC293E13-4E4F-9542-A967-834B15BD6565}" type="presParOf" srcId="{C8A06E9B-4C58-4D9D-9E3C-FB0EFB2BE1B8}" destId="{89FD81E0-D99A-4F5A-81FA-6D93ACCF69A5}" srcOrd="3" destOrd="0" presId="urn:microsoft.com/office/officeart/2018/2/layout/IconVerticalSolidList"/>
    <dgm:cxn modelId="{86725F46-DB97-A74F-8050-EAACD2EB8EFD}" type="presParOf" srcId="{C8A06E9B-4C58-4D9D-9E3C-FB0EFB2BE1B8}" destId="{FCA96C1A-7A48-4E62-8A24-7D204AA7A446}" srcOrd="4" destOrd="0" presId="urn:microsoft.com/office/officeart/2018/2/layout/IconVerticalSolidList"/>
    <dgm:cxn modelId="{2A65CA99-691A-5544-9174-08E6264D57B1}" type="presParOf" srcId="{FCA96C1A-7A48-4E62-8A24-7D204AA7A446}" destId="{E16BD480-AC69-421A-BB9D-453BEAB38366}" srcOrd="0" destOrd="0" presId="urn:microsoft.com/office/officeart/2018/2/layout/IconVerticalSolidList"/>
    <dgm:cxn modelId="{A189C437-E9B7-A144-A7AB-505F85EE022B}" type="presParOf" srcId="{FCA96C1A-7A48-4E62-8A24-7D204AA7A446}" destId="{A3D67CAC-055D-4B6B-A41F-40DCE36677BC}" srcOrd="1" destOrd="0" presId="urn:microsoft.com/office/officeart/2018/2/layout/IconVerticalSolidList"/>
    <dgm:cxn modelId="{2FE52568-0034-AA4C-90F9-626C649694C1}" type="presParOf" srcId="{FCA96C1A-7A48-4E62-8A24-7D204AA7A446}" destId="{40737C05-EE79-487F-917C-53FDBA98E4A6}" srcOrd="2" destOrd="0" presId="urn:microsoft.com/office/officeart/2018/2/layout/IconVerticalSolidList"/>
    <dgm:cxn modelId="{2B3418F9-EC79-6749-B96E-12D9DA245606}" type="presParOf" srcId="{FCA96C1A-7A48-4E62-8A24-7D204AA7A446}" destId="{F3D253F8-90CB-4E9D-8CA5-83C9B2CBD4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3DCFC-2550-4F98-B22F-CDE42B604759}">
      <dsp:nvSpPr>
        <dsp:cNvPr id="0" name=""/>
        <dsp:cNvSpPr/>
      </dsp:nvSpPr>
      <dsp:spPr>
        <a:xfrm>
          <a:off x="0" y="707092"/>
          <a:ext cx="6038088"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BD4EC-8CCC-4B92-8173-09A89F5BD9D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6085B-BCD2-45B1-9AFA-663B6EB9481B}">
      <dsp:nvSpPr>
        <dsp:cNvPr id="0" name=""/>
        <dsp:cNvSpPr/>
      </dsp:nvSpPr>
      <dsp:spPr>
        <a:xfrm>
          <a:off x="1507738" y="707092"/>
          <a:ext cx="4530349"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Devices used by Netflix subscribers does not significantly differ from one another</a:t>
          </a:r>
        </a:p>
      </dsp:txBody>
      <dsp:txXfrm>
        <a:off x="1507738" y="707092"/>
        <a:ext cx="4530349" cy="1305401"/>
      </dsp:txXfrm>
    </dsp:sp>
    <dsp:sp modelId="{62BB7A29-B8D3-4A78-AE48-7714EC8A365A}">
      <dsp:nvSpPr>
        <dsp:cNvPr id="0" name=""/>
        <dsp:cNvSpPr/>
      </dsp:nvSpPr>
      <dsp:spPr>
        <a:xfrm>
          <a:off x="0" y="2338844"/>
          <a:ext cx="6038088"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B849E-32BD-45E2-BA7D-0E377F82523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EE3F2-2A83-4E29-8295-5FEC4BFE47FD}">
      <dsp:nvSpPr>
        <dsp:cNvPr id="0" name=""/>
        <dsp:cNvSpPr/>
      </dsp:nvSpPr>
      <dsp:spPr>
        <a:xfrm>
          <a:off x="1507738" y="2338844"/>
          <a:ext cx="4530349"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All four devices are significantly used </a:t>
          </a:r>
        </a:p>
      </dsp:txBody>
      <dsp:txXfrm>
        <a:off x="1507738" y="2338844"/>
        <a:ext cx="4530349"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535D9-63AF-413C-B03D-BF7E4BFA1420}">
      <dsp:nvSpPr>
        <dsp:cNvPr id="0" name=""/>
        <dsp:cNvSpPr/>
      </dsp:nvSpPr>
      <dsp:spPr>
        <a:xfrm>
          <a:off x="0" y="531"/>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CF4FE-DC8E-490E-903A-07B686F1E72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0B3AC-C947-41BE-A57D-051C14883738}">
      <dsp:nvSpPr>
        <dsp:cNvPr id="0" name=""/>
        <dsp:cNvSpPr/>
      </dsp:nvSpPr>
      <dsp:spPr>
        <a:xfrm>
          <a:off x="1435590" y="531"/>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Most popular genre is documentaries, according to the data</a:t>
          </a:r>
        </a:p>
      </dsp:txBody>
      <dsp:txXfrm>
        <a:off x="1435590" y="531"/>
        <a:ext cx="4090433" cy="1242935"/>
      </dsp:txXfrm>
    </dsp:sp>
    <dsp:sp modelId="{3FDA8211-EE37-4D12-8333-7C83DAB18A97}">
      <dsp:nvSpPr>
        <dsp:cNvPr id="0" name=""/>
        <dsp:cNvSpPr/>
      </dsp:nvSpPr>
      <dsp:spPr>
        <a:xfrm>
          <a:off x="0" y="1554201"/>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71F75-0C5C-406C-96B2-B101B613967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5DEF7F-477C-4463-AE83-B4D53209D371}">
      <dsp:nvSpPr>
        <dsp:cNvPr id="0" name=""/>
        <dsp:cNvSpPr/>
      </dsp:nvSpPr>
      <dsp:spPr>
        <a:xfrm>
          <a:off x="1435590" y="1554201"/>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Action contents are the next popular, followed by drama, then comedies</a:t>
          </a:r>
        </a:p>
      </dsp:txBody>
      <dsp:txXfrm>
        <a:off x="1435590" y="1554201"/>
        <a:ext cx="4090433" cy="1242935"/>
      </dsp:txXfrm>
    </dsp:sp>
    <dsp:sp modelId="{E16BD480-AC69-421A-BB9D-453BEAB38366}">
      <dsp:nvSpPr>
        <dsp:cNvPr id="0" name=""/>
        <dsp:cNvSpPr/>
      </dsp:nvSpPr>
      <dsp:spPr>
        <a:xfrm>
          <a:off x="0" y="3107870"/>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67CAC-055D-4B6B-A41F-40DCE36677B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253F8-90CB-4E9D-8CA5-83C9B2CBD48A}">
      <dsp:nvSpPr>
        <dsp:cNvPr id="0" name=""/>
        <dsp:cNvSpPr/>
      </dsp:nvSpPr>
      <dsp:spPr>
        <a:xfrm>
          <a:off x="1435590" y="3107870"/>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least popular content is sci-fi among subscribers</a:t>
          </a:r>
        </a:p>
      </dsp:txBody>
      <dsp:txXfrm>
        <a:off x="1435590" y="3107870"/>
        <a:ext cx="4090433"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EBFF8-ADE7-49C5-97C0-8C92877BFF1A}"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465CB-6933-4B46-9DAF-19E83073529F}" type="slidenum">
              <a:rPr lang="en-US" smtClean="0"/>
              <a:t>‹#›</a:t>
            </a:fld>
            <a:endParaRPr lang="en-US"/>
          </a:p>
        </p:txBody>
      </p:sp>
    </p:spTree>
    <p:extLst>
      <p:ext uri="{BB962C8B-B14F-4D97-AF65-F5344CB8AC3E}">
        <p14:creationId xmlns:p14="http://schemas.microsoft.com/office/powerpoint/2010/main" val="65938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gathering (collecting data without honest consent, multiple user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ownership (what gives a company a right to claim data, do real people know what’s happening to their data?)</a:t>
            </a:r>
          </a:p>
          <a:p>
            <a:endParaRPr lang="en-US" dirty="0"/>
          </a:p>
        </p:txBody>
      </p:sp>
      <p:sp>
        <p:nvSpPr>
          <p:cNvPr id="4" name="Slide Number Placeholder 3"/>
          <p:cNvSpPr>
            <a:spLocks noGrp="1"/>
          </p:cNvSpPr>
          <p:nvPr>
            <p:ph type="sldNum" sz="quarter" idx="5"/>
          </p:nvPr>
        </p:nvSpPr>
        <p:spPr/>
        <p:txBody>
          <a:bodyPr/>
          <a:lstStyle/>
          <a:p>
            <a:fld id="{415465CB-6933-4B46-9DAF-19E83073529F}" type="slidenum">
              <a:rPr lang="en-US" smtClean="0"/>
              <a:t>17</a:t>
            </a:fld>
            <a:endParaRPr lang="en-US"/>
          </a:p>
        </p:txBody>
      </p:sp>
    </p:spTree>
    <p:extLst>
      <p:ext uri="{BB962C8B-B14F-4D97-AF65-F5344CB8AC3E}">
        <p14:creationId xmlns:p14="http://schemas.microsoft.com/office/powerpoint/2010/main" val="988620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gathering (collecting data without honest consent, multiple user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ownership (what gives a company a right to claim data, do real people know what’s happening to their data?)</a:t>
            </a:r>
          </a:p>
          <a:p>
            <a:endParaRPr lang="en-US" dirty="0"/>
          </a:p>
        </p:txBody>
      </p:sp>
      <p:sp>
        <p:nvSpPr>
          <p:cNvPr id="4" name="Slide Number Placeholder 3"/>
          <p:cNvSpPr>
            <a:spLocks noGrp="1"/>
          </p:cNvSpPr>
          <p:nvPr>
            <p:ph type="sldNum" sz="quarter" idx="5"/>
          </p:nvPr>
        </p:nvSpPr>
        <p:spPr/>
        <p:txBody>
          <a:bodyPr/>
          <a:lstStyle/>
          <a:p>
            <a:fld id="{415465CB-6933-4B46-9DAF-19E83073529F}" type="slidenum">
              <a:rPr lang="en-US" smtClean="0"/>
              <a:t>18</a:t>
            </a:fld>
            <a:endParaRPr lang="en-US"/>
          </a:p>
        </p:txBody>
      </p:sp>
    </p:spTree>
    <p:extLst>
      <p:ext uri="{BB962C8B-B14F-4D97-AF65-F5344CB8AC3E}">
        <p14:creationId xmlns:p14="http://schemas.microsoft.com/office/powerpoint/2010/main" val="196069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prioritizing privacy and consent, ensuring fairness and accountability, and considering the broader societal impacts of their work, data scientists can harness the power of data responsibly and ethically. The goal should be to create data-driven solutions that not only advance technology but also promote social good and uphold fundamental ethical principles.</a:t>
            </a:r>
          </a:p>
          <a:p>
            <a:endParaRPr lang="en-US" dirty="0"/>
          </a:p>
        </p:txBody>
      </p:sp>
      <p:sp>
        <p:nvSpPr>
          <p:cNvPr id="4" name="Slide Number Placeholder 3"/>
          <p:cNvSpPr>
            <a:spLocks noGrp="1"/>
          </p:cNvSpPr>
          <p:nvPr>
            <p:ph type="sldNum" sz="quarter" idx="5"/>
          </p:nvPr>
        </p:nvSpPr>
        <p:spPr/>
        <p:txBody>
          <a:bodyPr/>
          <a:lstStyle/>
          <a:p>
            <a:fld id="{415465CB-6933-4B46-9DAF-19E83073529F}" type="slidenum">
              <a:rPr lang="en-US" smtClean="0"/>
              <a:t>19</a:t>
            </a:fld>
            <a:endParaRPr lang="en-US"/>
          </a:p>
        </p:txBody>
      </p:sp>
    </p:spTree>
    <p:extLst>
      <p:ext uri="{BB962C8B-B14F-4D97-AF65-F5344CB8AC3E}">
        <p14:creationId xmlns:p14="http://schemas.microsoft.com/office/powerpoint/2010/main" val="200579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8881-3DF0-2E98-3CC7-55211007A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B1CC07-8B1E-A2E3-0B3C-F50680CE0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7156C2-B6BB-7D9E-F39F-FA0B8A3EF206}"/>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02E19F52-741D-2475-9D03-DA8A32E1B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236D5-EF3B-46F8-8963-9AFCB1A52B9B}"/>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16954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24B-8DFD-364B-2DC4-E6A5EA4D8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8FF41-1418-00F2-7C89-C5E31A5AB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A4D8C-BC63-94B5-89C3-1DC75218609A}"/>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966FE819-33A0-7D49-CEB1-3613FA44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781CD-F3CC-FAD4-9E4D-8F5504A9F9E7}"/>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8711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A7129-32A4-842D-A77C-0C54B4BC7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75D00-2F6B-9A55-F5B4-3ABA39405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F6A70-39C7-9B96-DF38-5BAC64798E63}"/>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57F3B84D-22F0-6EB1-E829-56520CD0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B60E-72E5-D032-0877-341ABC22EDCB}"/>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79678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96D5-FA2A-328E-E380-777141658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AB235-1542-4C7D-CEB9-1E85ACEAA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04698-7ED8-7335-5F5C-338D973BA1CE}"/>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5789E69B-8B89-AB9D-AB33-75CF4D95C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01D4-D75A-F56D-EBA4-3735F17BE434}"/>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6369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1752-AB80-4F01-8B4D-DF4ACCB43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BE49C8-4931-E13A-FB93-7C2C5C7845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70E55-AF84-F686-AB12-E50E8F204807}"/>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16F00587-D3B6-9A49-2BB4-D5DBF794A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3B936-9DCD-2994-5E94-BD2FBAF4F0FD}"/>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94858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85C-7A33-9B6C-032F-2A8DE72C9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09E72-5BBD-91CB-3332-4D3032174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F0DB6-482B-A475-4DB4-415ACF47D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0AA1F-C1A5-8B4C-A69B-962C6CC2618F}"/>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6" name="Footer Placeholder 5">
            <a:extLst>
              <a:ext uri="{FF2B5EF4-FFF2-40B4-BE49-F238E27FC236}">
                <a16:creationId xmlns:a16="http://schemas.microsoft.com/office/drawing/2014/main" id="{C07EFE56-319A-9185-99D2-2D12CD3AD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A422-0951-278C-5058-B9C51910608C}"/>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41999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692F-20BA-03D6-50A8-D854E0291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80A26-3219-0D6E-1ED7-D581DFB4A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2F70C-5901-6727-3204-E3A8AA7814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A8CF5-5BAE-BC2D-4D0F-4BEEA2731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357BD-1898-745E-3E0D-73943B35E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3DB4AB-0843-34F5-4F10-B0438269DA10}"/>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8" name="Footer Placeholder 7">
            <a:extLst>
              <a:ext uri="{FF2B5EF4-FFF2-40B4-BE49-F238E27FC236}">
                <a16:creationId xmlns:a16="http://schemas.microsoft.com/office/drawing/2014/main" id="{765AF45B-FD30-F141-CF10-97A9140A1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2BEF81-34C2-E5A2-1902-57C64C45EC41}"/>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40634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468A-2673-73CC-A16A-94B7A56AE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B82A2-B7BB-097A-0090-004AA2F9CE58}"/>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4" name="Footer Placeholder 3">
            <a:extLst>
              <a:ext uri="{FF2B5EF4-FFF2-40B4-BE49-F238E27FC236}">
                <a16:creationId xmlns:a16="http://schemas.microsoft.com/office/drawing/2014/main" id="{F1315D62-5041-7C37-9C05-E1C82C680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594A9-DC51-9199-EA36-F6DD19612882}"/>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52238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9E17C-266B-CC1B-7C6B-A46D0F712307}"/>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3" name="Footer Placeholder 2">
            <a:extLst>
              <a:ext uri="{FF2B5EF4-FFF2-40B4-BE49-F238E27FC236}">
                <a16:creationId xmlns:a16="http://schemas.microsoft.com/office/drawing/2014/main" id="{F5F27A37-8968-AF41-9E32-0C2081CF9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DCD1D-B9A8-3581-B651-2AB18F092FE3}"/>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74452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89E-C151-D726-EBE0-7EAF05990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85BDF-A17E-0DE2-04F5-C2C764F64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9F695-BAF0-0FB6-5325-53A9A37AC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CFB1B-B253-61D5-706F-DF5624B4BEAB}"/>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6" name="Footer Placeholder 5">
            <a:extLst>
              <a:ext uri="{FF2B5EF4-FFF2-40B4-BE49-F238E27FC236}">
                <a16:creationId xmlns:a16="http://schemas.microsoft.com/office/drawing/2014/main" id="{DC268AC6-7FC1-2B62-0AF0-75E538C64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DE4F1-F580-5198-84D0-8D1791E99DD3}"/>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49355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F7B4-AE42-07E0-1C70-1A022AD27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478D83-8AD4-F1FF-8192-7DCE8EAEB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56392-B7AC-FC11-E123-015314B75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654B-B869-0BC1-B780-BC607F1F8F8C}"/>
              </a:ext>
            </a:extLst>
          </p:cNvPr>
          <p:cNvSpPr>
            <a:spLocks noGrp="1"/>
          </p:cNvSpPr>
          <p:nvPr>
            <p:ph type="dt" sz="half" idx="10"/>
          </p:nvPr>
        </p:nvSpPr>
        <p:spPr/>
        <p:txBody>
          <a:bodyPr/>
          <a:lstStyle/>
          <a:p>
            <a:fld id="{C203CA0D-D491-4DB4-99A1-1222607A0044}" type="datetimeFigureOut">
              <a:rPr lang="en-US" smtClean="0"/>
              <a:t>6/26/2024</a:t>
            </a:fld>
            <a:endParaRPr lang="en-US"/>
          </a:p>
        </p:txBody>
      </p:sp>
      <p:sp>
        <p:nvSpPr>
          <p:cNvPr id="6" name="Footer Placeholder 5">
            <a:extLst>
              <a:ext uri="{FF2B5EF4-FFF2-40B4-BE49-F238E27FC236}">
                <a16:creationId xmlns:a16="http://schemas.microsoft.com/office/drawing/2014/main" id="{1FE44062-813B-D9F3-704C-A1222AA34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2527E-9DFC-2BDE-E92A-B49C509EC9B4}"/>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69577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5305B-0C60-59C1-9748-95B379EB6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A3B2C-BCE9-D9A0-6614-2EE9EE0B3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4B44-3BDE-A5A9-5555-A93D3AE4C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3CA0D-D491-4DB4-99A1-1222607A0044}" type="datetimeFigureOut">
              <a:rPr lang="en-US" smtClean="0"/>
              <a:t>6/26/2024</a:t>
            </a:fld>
            <a:endParaRPr lang="en-US"/>
          </a:p>
        </p:txBody>
      </p:sp>
      <p:sp>
        <p:nvSpPr>
          <p:cNvPr id="5" name="Footer Placeholder 4">
            <a:extLst>
              <a:ext uri="{FF2B5EF4-FFF2-40B4-BE49-F238E27FC236}">
                <a16:creationId xmlns:a16="http://schemas.microsoft.com/office/drawing/2014/main" id="{B57C34C4-66BF-A177-81BA-ABDB584A1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1A98CE-3114-8BE7-EE16-A96ECA9C2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7EB1AD-9049-4AA5-BC7E-0B4135055212}" type="slidenum">
              <a:rPr lang="en-US" smtClean="0"/>
              <a:t>‹#›</a:t>
            </a:fld>
            <a:endParaRPr lang="en-US"/>
          </a:p>
        </p:txBody>
      </p:sp>
    </p:spTree>
    <p:extLst>
      <p:ext uri="{BB962C8B-B14F-4D97-AF65-F5344CB8AC3E}">
        <p14:creationId xmlns:p14="http://schemas.microsoft.com/office/powerpoint/2010/main" val="57619600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46C9-364F-54AC-3AA9-D6B69E03501A}"/>
              </a:ext>
            </a:extLst>
          </p:cNvPr>
          <p:cNvSpPr>
            <a:spLocks noGrp="1"/>
          </p:cNvSpPr>
          <p:nvPr>
            <p:ph type="ctrTitle"/>
          </p:nvPr>
        </p:nvSpPr>
        <p:spPr/>
        <p:txBody>
          <a:bodyPr/>
          <a:lstStyle/>
          <a:p>
            <a:r>
              <a:rPr lang="en-US" dirty="0"/>
              <a:t>Netflix Analysis</a:t>
            </a:r>
          </a:p>
        </p:txBody>
      </p:sp>
      <p:sp>
        <p:nvSpPr>
          <p:cNvPr id="3" name="Subtitle 2">
            <a:extLst>
              <a:ext uri="{FF2B5EF4-FFF2-40B4-BE49-F238E27FC236}">
                <a16:creationId xmlns:a16="http://schemas.microsoft.com/office/drawing/2014/main" id="{9BF9C8A0-8D49-16A6-DD02-4A7579627975}"/>
              </a:ext>
            </a:extLst>
          </p:cNvPr>
          <p:cNvSpPr>
            <a:spLocks noGrp="1"/>
          </p:cNvSpPr>
          <p:nvPr>
            <p:ph type="subTitle" idx="1"/>
          </p:nvPr>
        </p:nvSpPr>
        <p:spPr/>
        <p:txBody>
          <a:bodyPr/>
          <a:lstStyle/>
          <a:p>
            <a:r>
              <a:rPr lang="en-US" dirty="0"/>
              <a:t>Project 3</a:t>
            </a:r>
          </a:p>
        </p:txBody>
      </p:sp>
    </p:spTree>
    <p:extLst>
      <p:ext uri="{BB962C8B-B14F-4D97-AF65-F5344CB8AC3E}">
        <p14:creationId xmlns:p14="http://schemas.microsoft.com/office/powerpoint/2010/main" val="281616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A98E-4BC1-6E32-8775-6DA70048AE9E}"/>
              </a:ext>
            </a:extLst>
          </p:cNvPr>
          <p:cNvSpPr>
            <a:spLocks noGrp="1"/>
          </p:cNvSpPr>
          <p:nvPr>
            <p:ph type="title"/>
          </p:nvPr>
        </p:nvSpPr>
        <p:spPr/>
        <p:txBody>
          <a:bodyPr/>
          <a:lstStyle/>
          <a:p>
            <a:r>
              <a:rPr lang="en-US" dirty="0"/>
              <a:t>DEVICE USAGE</a:t>
            </a:r>
          </a:p>
        </p:txBody>
      </p:sp>
      <p:graphicFrame>
        <p:nvGraphicFramePr>
          <p:cNvPr id="8" name="Content Placeholder 2">
            <a:extLst>
              <a:ext uri="{FF2B5EF4-FFF2-40B4-BE49-F238E27FC236}">
                <a16:creationId xmlns:a16="http://schemas.microsoft.com/office/drawing/2014/main" id="{F2558350-965B-101A-019D-3197355C94FD}"/>
              </a:ext>
            </a:extLst>
          </p:cNvPr>
          <p:cNvGraphicFramePr>
            <a:graphicFrameLocks noGrp="1"/>
          </p:cNvGraphicFramePr>
          <p:nvPr>
            <p:ph idx="1"/>
          </p:nvPr>
        </p:nvGraphicFramePr>
        <p:xfrm>
          <a:off x="838200" y="1825625"/>
          <a:ext cx="60380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64DADDA-5535-9390-2526-A2A1AD8DE1CC}"/>
              </a:ext>
            </a:extLst>
          </p:cNvPr>
          <p:cNvPicPr>
            <a:picLocks noChangeAspect="1"/>
          </p:cNvPicPr>
          <p:nvPr/>
        </p:nvPicPr>
        <p:blipFill>
          <a:blip r:embed="rId7"/>
          <a:stretch>
            <a:fillRect/>
          </a:stretch>
        </p:blipFill>
        <p:spPr>
          <a:xfrm>
            <a:off x="7693152" y="1987296"/>
            <a:ext cx="3852672" cy="3432048"/>
          </a:xfrm>
          <a:prstGeom prst="rect">
            <a:avLst/>
          </a:prstGeom>
        </p:spPr>
      </p:pic>
    </p:spTree>
    <p:extLst>
      <p:ext uri="{BB962C8B-B14F-4D97-AF65-F5344CB8AC3E}">
        <p14:creationId xmlns:p14="http://schemas.microsoft.com/office/powerpoint/2010/main" val="219444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B87A-9C4A-5A96-1B35-720A95C80885}"/>
              </a:ext>
            </a:extLst>
          </p:cNvPr>
          <p:cNvSpPr>
            <a:spLocks noGrp="1"/>
          </p:cNvSpPr>
          <p:nvPr>
            <p:ph type="title"/>
          </p:nvPr>
        </p:nvSpPr>
        <p:spPr/>
        <p:txBody>
          <a:bodyPr/>
          <a:lstStyle/>
          <a:p>
            <a:pPr algn="ctr"/>
            <a:r>
              <a:rPr lang="en-US"/>
              <a:t>GENRE</a:t>
            </a:r>
            <a:endParaRPr lang="en-US" dirty="0"/>
          </a:p>
        </p:txBody>
      </p:sp>
      <p:graphicFrame>
        <p:nvGraphicFramePr>
          <p:cNvPr id="8" name="Content Placeholder 2">
            <a:extLst>
              <a:ext uri="{FF2B5EF4-FFF2-40B4-BE49-F238E27FC236}">
                <a16:creationId xmlns:a16="http://schemas.microsoft.com/office/drawing/2014/main" id="{FE6F7F83-CCCE-07FF-A7B8-BFA85ECACF0C}"/>
              </a:ext>
            </a:extLst>
          </p:cNvPr>
          <p:cNvGraphicFramePr>
            <a:graphicFrameLocks noGrp="1"/>
          </p:cNvGraphicFramePr>
          <p:nvPr>
            <p:ph idx="1"/>
            <p:extLst>
              <p:ext uri="{D42A27DB-BD31-4B8C-83A1-F6EECF244321}">
                <p14:modId xmlns:p14="http://schemas.microsoft.com/office/powerpoint/2010/main" val="1738696818"/>
              </p:ext>
            </p:extLst>
          </p:nvPr>
        </p:nvGraphicFramePr>
        <p:xfrm>
          <a:off x="838200" y="1825625"/>
          <a:ext cx="552602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5833E1-23B1-8EA6-D183-0C5325BB0725}"/>
              </a:ext>
            </a:extLst>
          </p:cNvPr>
          <p:cNvPicPr>
            <a:picLocks noChangeAspect="1"/>
          </p:cNvPicPr>
          <p:nvPr/>
        </p:nvPicPr>
        <p:blipFill>
          <a:blip r:embed="rId7"/>
          <a:stretch>
            <a:fillRect/>
          </a:stretch>
        </p:blipFill>
        <p:spPr>
          <a:xfrm>
            <a:off x="7315200" y="1194816"/>
            <a:ext cx="4681728" cy="5157216"/>
          </a:xfrm>
          <a:prstGeom prst="rect">
            <a:avLst/>
          </a:prstGeom>
        </p:spPr>
      </p:pic>
    </p:spTree>
    <p:extLst>
      <p:ext uri="{BB962C8B-B14F-4D97-AF65-F5344CB8AC3E}">
        <p14:creationId xmlns:p14="http://schemas.microsoft.com/office/powerpoint/2010/main" val="99932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1" name="Rectangle 2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FC9DFB1-75A3-2173-BAB7-2CD937830FF3}"/>
              </a:ext>
            </a:extLst>
          </p:cNvPr>
          <p:cNvSpPr>
            <a:spLocks noGrp="1"/>
          </p:cNvSpPr>
          <p:nvPr>
            <p:ph type="title"/>
          </p:nvPr>
        </p:nvSpPr>
        <p:spPr>
          <a:xfrm>
            <a:off x="755484" y="268224"/>
            <a:ext cx="3702580" cy="780288"/>
          </a:xfrm>
        </p:spPr>
        <p:txBody>
          <a:bodyPr anchor="b">
            <a:normAutofit/>
          </a:bodyPr>
          <a:lstStyle/>
          <a:p>
            <a:r>
              <a:rPr lang="en-US" sz="3200" dirty="0">
                <a:solidFill>
                  <a:srgbClr val="FFFFFF"/>
                </a:solidFill>
              </a:rPr>
              <a:t>CONTENT TYPES</a:t>
            </a:r>
          </a:p>
        </p:txBody>
      </p:sp>
      <p:sp>
        <p:nvSpPr>
          <p:cNvPr id="3" name="Content Placeholder 2">
            <a:extLst>
              <a:ext uri="{FF2B5EF4-FFF2-40B4-BE49-F238E27FC236}">
                <a16:creationId xmlns:a16="http://schemas.microsoft.com/office/drawing/2014/main" id="{9D9A9429-B630-C6EE-C474-485B01546FA1}"/>
              </a:ext>
            </a:extLst>
          </p:cNvPr>
          <p:cNvSpPr>
            <a:spLocks noGrp="1"/>
          </p:cNvSpPr>
          <p:nvPr>
            <p:ph idx="1"/>
          </p:nvPr>
        </p:nvSpPr>
        <p:spPr>
          <a:xfrm>
            <a:off x="755484" y="1828800"/>
            <a:ext cx="3702579" cy="4155139"/>
          </a:xfrm>
        </p:spPr>
        <p:txBody>
          <a:bodyPr>
            <a:normAutofit/>
          </a:bodyPr>
          <a:lstStyle/>
          <a:p>
            <a:r>
              <a:rPr lang="en-US" sz="2400" dirty="0">
                <a:solidFill>
                  <a:srgbClr val="FFFFFF"/>
                </a:solidFill>
              </a:rPr>
              <a:t>Most subscribers watch movies than TV shows</a:t>
            </a:r>
          </a:p>
          <a:p>
            <a:r>
              <a:rPr lang="en-US" sz="2400" dirty="0">
                <a:solidFill>
                  <a:srgbClr val="FFFFFF"/>
                </a:solidFill>
              </a:rPr>
              <a:t>69.62%prefer movies while only 30.38% prefer TV shows.</a:t>
            </a:r>
          </a:p>
          <a:p>
            <a:r>
              <a:rPr lang="en-US" sz="2400" dirty="0">
                <a:solidFill>
                  <a:srgbClr val="FFFFFF"/>
                </a:solidFill>
              </a:rPr>
              <a:t>There is no significant data to show the reason users prefer movies to TV shows</a:t>
            </a:r>
          </a:p>
          <a:p>
            <a:pPr marL="0" indent="0">
              <a:buNone/>
            </a:pPr>
            <a:endParaRPr lang="en-US" sz="2000" dirty="0">
              <a:solidFill>
                <a:srgbClr val="FFFFFF"/>
              </a:solidFill>
            </a:endParaRPr>
          </a:p>
        </p:txBody>
      </p:sp>
      <p:pic>
        <p:nvPicPr>
          <p:cNvPr id="4" name="Picture 3">
            <a:extLst>
              <a:ext uri="{FF2B5EF4-FFF2-40B4-BE49-F238E27FC236}">
                <a16:creationId xmlns:a16="http://schemas.microsoft.com/office/drawing/2014/main" id="{44C685F9-1753-E69E-3524-203EAC4C4AAB}"/>
              </a:ext>
            </a:extLst>
          </p:cNvPr>
          <p:cNvPicPr>
            <a:picLocks noChangeAspect="1"/>
          </p:cNvPicPr>
          <p:nvPr/>
        </p:nvPicPr>
        <p:blipFill rotWithShape="1">
          <a:blip r:embed="rId2"/>
          <a:srcRect l="4091" r="2452" b="2"/>
          <a:stretch/>
        </p:blipFill>
        <p:spPr>
          <a:xfrm>
            <a:off x="6360466" y="787114"/>
            <a:ext cx="4696678" cy="5283771"/>
          </a:xfrm>
          <a:prstGeom prst="rect">
            <a:avLst/>
          </a:prstGeom>
        </p:spPr>
      </p:pic>
    </p:spTree>
    <p:extLst>
      <p:ext uri="{BB962C8B-B14F-4D97-AF65-F5344CB8AC3E}">
        <p14:creationId xmlns:p14="http://schemas.microsoft.com/office/powerpoint/2010/main" val="87792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B452-3ECF-B4DB-85E0-FF2E5CE36A5D}"/>
              </a:ext>
            </a:extLst>
          </p:cNvPr>
          <p:cNvSpPr>
            <a:spLocks noGrp="1"/>
          </p:cNvSpPr>
          <p:nvPr>
            <p:ph type="title"/>
          </p:nvPr>
        </p:nvSpPr>
        <p:spPr/>
        <p:txBody>
          <a:bodyPr/>
          <a:lstStyle/>
          <a:p>
            <a:r>
              <a:rPr lang="en-US" dirty="0"/>
              <a:t>Netflix Content by Country</a:t>
            </a:r>
          </a:p>
        </p:txBody>
      </p:sp>
      <p:pic>
        <p:nvPicPr>
          <p:cNvPr id="4" name="Picture 3">
            <a:extLst>
              <a:ext uri="{FF2B5EF4-FFF2-40B4-BE49-F238E27FC236}">
                <a16:creationId xmlns:a16="http://schemas.microsoft.com/office/drawing/2014/main" id="{955B43F9-D0B0-C0DA-CCC0-135E42BEB54E}"/>
              </a:ext>
            </a:extLst>
          </p:cNvPr>
          <p:cNvPicPr>
            <a:picLocks noChangeAspect="1"/>
          </p:cNvPicPr>
          <p:nvPr/>
        </p:nvPicPr>
        <p:blipFill>
          <a:blip r:embed="rId2"/>
          <a:stretch>
            <a:fillRect/>
          </a:stretch>
        </p:blipFill>
        <p:spPr>
          <a:xfrm>
            <a:off x="5301933" y="1890073"/>
            <a:ext cx="6051867" cy="4530094"/>
          </a:xfrm>
          <a:prstGeom prst="rect">
            <a:avLst/>
          </a:prstGeom>
        </p:spPr>
      </p:pic>
      <p:sp>
        <p:nvSpPr>
          <p:cNvPr id="5" name="Content Placeholder 2">
            <a:extLst>
              <a:ext uri="{FF2B5EF4-FFF2-40B4-BE49-F238E27FC236}">
                <a16:creationId xmlns:a16="http://schemas.microsoft.com/office/drawing/2014/main" id="{ED2B8599-6190-0D8F-BAC5-89118D7A1129}"/>
              </a:ext>
            </a:extLst>
          </p:cNvPr>
          <p:cNvSpPr txBox="1">
            <a:spLocks/>
          </p:cNvSpPr>
          <p:nvPr/>
        </p:nvSpPr>
        <p:spPr>
          <a:xfrm>
            <a:off x="755484" y="1890073"/>
            <a:ext cx="3702579" cy="41551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FFFFFF"/>
                </a:solidFill>
              </a:rPr>
              <a:t>United States clearly most targeted market </a:t>
            </a:r>
            <a:r>
              <a:rPr lang="en-US" sz="2400" dirty="0">
                <a:solidFill>
                  <a:srgbClr val="FFFFFF"/>
                </a:solidFill>
              </a:rPr>
              <a:t>for providing different titles and shows</a:t>
            </a:r>
          </a:p>
          <a:p>
            <a:pPr marL="0" indent="0">
              <a:buNone/>
            </a:pPr>
            <a:endParaRPr lang="en-US" sz="2400" dirty="0">
              <a:solidFill>
                <a:srgbClr val="FFFFFF"/>
              </a:solidFill>
            </a:endParaRPr>
          </a:p>
          <a:p>
            <a:r>
              <a:rPr lang="en-US" sz="2400" b="1" dirty="0">
                <a:solidFill>
                  <a:srgbClr val="FFFFFF"/>
                </a:solidFill>
              </a:rPr>
              <a:t>Potentially limited data due to regulatory restrictions </a:t>
            </a:r>
            <a:r>
              <a:rPr lang="en-US" sz="2400" dirty="0">
                <a:solidFill>
                  <a:srgbClr val="FFFFFF"/>
                </a:solidFill>
              </a:rPr>
              <a:t>on data collection for other countries</a:t>
            </a:r>
            <a:endParaRPr lang="en-US" sz="2400" b="1" dirty="0">
              <a:solidFill>
                <a:srgbClr val="FFFFFF"/>
              </a:solidFill>
            </a:endParaRPr>
          </a:p>
          <a:p>
            <a:endParaRPr lang="en-US" sz="2000" b="1" dirty="0">
              <a:solidFill>
                <a:srgbClr val="FFFFFF"/>
              </a:solidFill>
            </a:endParaRPr>
          </a:p>
        </p:txBody>
      </p:sp>
    </p:spTree>
    <p:extLst>
      <p:ext uri="{BB962C8B-B14F-4D97-AF65-F5344CB8AC3E}">
        <p14:creationId xmlns:p14="http://schemas.microsoft.com/office/powerpoint/2010/main" val="8962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B452-3ECF-B4DB-85E0-FF2E5CE36A5D}"/>
              </a:ext>
            </a:extLst>
          </p:cNvPr>
          <p:cNvSpPr>
            <a:spLocks noGrp="1"/>
          </p:cNvSpPr>
          <p:nvPr>
            <p:ph type="title"/>
          </p:nvPr>
        </p:nvSpPr>
        <p:spPr/>
        <p:txBody>
          <a:bodyPr/>
          <a:lstStyle/>
          <a:p>
            <a:r>
              <a:rPr lang="en-US" dirty="0"/>
              <a:t>Top Countries compared  to Top Genres</a:t>
            </a:r>
          </a:p>
        </p:txBody>
      </p:sp>
      <p:sp>
        <p:nvSpPr>
          <p:cNvPr id="5" name="Content Placeholder 2">
            <a:extLst>
              <a:ext uri="{FF2B5EF4-FFF2-40B4-BE49-F238E27FC236}">
                <a16:creationId xmlns:a16="http://schemas.microsoft.com/office/drawing/2014/main" id="{ED2B8599-6190-0D8F-BAC5-89118D7A1129}"/>
              </a:ext>
            </a:extLst>
          </p:cNvPr>
          <p:cNvSpPr txBox="1">
            <a:spLocks/>
          </p:cNvSpPr>
          <p:nvPr/>
        </p:nvSpPr>
        <p:spPr>
          <a:xfrm>
            <a:off x="755484" y="1432879"/>
            <a:ext cx="3857156" cy="50599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FFFFFF"/>
                </a:solidFill>
              </a:rPr>
              <a:t>Given amount of data available to analyze, </a:t>
            </a:r>
            <a:r>
              <a:rPr lang="en-US" sz="2000" b="1" dirty="0">
                <a:solidFill>
                  <a:srgbClr val="FFFFFF"/>
                </a:solidFill>
              </a:rPr>
              <a:t>easier to identify top genres for US </a:t>
            </a:r>
            <a:r>
              <a:rPr lang="en-US" sz="2000" dirty="0">
                <a:solidFill>
                  <a:srgbClr val="FFFFFF"/>
                </a:solidFill>
              </a:rPr>
              <a:t>(i.e., Dramas, Documentaries, &amp; Comedies) </a:t>
            </a:r>
          </a:p>
          <a:p>
            <a:r>
              <a:rPr lang="en-US" sz="2000" dirty="0">
                <a:solidFill>
                  <a:srgbClr val="FFFFFF"/>
                </a:solidFill>
              </a:rPr>
              <a:t>India slightly different preferences (i.e., Drama, Comedies, &amp; Action/Adventure)</a:t>
            </a:r>
          </a:p>
          <a:p>
            <a:r>
              <a:rPr lang="en-US" sz="2000" dirty="0">
                <a:solidFill>
                  <a:srgbClr val="FFFFFF"/>
                </a:solidFill>
              </a:rPr>
              <a:t>Japan clearly favors Anime series which correlates to trends seen in market research</a:t>
            </a:r>
          </a:p>
          <a:p>
            <a:pPr marL="0" indent="0">
              <a:buNone/>
            </a:pPr>
            <a:endParaRPr lang="en-US" sz="2000" dirty="0">
              <a:solidFill>
                <a:srgbClr val="FFFFFF"/>
              </a:solidFill>
            </a:endParaRPr>
          </a:p>
          <a:p>
            <a:pPr marL="0" indent="0">
              <a:buNone/>
            </a:pPr>
            <a:r>
              <a:rPr lang="en-US" sz="2000" dirty="0">
                <a:solidFill>
                  <a:srgbClr val="FFFFFF"/>
                </a:solidFill>
              </a:rPr>
              <a:t>Assumption: More content provided correlates to Netflix providing content based on user preferences and trends. </a:t>
            </a:r>
            <a:endParaRPr lang="en-US" sz="1800" dirty="0">
              <a:solidFill>
                <a:srgbClr val="FFFFFF"/>
              </a:solidFill>
            </a:endParaRPr>
          </a:p>
        </p:txBody>
      </p:sp>
      <p:pic>
        <p:nvPicPr>
          <p:cNvPr id="6" name="Picture 5">
            <a:extLst>
              <a:ext uri="{FF2B5EF4-FFF2-40B4-BE49-F238E27FC236}">
                <a16:creationId xmlns:a16="http://schemas.microsoft.com/office/drawing/2014/main" id="{95AF3010-5160-D180-31A5-6EBCC8E976C8}"/>
              </a:ext>
            </a:extLst>
          </p:cNvPr>
          <p:cNvPicPr>
            <a:picLocks noChangeAspect="1"/>
          </p:cNvPicPr>
          <p:nvPr/>
        </p:nvPicPr>
        <p:blipFill>
          <a:blip r:embed="rId2"/>
          <a:stretch>
            <a:fillRect/>
          </a:stretch>
        </p:blipFill>
        <p:spPr>
          <a:xfrm>
            <a:off x="4881733" y="1432878"/>
            <a:ext cx="7080308" cy="5069527"/>
          </a:xfrm>
          <a:prstGeom prst="rect">
            <a:avLst/>
          </a:prstGeom>
        </p:spPr>
      </p:pic>
    </p:spTree>
    <p:extLst>
      <p:ext uri="{BB962C8B-B14F-4D97-AF65-F5344CB8AC3E}">
        <p14:creationId xmlns:p14="http://schemas.microsoft.com/office/powerpoint/2010/main" val="216159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677D-5245-6DE9-D4C5-17294A419AA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C0BF2F9-EDB3-8869-2677-6E75D4E23226}"/>
              </a:ext>
            </a:extLst>
          </p:cNvPr>
          <p:cNvSpPr>
            <a:spLocks noGrp="1"/>
          </p:cNvSpPr>
          <p:nvPr>
            <p:ph idx="1"/>
          </p:nvPr>
        </p:nvSpPr>
        <p:spPr/>
        <p:txBody>
          <a:bodyPr/>
          <a:lstStyle/>
          <a:p>
            <a:r>
              <a:rPr lang="en-US" dirty="0"/>
              <a:t> There should be considerable investment in Movies as most subscribers watch more movies than TV shows</a:t>
            </a:r>
          </a:p>
          <a:p>
            <a:r>
              <a:rPr lang="en-US" dirty="0"/>
              <a:t>Documentaries are widely watched by users. Thus, the company can invest in more documentaries , with the sci-fi being the least to be invested in</a:t>
            </a:r>
          </a:p>
          <a:p>
            <a:r>
              <a:rPr lang="en-US" dirty="0"/>
              <a:t>Netflix may also invest more in action and drama</a:t>
            </a:r>
          </a:p>
          <a:p>
            <a:r>
              <a:rPr lang="en-US" dirty="0"/>
              <a:t>The company needs to market premium subscription advantages to users in the UK, Mexico, Italy, Brazil, Germany and Australia</a:t>
            </a:r>
          </a:p>
          <a:p>
            <a:endParaRPr lang="en-US" dirty="0"/>
          </a:p>
        </p:txBody>
      </p:sp>
    </p:spTree>
    <p:extLst>
      <p:ext uri="{BB962C8B-B14F-4D97-AF65-F5344CB8AC3E}">
        <p14:creationId xmlns:p14="http://schemas.microsoft.com/office/powerpoint/2010/main" val="1366716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37397"/>
            <a:ext cx="12192000" cy="1720601"/>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9FCBF-1F79-BA5A-F229-CE77F5201180}"/>
              </a:ext>
            </a:extLst>
          </p:cNvPr>
          <p:cNvSpPr>
            <a:spLocks noGrp="1"/>
          </p:cNvSpPr>
          <p:nvPr>
            <p:ph type="title"/>
          </p:nvPr>
        </p:nvSpPr>
        <p:spPr>
          <a:xfrm>
            <a:off x="589558" y="5505709"/>
            <a:ext cx="7015500" cy="1019449"/>
          </a:xfrm>
        </p:spPr>
        <p:txBody>
          <a:bodyPr vert="horz" lIns="91440" tIns="45720" rIns="91440" bIns="45720" rtlCol="0" anchor="ctr">
            <a:normAutofit/>
          </a:bodyPr>
          <a:lstStyle/>
          <a:p>
            <a:r>
              <a:rPr lang="en-US" dirty="0"/>
              <a:t>Ethical concern</a:t>
            </a:r>
          </a:p>
        </p:txBody>
      </p:sp>
      <p:pic>
        <p:nvPicPr>
          <p:cNvPr id="19" name="Picture 18" descr="Many question marks on black background">
            <a:extLst>
              <a:ext uri="{FF2B5EF4-FFF2-40B4-BE49-F238E27FC236}">
                <a16:creationId xmlns:a16="http://schemas.microsoft.com/office/drawing/2014/main" id="{342E4394-83C2-D2C3-F47A-B2E72FEBA73F}"/>
              </a:ext>
            </a:extLst>
          </p:cNvPr>
          <p:cNvPicPr>
            <a:picLocks noChangeAspect="1"/>
          </p:cNvPicPr>
          <p:nvPr/>
        </p:nvPicPr>
        <p:blipFill rotWithShape="1">
          <a:blip r:embed="rId2"/>
          <a:srcRect t="23050" b="7872"/>
          <a:stretch/>
        </p:blipFill>
        <p:spPr>
          <a:xfrm>
            <a:off x="20" y="10"/>
            <a:ext cx="12191979" cy="5137387"/>
          </a:xfrm>
          <a:prstGeom prst="rect">
            <a:avLst/>
          </a:prstGeom>
          <a:effectLst>
            <a:outerShdw blurRad="190500" dist="63500" dir="5400000" sx="98000" sy="98000" algn="t" rotWithShape="0">
              <a:prstClr val="black">
                <a:alpha val="40000"/>
              </a:prstClr>
            </a:outerShdw>
          </a:effectLst>
        </p:spPr>
      </p:pic>
    </p:spTree>
    <p:extLst>
      <p:ext uri="{BB962C8B-B14F-4D97-AF65-F5344CB8AC3E}">
        <p14:creationId xmlns:p14="http://schemas.microsoft.com/office/powerpoint/2010/main" val="407510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785A-79B6-468F-C6D0-9C0DE85D28D1}"/>
              </a:ext>
            </a:extLst>
          </p:cNvPr>
          <p:cNvSpPr>
            <a:spLocks noGrp="1"/>
          </p:cNvSpPr>
          <p:nvPr>
            <p:ph type="title"/>
          </p:nvPr>
        </p:nvSpPr>
        <p:spPr>
          <a:xfrm>
            <a:off x="838200" y="365126"/>
            <a:ext cx="10515600" cy="886044"/>
          </a:xfrm>
        </p:spPr>
        <p:txBody>
          <a:bodyPr/>
          <a:lstStyle/>
          <a:p>
            <a:pPr algn="ctr"/>
            <a:r>
              <a:rPr lang="en-US" dirty="0"/>
              <a:t>Ethical considerations</a:t>
            </a:r>
          </a:p>
        </p:txBody>
      </p:sp>
      <p:grpSp>
        <p:nvGrpSpPr>
          <p:cNvPr id="31" name="Group 30">
            <a:extLst>
              <a:ext uri="{FF2B5EF4-FFF2-40B4-BE49-F238E27FC236}">
                <a16:creationId xmlns:a16="http://schemas.microsoft.com/office/drawing/2014/main" id="{8AA1B945-1BBF-834A-7FC8-8E5F2C3386CE}"/>
              </a:ext>
            </a:extLst>
          </p:cNvPr>
          <p:cNvGrpSpPr/>
          <p:nvPr/>
        </p:nvGrpSpPr>
        <p:grpSpPr>
          <a:xfrm>
            <a:off x="711200" y="1335088"/>
            <a:ext cx="10972799" cy="5180449"/>
            <a:chOff x="711200" y="1497648"/>
            <a:chExt cx="10972799" cy="5180449"/>
          </a:xfrm>
        </p:grpSpPr>
        <p:grpSp>
          <p:nvGrpSpPr>
            <p:cNvPr id="27" name="Group 26">
              <a:extLst>
                <a:ext uri="{FF2B5EF4-FFF2-40B4-BE49-F238E27FC236}">
                  <a16:creationId xmlns:a16="http://schemas.microsoft.com/office/drawing/2014/main" id="{7E7294C7-6EF9-4AF9-4F22-E10E0C416886}"/>
                </a:ext>
              </a:extLst>
            </p:cNvPr>
            <p:cNvGrpSpPr/>
            <p:nvPr/>
          </p:nvGrpSpPr>
          <p:grpSpPr>
            <a:xfrm>
              <a:off x="711200" y="1497648"/>
              <a:ext cx="2153920" cy="514032"/>
              <a:chOff x="711200" y="1497648"/>
              <a:chExt cx="2661920" cy="514032"/>
            </a:xfrm>
          </p:grpSpPr>
          <p:sp>
            <p:nvSpPr>
              <p:cNvPr id="6" name="TextBox 5">
                <a:extLst>
                  <a:ext uri="{FF2B5EF4-FFF2-40B4-BE49-F238E27FC236}">
                    <a16:creationId xmlns:a16="http://schemas.microsoft.com/office/drawing/2014/main" id="{ABD4D019-6A28-5918-73F4-D71A65E52F9D}"/>
                  </a:ext>
                </a:extLst>
              </p:cNvPr>
              <p:cNvSpPr txBox="1"/>
              <p:nvPr/>
            </p:nvSpPr>
            <p:spPr>
              <a:xfrm>
                <a:off x="711200" y="1497648"/>
                <a:ext cx="2631440" cy="461665"/>
              </a:xfrm>
              <a:prstGeom prst="rect">
                <a:avLst/>
              </a:prstGeom>
              <a:noFill/>
            </p:spPr>
            <p:txBody>
              <a:bodyPr wrap="square" rtlCol="0">
                <a:spAutoFit/>
              </a:bodyPr>
              <a:lstStyle/>
              <a:p>
                <a:r>
                  <a:rPr lang="en-US" sz="2400" dirty="0"/>
                  <a:t>Category</a:t>
                </a:r>
              </a:p>
            </p:txBody>
          </p:sp>
          <p:cxnSp>
            <p:nvCxnSpPr>
              <p:cNvPr id="8" name="Straight Connector 7">
                <a:extLst>
                  <a:ext uri="{FF2B5EF4-FFF2-40B4-BE49-F238E27FC236}">
                    <a16:creationId xmlns:a16="http://schemas.microsoft.com/office/drawing/2014/main" id="{A80A722A-D37F-2308-4B8B-90F49952CE8B}"/>
                  </a:ext>
                </a:extLst>
              </p:cNvPr>
              <p:cNvCxnSpPr/>
              <p:nvPr/>
            </p:nvCxnSpPr>
            <p:spPr>
              <a:xfrm>
                <a:off x="787400" y="2011680"/>
                <a:ext cx="258572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a:extLst>
                <a:ext uri="{FF2B5EF4-FFF2-40B4-BE49-F238E27FC236}">
                  <a16:creationId xmlns:a16="http://schemas.microsoft.com/office/drawing/2014/main" id="{CE95E853-1334-1340-3823-3C01A0595350}"/>
                </a:ext>
              </a:extLst>
            </p:cNvPr>
            <p:cNvSpPr txBox="1"/>
            <p:nvPr/>
          </p:nvSpPr>
          <p:spPr>
            <a:xfrm>
              <a:off x="787400" y="2149793"/>
              <a:ext cx="2504440" cy="400110"/>
            </a:xfrm>
            <a:prstGeom prst="rect">
              <a:avLst/>
            </a:prstGeom>
            <a:noFill/>
          </p:spPr>
          <p:txBody>
            <a:bodyPr wrap="square" rtlCol="0">
              <a:spAutoFit/>
            </a:bodyPr>
            <a:lstStyle/>
            <a:p>
              <a:r>
                <a:rPr lang="en-US" sz="2000" b="1" dirty="0"/>
                <a:t>Data Gathering</a:t>
              </a:r>
            </a:p>
          </p:txBody>
        </p:sp>
        <p:grpSp>
          <p:nvGrpSpPr>
            <p:cNvPr id="20" name="Group 19">
              <a:extLst>
                <a:ext uri="{FF2B5EF4-FFF2-40B4-BE49-F238E27FC236}">
                  <a16:creationId xmlns:a16="http://schemas.microsoft.com/office/drawing/2014/main" id="{DE3AD300-F1EB-74F2-EA28-53DCC70EF068}"/>
                </a:ext>
              </a:extLst>
            </p:cNvPr>
            <p:cNvGrpSpPr/>
            <p:nvPr/>
          </p:nvGrpSpPr>
          <p:grpSpPr>
            <a:xfrm>
              <a:off x="2941321" y="1497648"/>
              <a:ext cx="3154680" cy="514032"/>
              <a:chOff x="3469640" y="1690688"/>
              <a:chExt cx="3515507" cy="514032"/>
            </a:xfrm>
          </p:grpSpPr>
          <p:sp>
            <p:nvSpPr>
              <p:cNvPr id="9" name="TextBox 8">
                <a:extLst>
                  <a:ext uri="{FF2B5EF4-FFF2-40B4-BE49-F238E27FC236}">
                    <a16:creationId xmlns:a16="http://schemas.microsoft.com/office/drawing/2014/main" id="{BAB03D4C-8234-E8C0-FF7F-86B12136D314}"/>
                  </a:ext>
                </a:extLst>
              </p:cNvPr>
              <p:cNvSpPr txBox="1"/>
              <p:nvPr/>
            </p:nvSpPr>
            <p:spPr>
              <a:xfrm>
                <a:off x="3469640" y="1690688"/>
                <a:ext cx="3500120" cy="461665"/>
              </a:xfrm>
              <a:prstGeom prst="rect">
                <a:avLst/>
              </a:prstGeom>
              <a:noFill/>
            </p:spPr>
            <p:txBody>
              <a:bodyPr wrap="square" rtlCol="0">
                <a:spAutoFit/>
              </a:bodyPr>
              <a:lstStyle/>
              <a:p>
                <a:r>
                  <a:rPr lang="en-US" sz="2400" dirty="0"/>
                  <a:t>Context</a:t>
                </a:r>
              </a:p>
            </p:txBody>
          </p:sp>
          <p:cxnSp>
            <p:nvCxnSpPr>
              <p:cNvPr id="10" name="Straight Connector 9">
                <a:extLst>
                  <a:ext uri="{FF2B5EF4-FFF2-40B4-BE49-F238E27FC236}">
                    <a16:creationId xmlns:a16="http://schemas.microsoft.com/office/drawing/2014/main" id="{2B24B7B5-FAE4-5C01-4D6C-8B2C54AD45DD}"/>
                  </a:ext>
                </a:extLst>
              </p:cNvPr>
              <p:cNvCxnSpPr>
                <a:cxnSpLocks/>
              </p:cNvCxnSpPr>
              <p:nvPr/>
            </p:nvCxnSpPr>
            <p:spPr>
              <a:xfrm>
                <a:off x="3545840" y="2204720"/>
                <a:ext cx="3439307"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3C0CD4AF-7800-F894-B15C-67D1965B54EA}"/>
                </a:ext>
              </a:extLst>
            </p:cNvPr>
            <p:cNvSpPr txBox="1"/>
            <p:nvPr/>
          </p:nvSpPr>
          <p:spPr>
            <a:xfrm>
              <a:off x="3017519" y="2149793"/>
              <a:ext cx="316553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Is Netflix collecting data with honest consent? </a:t>
              </a:r>
            </a:p>
            <a:p>
              <a:pPr marL="342900" indent="-342900">
                <a:buFont typeface="Arial" panose="020B0604020202020204" pitchFamily="34" charset="0"/>
                <a:buChar char="•"/>
              </a:pPr>
              <a:r>
                <a:rPr lang="en-US" sz="2000" dirty="0"/>
                <a:t>Is it ethical to collect data on an individual and tailor experience? </a:t>
              </a:r>
            </a:p>
          </p:txBody>
        </p:sp>
        <p:sp>
          <p:nvSpPr>
            <p:cNvPr id="14" name="TextBox 13">
              <a:extLst>
                <a:ext uri="{FF2B5EF4-FFF2-40B4-BE49-F238E27FC236}">
                  <a16:creationId xmlns:a16="http://schemas.microsoft.com/office/drawing/2014/main" id="{49DC2D08-C03A-18EB-64D7-D3A4E3D382B2}"/>
                </a:ext>
              </a:extLst>
            </p:cNvPr>
            <p:cNvSpPr txBox="1"/>
            <p:nvPr/>
          </p:nvSpPr>
          <p:spPr>
            <a:xfrm>
              <a:off x="6183057" y="1497648"/>
              <a:ext cx="5287254" cy="461665"/>
            </a:xfrm>
            <a:prstGeom prst="rect">
              <a:avLst/>
            </a:prstGeom>
            <a:noFill/>
          </p:spPr>
          <p:txBody>
            <a:bodyPr wrap="square" rtlCol="0">
              <a:spAutoFit/>
            </a:bodyPr>
            <a:lstStyle/>
            <a:p>
              <a:r>
                <a:rPr lang="en-US" sz="2400" dirty="0"/>
                <a:t>Netflix Considerations</a:t>
              </a:r>
            </a:p>
          </p:txBody>
        </p:sp>
        <p:cxnSp>
          <p:nvCxnSpPr>
            <p:cNvPr id="15" name="Straight Connector 14">
              <a:extLst>
                <a:ext uri="{FF2B5EF4-FFF2-40B4-BE49-F238E27FC236}">
                  <a16:creationId xmlns:a16="http://schemas.microsoft.com/office/drawing/2014/main" id="{849BAC32-D095-DFF6-8AA1-3946E53ECCB1}"/>
                </a:ext>
              </a:extLst>
            </p:cNvPr>
            <p:cNvCxnSpPr>
              <a:cxnSpLocks/>
            </p:cNvCxnSpPr>
            <p:nvPr/>
          </p:nvCxnSpPr>
          <p:spPr>
            <a:xfrm>
              <a:off x="6274956" y="2011680"/>
              <a:ext cx="519539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8EF102-FE66-ED08-2303-BE6506D313C7}"/>
                </a:ext>
              </a:extLst>
            </p:cNvPr>
            <p:cNvSpPr txBox="1"/>
            <p:nvPr/>
          </p:nvSpPr>
          <p:spPr>
            <a:xfrm>
              <a:off x="6252306" y="2139633"/>
              <a:ext cx="5431693" cy="2246769"/>
            </a:xfrm>
            <a:prstGeom prst="rect">
              <a:avLst/>
            </a:prstGeom>
            <a:noFill/>
          </p:spPr>
          <p:txBody>
            <a:bodyPr wrap="square" rtlCol="0">
              <a:spAutoFit/>
            </a:bodyPr>
            <a:lstStyle/>
            <a:p>
              <a:r>
                <a:rPr lang="en-US" sz="2000" b="1" dirty="0"/>
                <a:t>Users may not be fully aware of the extent of data collection </a:t>
              </a:r>
              <a:r>
                <a:rPr lang="en-US" sz="2000" dirty="0"/>
                <a:t>outline in lengthy Terms &amp; Policy, leading to a breach of trust and potential misuse of personal information. Additionally, consistently having same content curated to you </a:t>
              </a:r>
              <a:r>
                <a:rPr lang="en-US" sz="2000" b="1" dirty="0"/>
                <a:t>limits a user’s ability to expand their knowledge </a:t>
              </a:r>
              <a:r>
                <a:rPr lang="en-US" sz="2000" dirty="0"/>
                <a:t>and/or find new preferences. </a:t>
              </a:r>
            </a:p>
          </p:txBody>
        </p:sp>
        <p:grpSp>
          <p:nvGrpSpPr>
            <p:cNvPr id="30" name="Group 29">
              <a:extLst>
                <a:ext uri="{FF2B5EF4-FFF2-40B4-BE49-F238E27FC236}">
                  <a16:creationId xmlns:a16="http://schemas.microsoft.com/office/drawing/2014/main" id="{9A6E4455-0F35-FE1E-FB94-FA04CA436B0A}"/>
                </a:ext>
              </a:extLst>
            </p:cNvPr>
            <p:cNvGrpSpPr/>
            <p:nvPr/>
          </p:nvGrpSpPr>
          <p:grpSpPr>
            <a:xfrm>
              <a:off x="787400" y="4378960"/>
              <a:ext cx="10784840" cy="2299137"/>
              <a:chOff x="787400" y="3952240"/>
              <a:chExt cx="10784840" cy="2299137"/>
            </a:xfrm>
          </p:grpSpPr>
          <p:cxnSp>
            <p:nvCxnSpPr>
              <p:cNvPr id="23" name="Straight Connector 22">
                <a:extLst>
                  <a:ext uri="{FF2B5EF4-FFF2-40B4-BE49-F238E27FC236}">
                    <a16:creationId xmlns:a16="http://schemas.microsoft.com/office/drawing/2014/main" id="{E923AD8A-D62E-3E0C-B1C4-C4521D1753DB}"/>
                  </a:ext>
                </a:extLst>
              </p:cNvPr>
              <p:cNvCxnSpPr/>
              <p:nvPr/>
            </p:nvCxnSpPr>
            <p:spPr>
              <a:xfrm>
                <a:off x="787400" y="3952240"/>
                <a:ext cx="107848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ECB1A2C-60B5-9353-BADA-7C803B46581D}"/>
                  </a:ext>
                </a:extLst>
              </p:cNvPr>
              <p:cNvSpPr txBox="1"/>
              <p:nvPr/>
            </p:nvSpPr>
            <p:spPr>
              <a:xfrm>
                <a:off x="787400" y="4014768"/>
                <a:ext cx="2504440" cy="400110"/>
              </a:xfrm>
              <a:prstGeom prst="rect">
                <a:avLst/>
              </a:prstGeom>
              <a:noFill/>
            </p:spPr>
            <p:txBody>
              <a:bodyPr wrap="square" rtlCol="0">
                <a:spAutoFit/>
              </a:bodyPr>
              <a:lstStyle/>
              <a:p>
                <a:r>
                  <a:rPr lang="en-US" sz="2000" b="1" dirty="0"/>
                  <a:t>Data Ownership</a:t>
                </a:r>
              </a:p>
            </p:txBody>
          </p:sp>
          <p:sp>
            <p:nvSpPr>
              <p:cNvPr id="25" name="TextBox 24">
                <a:extLst>
                  <a:ext uri="{FF2B5EF4-FFF2-40B4-BE49-F238E27FC236}">
                    <a16:creationId xmlns:a16="http://schemas.microsoft.com/office/drawing/2014/main" id="{5BBBBAD1-04E0-4CA1-3D0B-30BA12387B8C}"/>
                  </a:ext>
                </a:extLst>
              </p:cNvPr>
              <p:cNvSpPr txBox="1"/>
              <p:nvPr/>
            </p:nvSpPr>
            <p:spPr>
              <a:xfrm>
                <a:off x="3017519" y="4014768"/>
                <a:ext cx="3078481"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Does Netflix own the data they collect? </a:t>
                </a:r>
              </a:p>
              <a:p>
                <a:pPr marL="342900" indent="-342900">
                  <a:buFont typeface="Arial" panose="020B0604020202020204" pitchFamily="34" charset="0"/>
                  <a:buChar char="•"/>
                </a:pPr>
                <a:r>
                  <a:rPr lang="en-US" sz="2000" dirty="0"/>
                  <a:t>Do Netflix users understand what’s happening to their data? How it’s used?</a:t>
                </a:r>
              </a:p>
            </p:txBody>
          </p:sp>
          <p:sp>
            <p:nvSpPr>
              <p:cNvPr id="26" name="TextBox 25">
                <a:extLst>
                  <a:ext uri="{FF2B5EF4-FFF2-40B4-BE49-F238E27FC236}">
                    <a16:creationId xmlns:a16="http://schemas.microsoft.com/office/drawing/2014/main" id="{E311B6EE-0855-5736-7B4C-4CA1B9C6E801}"/>
                  </a:ext>
                </a:extLst>
              </p:cNvPr>
              <p:cNvSpPr txBox="1"/>
              <p:nvPr/>
            </p:nvSpPr>
            <p:spPr>
              <a:xfrm>
                <a:off x="6252306" y="4004608"/>
                <a:ext cx="5319934" cy="2246769"/>
              </a:xfrm>
              <a:prstGeom prst="rect">
                <a:avLst/>
              </a:prstGeom>
              <a:noFill/>
            </p:spPr>
            <p:txBody>
              <a:bodyPr wrap="square" rtlCol="0">
                <a:spAutoFit/>
              </a:bodyPr>
              <a:lstStyle/>
              <a:p>
                <a:r>
                  <a:rPr lang="en-US" sz="2000" dirty="0"/>
                  <a:t>Netflix typically states in their terms of service and privacy policy that they collect and own the data generated by user interactions with their platform. While Netflix may legally own the data, the </a:t>
                </a:r>
                <a:r>
                  <a:rPr lang="en-US" sz="2000" b="1" dirty="0"/>
                  <a:t>ethical concern is whether Netflix respects user privacy and consent in how this data is collected and used. </a:t>
                </a:r>
              </a:p>
            </p:txBody>
          </p:sp>
        </p:grpSp>
      </p:grpSp>
    </p:spTree>
    <p:extLst>
      <p:ext uri="{BB962C8B-B14F-4D97-AF65-F5344CB8AC3E}">
        <p14:creationId xmlns:p14="http://schemas.microsoft.com/office/powerpoint/2010/main" val="1501087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785A-79B6-468F-C6D0-9C0DE85D28D1}"/>
              </a:ext>
            </a:extLst>
          </p:cNvPr>
          <p:cNvSpPr>
            <a:spLocks noGrp="1"/>
          </p:cNvSpPr>
          <p:nvPr>
            <p:ph type="title"/>
          </p:nvPr>
        </p:nvSpPr>
        <p:spPr>
          <a:xfrm>
            <a:off x="838200" y="365126"/>
            <a:ext cx="10515600" cy="886044"/>
          </a:xfrm>
        </p:spPr>
        <p:txBody>
          <a:bodyPr/>
          <a:lstStyle/>
          <a:p>
            <a:pPr algn="ctr"/>
            <a:r>
              <a:rPr lang="en-US" dirty="0"/>
              <a:t>Ethical solutions</a:t>
            </a:r>
          </a:p>
        </p:txBody>
      </p:sp>
      <p:sp>
        <p:nvSpPr>
          <p:cNvPr id="6" name="TextBox 5">
            <a:extLst>
              <a:ext uri="{FF2B5EF4-FFF2-40B4-BE49-F238E27FC236}">
                <a16:creationId xmlns:a16="http://schemas.microsoft.com/office/drawing/2014/main" id="{ABD4D019-6A28-5918-73F4-D71A65E52F9D}"/>
              </a:ext>
            </a:extLst>
          </p:cNvPr>
          <p:cNvSpPr txBox="1"/>
          <p:nvPr/>
        </p:nvSpPr>
        <p:spPr>
          <a:xfrm>
            <a:off x="711200" y="1335088"/>
            <a:ext cx="2129257" cy="461665"/>
          </a:xfrm>
          <a:prstGeom prst="rect">
            <a:avLst/>
          </a:prstGeom>
          <a:noFill/>
        </p:spPr>
        <p:txBody>
          <a:bodyPr wrap="square" rtlCol="0">
            <a:spAutoFit/>
          </a:bodyPr>
          <a:lstStyle/>
          <a:p>
            <a:r>
              <a:rPr lang="en-US" sz="2400" dirty="0"/>
              <a:t>Category</a:t>
            </a:r>
          </a:p>
        </p:txBody>
      </p:sp>
      <p:cxnSp>
        <p:nvCxnSpPr>
          <p:cNvPr id="8" name="Straight Connector 7">
            <a:extLst>
              <a:ext uri="{FF2B5EF4-FFF2-40B4-BE49-F238E27FC236}">
                <a16:creationId xmlns:a16="http://schemas.microsoft.com/office/drawing/2014/main" id="{A80A722A-D37F-2308-4B8B-90F49952CE8B}"/>
              </a:ext>
            </a:extLst>
          </p:cNvPr>
          <p:cNvCxnSpPr/>
          <p:nvPr/>
        </p:nvCxnSpPr>
        <p:spPr>
          <a:xfrm>
            <a:off x="772858" y="1849120"/>
            <a:ext cx="2092262"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E95E853-1334-1340-3823-3C01A0595350}"/>
              </a:ext>
            </a:extLst>
          </p:cNvPr>
          <p:cNvSpPr txBox="1"/>
          <p:nvPr/>
        </p:nvSpPr>
        <p:spPr>
          <a:xfrm>
            <a:off x="787400" y="1987233"/>
            <a:ext cx="2504440" cy="400110"/>
          </a:xfrm>
          <a:prstGeom prst="rect">
            <a:avLst/>
          </a:prstGeom>
          <a:noFill/>
        </p:spPr>
        <p:txBody>
          <a:bodyPr wrap="square" rtlCol="0">
            <a:spAutoFit/>
          </a:bodyPr>
          <a:lstStyle/>
          <a:p>
            <a:r>
              <a:rPr lang="en-US" sz="2000" b="1" dirty="0"/>
              <a:t>Data Gathering</a:t>
            </a:r>
          </a:p>
        </p:txBody>
      </p:sp>
      <p:cxnSp>
        <p:nvCxnSpPr>
          <p:cNvPr id="23" name="Straight Connector 22">
            <a:extLst>
              <a:ext uri="{FF2B5EF4-FFF2-40B4-BE49-F238E27FC236}">
                <a16:creationId xmlns:a16="http://schemas.microsoft.com/office/drawing/2014/main" id="{E923AD8A-D62E-3E0C-B1C4-C4521D1753DB}"/>
              </a:ext>
            </a:extLst>
          </p:cNvPr>
          <p:cNvCxnSpPr/>
          <p:nvPr/>
        </p:nvCxnSpPr>
        <p:spPr>
          <a:xfrm>
            <a:off x="787400" y="4541520"/>
            <a:ext cx="1078484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ECB1A2C-60B5-9353-BADA-7C803B46581D}"/>
              </a:ext>
            </a:extLst>
          </p:cNvPr>
          <p:cNvSpPr txBox="1"/>
          <p:nvPr/>
        </p:nvSpPr>
        <p:spPr>
          <a:xfrm>
            <a:off x="787400" y="4604048"/>
            <a:ext cx="2504440" cy="400110"/>
          </a:xfrm>
          <a:prstGeom prst="rect">
            <a:avLst/>
          </a:prstGeom>
          <a:noFill/>
        </p:spPr>
        <p:txBody>
          <a:bodyPr wrap="square" rtlCol="0">
            <a:spAutoFit/>
          </a:bodyPr>
          <a:lstStyle/>
          <a:p>
            <a:r>
              <a:rPr lang="en-US" sz="2000" b="1" dirty="0"/>
              <a:t>Data Ownership</a:t>
            </a:r>
          </a:p>
        </p:txBody>
      </p:sp>
      <p:sp>
        <p:nvSpPr>
          <p:cNvPr id="14" name="TextBox 13">
            <a:extLst>
              <a:ext uri="{FF2B5EF4-FFF2-40B4-BE49-F238E27FC236}">
                <a16:creationId xmlns:a16="http://schemas.microsoft.com/office/drawing/2014/main" id="{49DC2D08-C03A-18EB-64D7-D3A4E3D382B2}"/>
              </a:ext>
            </a:extLst>
          </p:cNvPr>
          <p:cNvSpPr txBox="1"/>
          <p:nvPr/>
        </p:nvSpPr>
        <p:spPr>
          <a:xfrm>
            <a:off x="3012392" y="1335088"/>
            <a:ext cx="8329031" cy="461665"/>
          </a:xfrm>
          <a:prstGeom prst="rect">
            <a:avLst/>
          </a:prstGeom>
          <a:noFill/>
        </p:spPr>
        <p:txBody>
          <a:bodyPr wrap="square" rtlCol="0">
            <a:spAutoFit/>
          </a:bodyPr>
          <a:lstStyle/>
          <a:p>
            <a:r>
              <a:rPr lang="en-US" sz="2400" dirty="0"/>
              <a:t>Potential Solutions</a:t>
            </a:r>
          </a:p>
        </p:txBody>
      </p:sp>
      <p:cxnSp>
        <p:nvCxnSpPr>
          <p:cNvPr id="15" name="Straight Connector 14">
            <a:extLst>
              <a:ext uri="{FF2B5EF4-FFF2-40B4-BE49-F238E27FC236}">
                <a16:creationId xmlns:a16="http://schemas.microsoft.com/office/drawing/2014/main" id="{849BAC32-D095-DFF6-8AA1-3946E53ECCB1}"/>
              </a:ext>
            </a:extLst>
          </p:cNvPr>
          <p:cNvCxnSpPr>
            <a:cxnSpLocks/>
          </p:cNvCxnSpPr>
          <p:nvPr/>
        </p:nvCxnSpPr>
        <p:spPr>
          <a:xfrm>
            <a:off x="3012449" y="1849120"/>
            <a:ext cx="8329031"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8EF102-FE66-ED08-2303-BE6506D313C7}"/>
              </a:ext>
            </a:extLst>
          </p:cNvPr>
          <p:cNvSpPr txBox="1"/>
          <p:nvPr/>
        </p:nvSpPr>
        <p:spPr>
          <a:xfrm>
            <a:off x="2976137" y="1977073"/>
            <a:ext cx="8707862" cy="255454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Data anonymization; </a:t>
            </a:r>
            <a:r>
              <a:rPr lang="en-US" sz="2000" dirty="0"/>
              <a:t>continue to ensure data collected is anonymized before being used for analysis or other purposes.</a:t>
            </a:r>
            <a:endParaRPr lang="en-US" sz="2000" b="1" dirty="0"/>
          </a:p>
          <a:p>
            <a:pPr marL="342900" indent="-342900">
              <a:buFont typeface="Arial" panose="020B0604020202020204" pitchFamily="34" charset="0"/>
              <a:buChar char="•"/>
            </a:pPr>
            <a:r>
              <a:rPr lang="en-US" sz="2000" b="1" dirty="0"/>
              <a:t>Improved consent; </a:t>
            </a:r>
            <a:r>
              <a:rPr lang="en-US" sz="2000" dirty="0"/>
              <a:t>refine Terms &amp; Policy to clearly explain what data is collected and how it will be used (i.e., survey based vs. lengthy word document to scroll through)</a:t>
            </a:r>
          </a:p>
          <a:p>
            <a:pPr marL="342900" indent="-342900">
              <a:buFont typeface="Arial" panose="020B0604020202020204" pitchFamily="34" charset="0"/>
              <a:buChar char="•"/>
            </a:pPr>
            <a:r>
              <a:rPr lang="en-US" sz="2000" b="1" dirty="0"/>
              <a:t>Regular Audits and Compliance Checks;</a:t>
            </a:r>
            <a:r>
              <a:rPr lang="en-US" sz="2000" dirty="0"/>
              <a:t> maintain accountability and ensures that data gathering practices remain ethical and compliant with evolving privacy laws and user expectations. </a:t>
            </a:r>
          </a:p>
        </p:txBody>
      </p:sp>
      <p:sp>
        <p:nvSpPr>
          <p:cNvPr id="26" name="TextBox 25">
            <a:extLst>
              <a:ext uri="{FF2B5EF4-FFF2-40B4-BE49-F238E27FC236}">
                <a16:creationId xmlns:a16="http://schemas.microsoft.com/office/drawing/2014/main" id="{E311B6EE-0855-5736-7B4C-4CA1B9C6E801}"/>
              </a:ext>
            </a:extLst>
          </p:cNvPr>
          <p:cNvSpPr txBox="1"/>
          <p:nvPr/>
        </p:nvSpPr>
        <p:spPr>
          <a:xfrm>
            <a:off x="2976137" y="4593888"/>
            <a:ext cx="8528695"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Federal Privacy Laws; </a:t>
            </a:r>
            <a:r>
              <a:rPr lang="en-US" sz="2000" dirty="0"/>
              <a:t>advocate for and comply with stringent federal privacy laws that govern data collection, usage, and ownership</a:t>
            </a:r>
            <a:endParaRPr lang="en-US" sz="2000" b="1" dirty="0"/>
          </a:p>
          <a:p>
            <a:pPr marL="342900" indent="-342900">
              <a:buFont typeface="Arial" panose="020B0604020202020204" pitchFamily="34" charset="0"/>
              <a:buChar char="•"/>
            </a:pPr>
            <a:r>
              <a:rPr lang="en-US" sz="2000" b="1" dirty="0"/>
              <a:t>Opt-in for how to use data; </a:t>
            </a:r>
            <a:r>
              <a:rPr lang="en-US" sz="2000" dirty="0"/>
              <a:t>create quarterly survey or mechanism to empower users to make informed choices about their data, enhancing trust and aligning with ethical principles of autonomy and consent. It also ensures that users are more engaged and aware of data practices.</a:t>
            </a:r>
            <a:endParaRPr lang="en-US" sz="2000" b="1" dirty="0"/>
          </a:p>
        </p:txBody>
      </p:sp>
    </p:spTree>
    <p:extLst>
      <p:ext uri="{BB962C8B-B14F-4D97-AF65-F5344CB8AC3E}">
        <p14:creationId xmlns:p14="http://schemas.microsoft.com/office/powerpoint/2010/main" val="6502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2F94-3440-D334-0709-D55F8A9B51F0}"/>
              </a:ext>
            </a:extLst>
          </p:cNvPr>
          <p:cNvSpPr>
            <a:spLocks noGrp="1"/>
          </p:cNvSpPr>
          <p:nvPr>
            <p:ph type="title"/>
          </p:nvPr>
        </p:nvSpPr>
        <p:spPr/>
        <p:txBody>
          <a:bodyPr/>
          <a:lstStyle/>
          <a:p>
            <a:pPr algn="ctr"/>
            <a:r>
              <a:rPr lang="en-US" dirty="0"/>
              <a:t>Ethical recommendations</a:t>
            </a:r>
          </a:p>
        </p:txBody>
      </p:sp>
      <p:sp>
        <p:nvSpPr>
          <p:cNvPr id="3" name="Content Placeholder 2">
            <a:extLst>
              <a:ext uri="{FF2B5EF4-FFF2-40B4-BE49-F238E27FC236}">
                <a16:creationId xmlns:a16="http://schemas.microsoft.com/office/drawing/2014/main" id="{1C77542C-77E2-C0B4-E27B-94DFA99347F0}"/>
              </a:ext>
            </a:extLst>
          </p:cNvPr>
          <p:cNvSpPr>
            <a:spLocks noGrp="1"/>
          </p:cNvSpPr>
          <p:nvPr>
            <p:ph idx="1"/>
          </p:nvPr>
        </p:nvSpPr>
        <p:spPr/>
        <p:txBody>
          <a:bodyPr/>
          <a:lstStyle/>
          <a:p>
            <a:r>
              <a:rPr lang="en-US" dirty="0"/>
              <a:t>Privacy and consent.</a:t>
            </a:r>
          </a:p>
          <a:p>
            <a:r>
              <a:rPr lang="en-US" dirty="0"/>
              <a:t>Render data anonymous.</a:t>
            </a:r>
          </a:p>
          <a:p>
            <a:r>
              <a:rPr lang="en-US" dirty="0"/>
              <a:t>Research on technology to change the </a:t>
            </a:r>
            <a:r>
              <a:rPr lang="en-US"/>
              <a:t>data-acquiring rules. </a:t>
            </a:r>
            <a:endParaRPr lang="en-US" dirty="0"/>
          </a:p>
        </p:txBody>
      </p:sp>
    </p:spTree>
    <p:extLst>
      <p:ext uri="{BB962C8B-B14F-4D97-AF65-F5344CB8AC3E}">
        <p14:creationId xmlns:p14="http://schemas.microsoft.com/office/powerpoint/2010/main" val="250170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2080D-10C7-4B68-B0C2-BA8B8EFCD857}"/>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Contents</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C9A9D67-3A4D-8619-5D09-078C748B2613}"/>
              </a:ext>
            </a:extLst>
          </p:cNvPr>
          <p:cNvSpPr>
            <a:spLocks noGrp="1"/>
          </p:cNvSpPr>
          <p:nvPr>
            <p:ph idx="1"/>
          </p:nvPr>
        </p:nvSpPr>
        <p:spPr>
          <a:xfrm>
            <a:off x="6545477" y="640855"/>
            <a:ext cx="5021613" cy="1746745"/>
          </a:xfrm>
        </p:spPr>
        <p:txBody>
          <a:bodyPr>
            <a:normAutofit/>
          </a:bodyPr>
          <a:lstStyle/>
          <a:p>
            <a:pPr marL="0" indent="0">
              <a:buNone/>
            </a:pPr>
            <a:r>
              <a:rPr lang="en-US" b="1" dirty="0">
                <a:solidFill>
                  <a:schemeClr val="bg1"/>
                </a:solidFill>
              </a:rPr>
              <a:t>CONTEXT</a:t>
            </a:r>
          </a:p>
          <a:p>
            <a:r>
              <a:rPr lang="en-US" dirty="0">
                <a:solidFill>
                  <a:schemeClr val="bg1"/>
                </a:solidFill>
              </a:rPr>
              <a:t>Background</a:t>
            </a:r>
          </a:p>
          <a:p>
            <a:r>
              <a:rPr lang="en-US" dirty="0">
                <a:solidFill>
                  <a:schemeClr val="bg1"/>
                </a:solidFill>
              </a:rPr>
              <a:t>Approach &amp; Limitations</a:t>
            </a:r>
          </a:p>
        </p:txBody>
      </p:sp>
      <p:sp>
        <p:nvSpPr>
          <p:cNvPr id="4" name="Content Placeholder 2">
            <a:extLst>
              <a:ext uri="{FF2B5EF4-FFF2-40B4-BE49-F238E27FC236}">
                <a16:creationId xmlns:a16="http://schemas.microsoft.com/office/drawing/2014/main" id="{5E96E0AD-5C8E-D15F-4504-553EDBC79771}"/>
              </a:ext>
            </a:extLst>
          </p:cNvPr>
          <p:cNvSpPr txBox="1">
            <a:spLocks/>
          </p:cNvSpPr>
          <p:nvPr/>
        </p:nvSpPr>
        <p:spPr>
          <a:xfrm>
            <a:off x="6545476" y="2516885"/>
            <a:ext cx="5021613" cy="2050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bg1"/>
                </a:solidFill>
              </a:rPr>
              <a:t>ANALYSIS</a:t>
            </a:r>
          </a:p>
          <a:p>
            <a:r>
              <a:rPr lang="en-US" dirty="0">
                <a:solidFill>
                  <a:schemeClr val="bg1"/>
                </a:solidFill>
              </a:rPr>
              <a:t>Netflix Overview &amp; Analysis </a:t>
            </a:r>
          </a:p>
          <a:p>
            <a:r>
              <a:rPr lang="en-US" dirty="0">
                <a:solidFill>
                  <a:schemeClr val="bg1"/>
                </a:solidFill>
              </a:rPr>
              <a:t>Recommendations and conclusion</a:t>
            </a:r>
          </a:p>
        </p:txBody>
      </p:sp>
      <p:sp>
        <p:nvSpPr>
          <p:cNvPr id="5" name="Content Placeholder 2">
            <a:extLst>
              <a:ext uri="{FF2B5EF4-FFF2-40B4-BE49-F238E27FC236}">
                <a16:creationId xmlns:a16="http://schemas.microsoft.com/office/drawing/2014/main" id="{8D89193B-3661-4256-C152-4D974DF6924D}"/>
              </a:ext>
            </a:extLst>
          </p:cNvPr>
          <p:cNvSpPr txBox="1">
            <a:spLocks/>
          </p:cNvSpPr>
          <p:nvPr/>
        </p:nvSpPr>
        <p:spPr>
          <a:xfrm>
            <a:off x="6545476" y="4687443"/>
            <a:ext cx="5021613" cy="15951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bg1"/>
                </a:solidFill>
              </a:rPr>
              <a:t>DISCUSSION</a:t>
            </a:r>
          </a:p>
          <a:p>
            <a:r>
              <a:rPr lang="en-US" dirty="0">
                <a:solidFill>
                  <a:schemeClr val="bg1"/>
                </a:solidFill>
              </a:rPr>
              <a:t>Ethical considerations</a:t>
            </a:r>
          </a:p>
          <a:p>
            <a:r>
              <a:rPr lang="en-US" dirty="0">
                <a:solidFill>
                  <a:schemeClr val="bg1"/>
                </a:solidFill>
              </a:rPr>
              <a:t>Ethical solutions &amp; discussion</a:t>
            </a:r>
          </a:p>
        </p:txBody>
      </p:sp>
    </p:spTree>
    <p:extLst>
      <p:ext uri="{BB962C8B-B14F-4D97-AF65-F5344CB8AC3E}">
        <p14:creationId xmlns:p14="http://schemas.microsoft.com/office/powerpoint/2010/main" val="254986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C0FB7C-87CF-2B6C-1554-2A4D7B4D13D5}"/>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1AC25C-1817-6654-6330-C9DB3FFA4DB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3" name="Text Placeholder 2">
            <a:extLst>
              <a:ext uri="{FF2B5EF4-FFF2-40B4-BE49-F238E27FC236}">
                <a16:creationId xmlns:a16="http://schemas.microsoft.com/office/drawing/2014/main" id="{DA6D1BA4-BFCD-21B0-EFE5-F0A9A25F197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r>
              <a:rPr lang="en-US" sz="1000" dirty="0">
                <a:solidFill>
                  <a:schemeClr val="bg1"/>
                </a:solidFill>
              </a:rPr>
              <a:t>Abigail </a:t>
            </a:r>
            <a:r>
              <a:rPr lang="en-US" sz="1000" dirty="0" err="1">
                <a:solidFill>
                  <a:schemeClr val="bg1"/>
                </a:solidFill>
              </a:rPr>
              <a:t>Diche</a:t>
            </a:r>
            <a:r>
              <a:rPr lang="en-US" sz="1000" dirty="0">
                <a:solidFill>
                  <a:schemeClr val="bg1"/>
                </a:solidFill>
              </a:rPr>
              <a:t>, Alexa Lutz, Brittany Hammond, Lexi Schroeder, </a:t>
            </a:r>
            <a:r>
              <a:rPr lang="en-US" sz="1000" dirty="0" err="1">
                <a:solidFill>
                  <a:schemeClr val="bg1"/>
                </a:solidFill>
              </a:rPr>
              <a:t>Soumik</a:t>
            </a:r>
            <a:r>
              <a:rPr lang="en-US" sz="1000" dirty="0">
                <a:solidFill>
                  <a:schemeClr val="bg1"/>
                </a:solidFill>
              </a:rPr>
              <a:t> Sarkar , Vlad </a:t>
            </a:r>
            <a:r>
              <a:rPr lang="en-US" sz="1000" dirty="0" err="1">
                <a:solidFill>
                  <a:schemeClr val="bg1"/>
                </a:solidFill>
              </a:rPr>
              <a:t>koledin</a:t>
            </a:r>
            <a:r>
              <a:rPr lang="en-US" sz="1000" dirty="0">
                <a:solidFill>
                  <a:schemeClr val="bg1"/>
                </a:solidFill>
              </a:rPr>
              <a:t>, Charly Ilunga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93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2661-0FA6-2DF4-E036-AFA0F0971D5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999946F-848F-8033-AD09-6ED1CFFC08D9}"/>
              </a:ext>
            </a:extLst>
          </p:cNvPr>
          <p:cNvSpPr>
            <a:spLocks noGrp="1"/>
          </p:cNvSpPr>
          <p:nvPr>
            <p:ph idx="1"/>
          </p:nvPr>
        </p:nvSpPr>
        <p:spPr/>
        <p:txBody>
          <a:bodyPr>
            <a:normAutofit/>
          </a:bodyPr>
          <a:lstStyle/>
          <a:p>
            <a:pPr marL="0" indent="0">
              <a:buNone/>
            </a:pPr>
            <a:r>
              <a:rPr lang="en-US" dirty="0"/>
              <a:t>As Data Analysts, our goal is to provide our stakeholders with a compelling user and business story based on in-depth data analysis on real-life generated data. </a:t>
            </a:r>
          </a:p>
          <a:p>
            <a:pPr marL="0" indent="0">
              <a:buNone/>
            </a:pPr>
            <a:endParaRPr lang="en-US" dirty="0"/>
          </a:p>
          <a:p>
            <a:pPr marL="0" indent="0">
              <a:buNone/>
            </a:pPr>
            <a:r>
              <a:rPr lang="en-US" dirty="0"/>
              <a:t>Today, we wish to share a story about:</a:t>
            </a:r>
          </a:p>
          <a:p>
            <a:pPr marL="457200" indent="-233363"/>
            <a:r>
              <a:rPr lang="en-US" dirty="0"/>
              <a:t>Revenue generation and profitability for Netflix</a:t>
            </a:r>
          </a:p>
          <a:p>
            <a:pPr marL="457200" indent="-233363"/>
            <a:r>
              <a:rPr lang="en-US" dirty="0"/>
              <a:t>User preferences with recommendations for Netflix </a:t>
            </a:r>
          </a:p>
          <a:p>
            <a:pPr marL="457200" indent="-233363"/>
            <a:r>
              <a:rPr lang="en-US" dirty="0"/>
              <a:t>Ethical considerations for Netflix’s data gathering and consumption</a:t>
            </a:r>
          </a:p>
        </p:txBody>
      </p:sp>
    </p:spTree>
    <p:extLst>
      <p:ext uri="{BB962C8B-B14F-4D97-AF65-F5344CB8AC3E}">
        <p14:creationId xmlns:p14="http://schemas.microsoft.com/office/powerpoint/2010/main" val="66699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5235-A450-699E-F881-7C9AF3E95DB9}"/>
              </a:ext>
            </a:extLst>
          </p:cNvPr>
          <p:cNvSpPr>
            <a:spLocks noGrp="1"/>
          </p:cNvSpPr>
          <p:nvPr>
            <p:ph type="title"/>
          </p:nvPr>
        </p:nvSpPr>
        <p:spPr/>
        <p:txBody>
          <a:bodyPr/>
          <a:lstStyle/>
          <a:p>
            <a:r>
              <a:rPr lang="en-US" dirty="0"/>
              <a:t>Approach &amp; Limitations</a:t>
            </a:r>
          </a:p>
        </p:txBody>
      </p:sp>
      <p:cxnSp>
        <p:nvCxnSpPr>
          <p:cNvPr id="5" name="Straight Connector 4">
            <a:extLst>
              <a:ext uri="{FF2B5EF4-FFF2-40B4-BE49-F238E27FC236}">
                <a16:creationId xmlns:a16="http://schemas.microsoft.com/office/drawing/2014/main" id="{4025FD13-FD15-4D71-2604-A22B1B1B5D1D}"/>
              </a:ext>
            </a:extLst>
          </p:cNvPr>
          <p:cNvCxnSpPr>
            <a:cxnSpLocks/>
          </p:cNvCxnSpPr>
          <p:nvPr/>
        </p:nvCxnSpPr>
        <p:spPr>
          <a:xfrm>
            <a:off x="716280" y="457200"/>
            <a:ext cx="0" cy="11176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2F830ECD-998C-D444-F15C-E4B65BC90E5C}"/>
              </a:ext>
            </a:extLst>
          </p:cNvPr>
          <p:cNvSpPr>
            <a:spLocks noGrp="1"/>
          </p:cNvSpPr>
          <p:nvPr>
            <p:ph idx="1"/>
          </p:nvPr>
        </p:nvSpPr>
        <p:spPr>
          <a:xfrm>
            <a:off x="838200" y="1839913"/>
            <a:ext cx="5186680" cy="4602162"/>
          </a:xfrm>
        </p:spPr>
        <p:txBody>
          <a:bodyPr vert="horz" lIns="91440" tIns="45720" rIns="91440" bIns="45720" rtlCol="0">
            <a:normAutofit fontScale="92500" lnSpcReduction="10000"/>
          </a:bodyPr>
          <a:lstStyle/>
          <a:p>
            <a:pPr marL="0" indent="0">
              <a:buNone/>
            </a:pPr>
            <a:r>
              <a:rPr lang="en-US" sz="2400" b="1" dirty="0">
                <a:solidFill>
                  <a:srgbClr val="FFFFFF"/>
                </a:solidFill>
              </a:rPr>
              <a:t>APPROACH</a:t>
            </a:r>
          </a:p>
          <a:p>
            <a:r>
              <a:rPr lang="en-US" sz="2400" b="1" dirty="0">
                <a:solidFill>
                  <a:srgbClr val="FFFFFF"/>
                </a:solidFill>
              </a:rPr>
              <a:t>Leveraged public data from Kaggle</a:t>
            </a:r>
          </a:p>
          <a:p>
            <a:pPr lvl="1"/>
            <a:r>
              <a:rPr lang="en-US" dirty="0">
                <a:solidFill>
                  <a:srgbClr val="FFFFFF"/>
                </a:solidFill>
              </a:rPr>
              <a:t>Outlined data available</a:t>
            </a:r>
          </a:p>
          <a:p>
            <a:pPr lvl="1"/>
            <a:r>
              <a:rPr lang="en-US" dirty="0">
                <a:solidFill>
                  <a:srgbClr val="FFFFFF"/>
                </a:solidFill>
              </a:rPr>
              <a:t>Determined limitations</a:t>
            </a:r>
          </a:p>
          <a:p>
            <a:pPr lvl="1"/>
            <a:r>
              <a:rPr lang="en-US" dirty="0">
                <a:solidFill>
                  <a:srgbClr val="FFFFFF"/>
                </a:solidFill>
              </a:rPr>
              <a:t>Formulated hypotheses</a:t>
            </a:r>
          </a:p>
          <a:p>
            <a:r>
              <a:rPr lang="en-US" sz="2400" b="1" dirty="0">
                <a:solidFill>
                  <a:srgbClr val="FFFFFF"/>
                </a:solidFill>
              </a:rPr>
              <a:t>Plan our analyses </a:t>
            </a:r>
          </a:p>
          <a:p>
            <a:pPr lvl="1"/>
            <a:r>
              <a:rPr lang="en-US" dirty="0">
                <a:solidFill>
                  <a:srgbClr val="FFFFFF"/>
                </a:solidFill>
              </a:rPr>
              <a:t>Decided to only analyze data from 2.5 months</a:t>
            </a:r>
          </a:p>
          <a:p>
            <a:pPr lvl="1"/>
            <a:r>
              <a:rPr lang="en-US" dirty="0">
                <a:solidFill>
                  <a:srgbClr val="FFFFFF"/>
                </a:solidFill>
              </a:rPr>
              <a:t>Created thorough plan of action </a:t>
            </a:r>
          </a:p>
          <a:p>
            <a:r>
              <a:rPr lang="en-US" sz="2400" b="1" dirty="0">
                <a:solidFill>
                  <a:srgbClr val="FFFFFF"/>
                </a:solidFill>
              </a:rPr>
              <a:t>Conducted </a:t>
            </a:r>
            <a:r>
              <a:rPr lang="en-US" sz="2400" dirty="0">
                <a:solidFill>
                  <a:srgbClr val="FFFFFF"/>
                </a:solidFill>
              </a:rPr>
              <a:t>analysis</a:t>
            </a:r>
          </a:p>
          <a:p>
            <a:pPr lvl="1"/>
            <a:r>
              <a:rPr lang="en-US" sz="2200" dirty="0">
                <a:solidFill>
                  <a:srgbClr val="FFFFFF"/>
                </a:solidFill>
              </a:rPr>
              <a:t>Data modeling and interpretation</a:t>
            </a:r>
          </a:p>
          <a:p>
            <a:pPr lvl="1"/>
            <a:r>
              <a:rPr lang="en-US" sz="2200" dirty="0">
                <a:solidFill>
                  <a:srgbClr val="FFFFFF"/>
                </a:solidFill>
              </a:rPr>
              <a:t>Build visualizations</a:t>
            </a:r>
          </a:p>
          <a:p>
            <a:pPr lvl="1"/>
            <a:r>
              <a:rPr lang="en-US" sz="2200" dirty="0">
                <a:solidFill>
                  <a:srgbClr val="FFFFFF"/>
                </a:solidFill>
              </a:rPr>
              <a:t>Generate summarized findings </a:t>
            </a:r>
          </a:p>
        </p:txBody>
      </p:sp>
      <p:sp>
        <p:nvSpPr>
          <p:cNvPr id="11" name="Content Placeholder 2">
            <a:extLst>
              <a:ext uri="{FF2B5EF4-FFF2-40B4-BE49-F238E27FC236}">
                <a16:creationId xmlns:a16="http://schemas.microsoft.com/office/drawing/2014/main" id="{99928CCA-CDB2-404C-DDCC-5A1E10DCA9B8}"/>
              </a:ext>
            </a:extLst>
          </p:cNvPr>
          <p:cNvSpPr txBox="1">
            <a:spLocks/>
          </p:cNvSpPr>
          <p:nvPr/>
        </p:nvSpPr>
        <p:spPr>
          <a:xfrm>
            <a:off x="6517640" y="1839913"/>
            <a:ext cx="5186680" cy="46021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rgbClr val="FFFFFF"/>
                </a:solidFill>
              </a:rPr>
              <a:t>LIMITATIONS</a:t>
            </a:r>
          </a:p>
          <a:p>
            <a:r>
              <a:rPr lang="en-US" sz="2400" b="1" dirty="0">
                <a:solidFill>
                  <a:srgbClr val="FFFFFF"/>
                </a:solidFill>
              </a:rPr>
              <a:t>Incomplete data set</a:t>
            </a:r>
          </a:p>
          <a:p>
            <a:pPr lvl="1"/>
            <a:r>
              <a:rPr lang="en-US" sz="2000" dirty="0">
                <a:solidFill>
                  <a:srgbClr val="FFFFFF"/>
                </a:solidFill>
              </a:rPr>
              <a:t>Unable to merge data sets to provide age and gender based on preferences (viewing hours, peak viewing time)</a:t>
            </a:r>
          </a:p>
          <a:p>
            <a:pPr lvl="1"/>
            <a:r>
              <a:rPr lang="en-US" sz="2000" dirty="0">
                <a:solidFill>
                  <a:srgbClr val="FFFFFF"/>
                </a:solidFill>
              </a:rPr>
              <a:t>Not enough data to fully understand the number of users in each country (i.e., how many users per country, population proportions)</a:t>
            </a:r>
          </a:p>
          <a:p>
            <a:pPr lvl="1"/>
            <a:r>
              <a:rPr lang="en-US" sz="2000" dirty="0">
                <a:solidFill>
                  <a:srgbClr val="FFFFFF"/>
                </a:solidFill>
              </a:rPr>
              <a:t>Unable to understand the trends of data distribution</a:t>
            </a:r>
          </a:p>
          <a:p>
            <a:r>
              <a:rPr lang="en-US" sz="2400" b="1" dirty="0">
                <a:solidFill>
                  <a:srgbClr val="FFFFFF"/>
                </a:solidFill>
              </a:rPr>
              <a:t>Unable to conduct user research</a:t>
            </a:r>
          </a:p>
          <a:p>
            <a:pPr lvl="1"/>
            <a:r>
              <a:rPr lang="en-US" sz="2000" dirty="0">
                <a:solidFill>
                  <a:srgbClr val="FFFFFF"/>
                </a:solidFill>
              </a:rPr>
              <a:t>Many of ethical considerations based on intuition and research; not from sourcing input from users</a:t>
            </a:r>
          </a:p>
        </p:txBody>
      </p:sp>
    </p:spTree>
    <p:extLst>
      <p:ext uri="{BB962C8B-B14F-4D97-AF65-F5344CB8AC3E}">
        <p14:creationId xmlns:p14="http://schemas.microsoft.com/office/powerpoint/2010/main" val="39749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57AB3C64-CEDB-F03D-61BE-67BBAC9A6D31}"/>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EDE541-C96E-F52F-D1E2-64C5B2C034A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Netflix market review</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29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1025-44C6-9921-8302-ABD80234C2C7}"/>
              </a:ext>
            </a:extLst>
          </p:cNvPr>
          <p:cNvSpPr>
            <a:spLocks noGrp="1"/>
          </p:cNvSpPr>
          <p:nvPr>
            <p:ph type="title"/>
          </p:nvPr>
        </p:nvSpPr>
        <p:spPr/>
        <p:txBody>
          <a:bodyPr/>
          <a:lstStyle/>
          <a:p>
            <a:r>
              <a:rPr lang="en-US" dirty="0"/>
              <a:t>Revenue and projection</a:t>
            </a:r>
          </a:p>
        </p:txBody>
      </p:sp>
      <p:sp>
        <p:nvSpPr>
          <p:cNvPr id="3" name="Content Placeholder 2">
            <a:extLst>
              <a:ext uri="{FF2B5EF4-FFF2-40B4-BE49-F238E27FC236}">
                <a16:creationId xmlns:a16="http://schemas.microsoft.com/office/drawing/2014/main" id="{2D5EDF77-912E-A193-1E06-7DE896FF90EC}"/>
              </a:ext>
            </a:extLst>
          </p:cNvPr>
          <p:cNvSpPr>
            <a:spLocks noGrp="1"/>
          </p:cNvSpPr>
          <p:nvPr>
            <p:ph idx="1"/>
          </p:nvPr>
        </p:nvSpPr>
        <p:spPr/>
        <p:txBody>
          <a:bodyPr>
            <a:normAutofit lnSpcReduction="10000"/>
          </a:bodyPr>
          <a:lstStyle/>
          <a:p>
            <a:r>
              <a:rPr lang="en-US" dirty="0"/>
              <a:t>Netflix has seen an increase in revenue from year to year in the last five years. Comparing 2022 to 2023, the revenue has increased by 42.86%.  This year, it already has increased by 16.36% for the first quarter. </a:t>
            </a:r>
          </a:p>
          <a:p>
            <a:endParaRPr lang="en-US" dirty="0"/>
          </a:p>
          <a:p>
            <a:r>
              <a:rPr lang="en-US" dirty="0"/>
              <a:t>With this trajectory, Netflix revenue is very likely to increase. </a:t>
            </a:r>
          </a:p>
          <a:p>
            <a:endParaRPr lang="en-US" dirty="0"/>
          </a:p>
          <a:p>
            <a:r>
              <a:rPr lang="en-US" dirty="0"/>
              <a:t>With more than 270 million subscribers, the subscription number is trending up this </a:t>
            </a:r>
            <a:r>
              <a:rPr lang="en-US" dirty="0">
                <a:cs typeface="Poppins Regular" panose="00000500000000000000" pitchFamily="2" charset="0"/>
              </a:rPr>
              <a:t>continues to engage a vast and diverse user base, signifying its widespread appeal and market penetration.</a:t>
            </a:r>
            <a:endParaRPr lang="en-US" dirty="0"/>
          </a:p>
        </p:txBody>
      </p:sp>
    </p:spTree>
    <p:extLst>
      <p:ext uri="{BB962C8B-B14F-4D97-AF65-F5344CB8AC3E}">
        <p14:creationId xmlns:p14="http://schemas.microsoft.com/office/powerpoint/2010/main" val="78666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C7FB6-F651-2973-9E38-F01F549F15F4}"/>
              </a:ext>
            </a:extLst>
          </p:cNvPr>
          <p:cNvSpPr>
            <a:spLocks noGrp="1"/>
          </p:cNvSpPr>
          <p:nvPr>
            <p:ph type="title"/>
          </p:nvPr>
        </p:nvSpPr>
        <p:spPr>
          <a:xfrm>
            <a:off x="640080" y="325369"/>
            <a:ext cx="4368602" cy="1956841"/>
          </a:xfrm>
        </p:spPr>
        <p:txBody>
          <a:bodyPr anchor="b">
            <a:normAutofit/>
          </a:bodyPr>
          <a:lstStyle/>
          <a:p>
            <a:r>
              <a:rPr lang="en-US" sz="5400" dirty="0"/>
              <a:t>GENDER DISTRIBUTION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4F63C9-FA8F-D515-4BC9-8176D07E43BE}"/>
              </a:ext>
            </a:extLst>
          </p:cNvPr>
          <p:cNvSpPr>
            <a:spLocks noGrp="1"/>
          </p:cNvSpPr>
          <p:nvPr>
            <p:ph idx="1"/>
          </p:nvPr>
        </p:nvSpPr>
        <p:spPr>
          <a:xfrm>
            <a:off x="640080" y="2872899"/>
            <a:ext cx="4243589" cy="3320668"/>
          </a:xfrm>
        </p:spPr>
        <p:txBody>
          <a:bodyPr>
            <a:normAutofit/>
          </a:bodyPr>
          <a:lstStyle/>
          <a:p>
            <a:r>
              <a:rPr lang="en-US" sz="2200" dirty="0"/>
              <a:t>Gender Comparison – The gender distribution between male and female is slightly different by 0.28% based on our data.</a:t>
            </a:r>
          </a:p>
          <a:p>
            <a:r>
              <a:rPr lang="en-US" sz="2200" dirty="0"/>
              <a:t>Both gender almost equally enjoy using Netflix</a:t>
            </a:r>
          </a:p>
        </p:txBody>
      </p:sp>
      <p:pic>
        <p:nvPicPr>
          <p:cNvPr id="4" name="Picture 3">
            <a:extLst>
              <a:ext uri="{FF2B5EF4-FFF2-40B4-BE49-F238E27FC236}">
                <a16:creationId xmlns:a16="http://schemas.microsoft.com/office/drawing/2014/main" id="{34C9A3E3-6519-6B5A-D93F-E036C91127A5}"/>
              </a:ext>
            </a:extLst>
          </p:cNvPr>
          <p:cNvPicPr>
            <a:picLocks noChangeAspect="1"/>
          </p:cNvPicPr>
          <p:nvPr/>
        </p:nvPicPr>
        <p:blipFill rotWithShape="1">
          <a:blip r:embed="rId2"/>
          <a:srcRect t="1002" r="-1" b="417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49664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7FC400-6940-A488-7AB8-0117E891632A}"/>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SUBSCRIPTION</a:t>
            </a: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5DA3AC-AAD2-8B13-B8D1-CAB0289CE8D7}"/>
              </a:ext>
            </a:extLst>
          </p:cNvPr>
          <p:cNvSpPr>
            <a:spLocks noGrp="1"/>
          </p:cNvSpPr>
          <p:nvPr>
            <p:ph idx="1"/>
          </p:nvPr>
        </p:nvSpPr>
        <p:spPr>
          <a:xfrm>
            <a:off x="-1" y="2288833"/>
            <a:ext cx="6096001" cy="4569163"/>
          </a:xfrm>
        </p:spPr>
        <p:txBody>
          <a:bodyPr>
            <a:normAutofit/>
          </a:bodyPr>
          <a:lstStyle/>
          <a:p>
            <a:r>
              <a:rPr lang="en-US" sz="2000" dirty="0">
                <a:solidFill>
                  <a:schemeClr val="bg1"/>
                </a:solidFill>
              </a:rPr>
              <a:t>Most users of 39.96% subscribed to the basic  subscription</a:t>
            </a:r>
          </a:p>
          <a:p>
            <a:r>
              <a:rPr lang="en-US" sz="2000" dirty="0">
                <a:solidFill>
                  <a:schemeClr val="bg1"/>
                </a:solidFill>
              </a:rPr>
              <a:t>Most users who subscribed to basic option were from the United States</a:t>
            </a:r>
          </a:p>
          <a:p>
            <a:r>
              <a:rPr lang="en-US" sz="2000" dirty="0">
                <a:solidFill>
                  <a:schemeClr val="bg1"/>
                </a:solidFill>
              </a:rPr>
              <a:t>Users from the UK  and Mexico used only standard subscription – Not clear if they had other options from the data</a:t>
            </a:r>
          </a:p>
          <a:p>
            <a:r>
              <a:rPr lang="en-US" sz="2000" dirty="0">
                <a:solidFill>
                  <a:schemeClr val="bg1"/>
                </a:solidFill>
              </a:rPr>
              <a:t>The standard subscription has the next highest users of 30.72%</a:t>
            </a:r>
          </a:p>
          <a:p>
            <a:r>
              <a:rPr lang="en-US" sz="2000" dirty="0">
                <a:solidFill>
                  <a:schemeClr val="bg1"/>
                </a:solidFill>
              </a:rPr>
              <a:t>Premium subscribers has the least users in Germany, Italy, Brazil and Australia</a:t>
            </a:r>
          </a:p>
          <a:p>
            <a:r>
              <a:rPr lang="en-US" sz="2000" dirty="0">
                <a:solidFill>
                  <a:schemeClr val="bg1"/>
                </a:solidFill>
              </a:rPr>
              <a:t>French and Spanish users subscribe to premium subscriptions</a:t>
            </a:r>
          </a:p>
        </p:txBody>
      </p:sp>
      <p:pic>
        <p:nvPicPr>
          <p:cNvPr id="6" name="Picture 5">
            <a:extLst>
              <a:ext uri="{FF2B5EF4-FFF2-40B4-BE49-F238E27FC236}">
                <a16:creationId xmlns:a16="http://schemas.microsoft.com/office/drawing/2014/main" id="{27FD66CC-6CC6-BFE4-9912-13BAAD941050}"/>
              </a:ext>
            </a:extLst>
          </p:cNvPr>
          <p:cNvPicPr>
            <a:picLocks noChangeAspect="1"/>
          </p:cNvPicPr>
          <p:nvPr/>
        </p:nvPicPr>
        <p:blipFill>
          <a:blip r:embed="rId2"/>
          <a:stretch>
            <a:fillRect/>
          </a:stretch>
        </p:blipFill>
        <p:spPr>
          <a:xfrm>
            <a:off x="6993003" y="369913"/>
            <a:ext cx="2893020" cy="2784532"/>
          </a:xfrm>
          <a:prstGeom prst="rect">
            <a:avLst/>
          </a:prstGeom>
        </p:spPr>
      </p:pic>
      <p:sp>
        <p:nvSpPr>
          <p:cNvPr id="15"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BF46A4-FD5A-3877-EFD5-7C69D7F1EDE8}"/>
              </a:ext>
            </a:extLst>
          </p:cNvPr>
          <p:cNvPicPr>
            <a:picLocks noChangeAspect="1"/>
          </p:cNvPicPr>
          <p:nvPr/>
        </p:nvPicPr>
        <p:blipFill>
          <a:blip r:embed="rId3"/>
          <a:stretch>
            <a:fillRect/>
          </a:stretch>
        </p:blipFill>
        <p:spPr>
          <a:xfrm>
            <a:off x="8376038" y="3730267"/>
            <a:ext cx="2913886" cy="2784532"/>
          </a:xfrm>
          <a:prstGeom prst="rect">
            <a:avLst/>
          </a:prstGeom>
        </p:spPr>
      </p:pic>
      <p:sp>
        <p:nvSpPr>
          <p:cNvPr id="17"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25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D46A9AD-6231-FD10-FA48-D47B092BA3B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AGE AND SUBSCRIPTION</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F13770-0E72-6548-5370-D750843E7CC8}"/>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Correlation between  user age and subscription is consistent across all subscription types.</a:t>
            </a:r>
          </a:p>
          <a:p>
            <a:r>
              <a:rPr lang="en-US" sz="2000" dirty="0">
                <a:solidFill>
                  <a:schemeClr val="bg1"/>
                </a:solidFill>
              </a:rPr>
              <a:t>There are more basic users across subscription types , especially, 39 years olds</a:t>
            </a:r>
          </a:p>
          <a:p>
            <a:r>
              <a:rPr lang="en-US" sz="2000" dirty="0">
                <a:solidFill>
                  <a:schemeClr val="bg1"/>
                </a:solidFill>
              </a:rPr>
              <a:t>Except for 26 years olds, who barely have subscription. However, the those who have at all have the premium subscription</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895E3E7-3C6E-88B3-DF05-A3BF7EE7AD8C}"/>
              </a:ext>
            </a:extLst>
          </p:cNvPr>
          <p:cNvPicPr>
            <a:picLocks noChangeAspect="1"/>
          </p:cNvPicPr>
          <p:nvPr/>
        </p:nvPicPr>
        <p:blipFill>
          <a:blip r:embed="rId2"/>
          <a:stretch>
            <a:fillRect/>
          </a:stretch>
        </p:blipFill>
        <p:spPr>
          <a:xfrm>
            <a:off x="6525453" y="1601539"/>
            <a:ext cx="5666547" cy="3654921"/>
          </a:xfrm>
          <a:prstGeom prst="rect">
            <a:avLst/>
          </a:prstGeom>
        </p:spPr>
      </p:pic>
    </p:spTree>
    <p:extLst>
      <p:ext uri="{BB962C8B-B14F-4D97-AF65-F5344CB8AC3E}">
        <p14:creationId xmlns:p14="http://schemas.microsoft.com/office/powerpoint/2010/main" val="1208831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798</TotalTime>
  <Words>1236</Words>
  <Application>Microsoft Office PowerPoint</Application>
  <PresentationFormat>Widescreen</PresentationFormat>
  <Paragraphs>126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Poppins Regular</vt:lpstr>
      <vt:lpstr>Office Theme</vt:lpstr>
      <vt:lpstr>Netflix Analysis</vt:lpstr>
      <vt:lpstr>Contents</vt:lpstr>
      <vt:lpstr>Background</vt:lpstr>
      <vt:lpstr>Approach &amp; Limitations</vt:lpstr>
      <vt:lpstr>Netflix market review</vt:lpstr>
      <vt:lpstr>Revenue and projection</vt:lpstr>
      <vt:lpstr>GENDER DISTRIBUTION</vt:lpstr>
      <vt:lpstr>SUBSCRIPTION</vt:lpstr>
      <vt:lpstr>AGE AND SUBSCRIPTION</vt:lpstr>
      <vt:lpstr>DEVICE USAGE</vt:lpstr>
      <vt:lpstr>GENRE</vt:lpstr>
      <vt:lpstr>CONTENT TYPES</vt:lpstr>
      <vt:lpstr>Netflix Content by Country</vt:lpstr>
      <vt:lpstr>Top Countries compared  to Top Genres</vt:lpstr>
      <vt:lpstr>RECOMMENDATIONS</vt:lpstr>
      <vt:lpstr>Ethical concern</vt:lpstr>
      <vt:lpstr>Ethical considerations</vt:lpstr>
      <vt:lpstr>Ethical solutions</vt:lpstr>
      <vt:lpstr>Ethical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Ilunga, Enoc</dc:creator>
  <cp:lastModifiedBy>Lexi Schroeder</cp:lastModifiedBy>
  <cp:revision>9</cp:revision>
  <dcterms:created xsi:type="dcterms:W3CDTF">2024-06-25T03:15:09Z</dcterms:created>
  <dcterms:modified xsi:type="dcterms:W3CDTF">2024-06-26T13:11:04Z</dcterms:modified>
</cp:coreProperties>
</file>