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8"/>
  </p:notesMasterIdLst>
  <p:handoutMasterIdLst>
    <p:handoutMasterId r:id="rId19"/>
  </p:handoutMasterIdLst>
  <p:sldIdLst>
    <p:sldId id="267" r:id="rId2"/>
    <p:sldId id="258" r:id="rId3"/>
    <p:sldId id="284" r:id="rId4"/>
    <p:sldId id="296" r:id="rId5"/>
    <p:sldId id="256" r:id="rId6"/>
    <p:sldId id="298" r:id="rId7"/>
    <p:sldId id="299" r:id="rId8"/>
    <p:sldId id="300" r:id="rId9"/>
    <p:sldId id="301" r:id="rId10"/>
    <p:sldId id="302" r:id="rId11"/>
    <p:sldId id="303" r:id="rId12"/>
    <p:sldId id="304" r:id="rId13"/>
    <p:sldId id="305" r:id="rId14"/>
    <p:sldId id="306" r:id="rId15"/>
    <p:sldId id="308" r:id="rId16"/>
    <p:sldId id="280" r:id="rId17"/>
  </p:sldIdLst>
  <p:sldSz cx="12192000" cy="6858000"/>
  <p:notesSz cx="6858000" cy="9144000"/>
  <p:embeddedFontLst>
    <p:embeddedFont>
      <p:font typeface="맑은 고딕" panose="020B0503020000020004" pitchFamily="34" charset="-127"/>
      <p:regular r:id="rId20"/>
      <p:bold r:id="rId21"/>
    </p:embeddedFont>
    <p:embeddedFont>
      <p:font typeface="Abril Fatface" panose="02000503000000020003" pitchFamily="2" charset="0"/>
      <p:regular r:id="rId22"/>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74C"/>
    <a:srgbClr val="515984"/>
    <a:srgbClr val="737BA9"/>
    <a:srgbClr val="262626"/>
    <a:srgbClr val="F2F2F2"/>
    <a:srgbClr val="8ABAE6"/>
    <a:srgbClr val="4599F7"/>
    <a:srgbClr val="3070B9"/>
    <a:srgbClr val="FFFFFF"/>
    <a:srgbClr val="3989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033" autoAdjust="0"/>
  </p:normalViewPr>
  <p:slideViewPr>
    <p:cSldViewPr snapToGrid="0" snapToObjects="1">
      <p:cViewPr>
        <p:scale>
          <a:sx n="70" d="100"/>
          <a:sy n="70" d="100"/>
        </p:scale>
        <p:origin x="1046" y="158"/>
      </p:cViewPr>
      <p:guideLst>
        <p:guide orient="horz" pos="2160"/>
        <p:guide pos="3840"/>
      </p:guideLst>
    </p:cSldViewPr>
  </p:slideViewPr>
  <p:outlineViewPr>
    <p:cViewPr>
      <p:scale>
        <a:sx n="70" d="100"/>
        <a:sy n="70"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DAFF8E2E-1BCA-794A-8584-A169EBC9D5F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a:extLst>
              <a:ext uri="{FF2B5EF4-FFF2-40B4-BE49-F238E27FC236}">
                <a16:creationId xmlns:a16="http://schemas.microsoft.com/office/drawing/2014/main" id="{6FDFBD21-8770-3F47-899D-3F093C319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9360D9-EE13-214B-A57F-E76CAEF01036}" type="datetimeFigureOut">
              <a:rPr lang="ko-KR" altLang="en-US"/>
              <a:pPr/>
              <a:t>2024-08-16</a:t>
            </a:fld>
            <a:endParaRPr kumimoji="1" lang="ko-KR" altLang="en-US"/>
          </a:p>
        </p:txBody>
      </p:sp>
      <p:sp>
        <p:nvSpPr>
          <p:cNvPr id="4" name="바닥글 개체 틀 3">
            <a:extLst>
              <a:ext uri="{FF2B5EF4-FFF2-40B4-BE49-F238E27FC236}">
                <a16:creationId xmlns:a16="http://schemas.microsoft.com/office/drawing/2014/main" id="{F82E9C07-9825-4B42-B327-1A7765D929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5" name="슬라이드 번호 개체 틀 4">
            <a:extLst>
              <a:ext uri="{FF2B5EF4-FFF2-40B4-BE49-F238E27FC236}">
                <a16:creationId xmlns:a16="http://schemas.microsoft.com/office/drawing/2014/main" id="{F650D71E-FAEE-8B4D-8831-234911EA08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3662E0-256B-EC47-8E47-91D2D3C899F5}" type="slidenum">
              <a:rPr/>
              <a:pPr/>
              <a:t>‹#›</a:t>
            </a:fld>
            <a:endParaRPr kumimoji="1" lang="ko-KR" altLang="en-US"/>
          </a:p>
        </p:txBody>
      </p:sp>
    </p:spTree>
    <p:extLst>
      <p:ext uri="{BB962C8B-B14F-4D97-AF65-F5344CB8AC3E}">
        <p14:creationId xmlns:p14="http://schemas.microsoft.com/office/powerpoint/2010/main" val="3272249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2312D-A130-0042-BB4A-53F177B32192}" type="datetimeFigureOut">
              <a:rPr lang="ko-KR" altLang="en-US"/>
              <a:pPr/>
              <a:t>2024-08-16</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F9390-0B77-FE41-831F-D10441DA638F}" type="slidenum">
              <a:rPr/>
              <a:pPr/>
              <a:t>‹#›</a:t>
            </a:fld>
            <a:endParaRPr kumimoji="1" lang="ko-KR" altLang="en-US"/>
          </a:p>
        </p:txBody>
      </p:sp>
    </p:spTree>
    <p:extLst>
      <p:ext uri="{BB962C8B-B14F-4D97-AF65-F5344CB8AC3E}">
        <p14:creationId xmlns:p14="http://schemas.microsoft.com/office/powerpoint/2010/main" val="26712148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BA5F9390-0B77-FE41-831F-D10441DA638F}" type="slidenum">
              <a:rPr lang="en-US" altLang="ko-Kore-KR" smtClean="0"/>
              <a:pPr/>
              <a:t>1</a:t>
            </a:fld>
            <a:endParaRPr kumimoji="1" lang="ko-Kore-KR" altLang="en-US"/>
          </a:p>
        </p:txBody>
      </p:sp>
    </p:spTree>
    <p:extLst>
      <p:ext uri="{BB962C8B-B14F-4D97-AF65-F5344CB8AC3E}">
        <p14:creationId xmlns:p14="http://schemas.microsoft.com/office/powerpoint/2010/main" val="3703831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Technical Limitations</a:t>
            </a:r>
          </a:p>
          <a:p>
            <a:pPr>
              <a:buFont typeface="Arial" panose="020B0604020202020204" pitchFamily="34" charset="0"/>
              <a:buChar char="•"/>
            </a:pPr>
            <a:r>
              <a:rPr lang="en-US" b="1" dirty="0"/>
              <a:t>Challenges in Data Collection</a:t>
            </a:r>
            <a:r>
              <a:rPr lang="en-US" dirty="0"/>
              <a:t>:</a:t>
            </a:r>
          </a:p>
          <a:p>
            <a:pPr marL="742950" lvl="1" indent="-285750">
              <a:buFont typeface="Arial" panose="020B0604020202020204" pitchFamily="34" charset="0"/>
              <a:buChar char="•"/>
            </a:pPr>
            <a:r>
              <a:rPr lang="en-US" b="1" dirty="0"/>
              <a:t>Data Quality Issues</a:t>
            </a:r>
            <a:r>
              <a:rPr lang="en-US" dirty="0"/>
              <a:t>: Historical stock data often contained missing values, outliers, and anomalies, such as abrupt price changes due to stock splits or erroneous data entries. Addressing these issues required careful preprocessing, including imputation of missing values, filtering outliers, and correcting or removing erroneous data points.</a:t>
            </a:r>
          </a:p>
          <a:p>
            <a:pPr marL="742950" lvl="1" indent="-285750">
              <a:buFont typeface="Arial" panose="020B0604020202020204" pitchFamily="34" charset="0"/>
              <a:buChar char="•"/>
            </a:pPr>
            <a:r>
              <a:rPr lang="en-US" b="1" dirty="0"/>
              <a:t>Inconsistent Data Sources</a:t>
            </a:r>
            <a:r>
              <a:rPr lang="en-US" dirty="0"/>
              <a:t>: Data obtained from different sources sometimes showed inconsistencies, such as variations in time zones, differing stock price calculations, or discrepancies in recorded trading volumes. These inconsistencies necessitated extensive normalization and alignment processes to ensure that the data was reliable and comparable across different stocks.</a:t>
            </a:r>
          </a:p>
          <a:p>
            <a:pPr marL="742950" lvl="1" indent="-285750">
              <a:buFont typeface="Arial" panose="020B0604020202020204" pitchFamily="34" charset="0"/>
              <a:buChar char="•"/>
            </a:pPr>
            <a:r>
              <a:rPr lang="en-US" b="1" dirty="0"/>
              <a:t>Limited Feature Availability</a:t>
            </a:r>
            <a:r>
              <a:rPr lang="en-US" dirty="0"/>
              <a:t>: Certain external factors that could influence stock prices, such as macroeconomic indicators, industry-specific news, or social sentiment, were not readily available or were difficult to quantify, limiting the range of features that could be used in the models.</a:t>
            </a:r>
          </a:p>
          <a:p>
            <a:pPr>
              <a:buFont typeface="Arial" panose="020B0604020202020204" pitchFamily="34" charset="0"/>
              <a:buChar char="•"/>
            </a:pPr>
            <a:r>
              <a:rPr lang="en-US" b="1" dirty="0"/>
              <a:t>Model Limitations</a:t>
            </a:r>
            <a:r>
              <a:rPr lang="en-US" dirty="0"/>
              <a:t>:</a:t>
            </a:r>
          </a:p>
          <a:p>
            <a:pPr marL="742950" lvl="1" indent="-285750">
              <a:buFont typeface="Arial" panose="020B0604020202020204" pitchFamily="34" charset="0"/>
              <a:buChar char="•"/>
            </a:pPr>
            <a:r>
              <a:rPr lang="en-US" b="1" dirty="0"/>
              <a:t>ARIMA Model Challenges</a:t>
            </a:r>
            <a:r>
              <a:rPr lang="en-US" dirty="0"/>
              <a:t>: The ARIMA model, while effective for linear time-series data, struggled to capture non-linear patterns inherent in stock prices. This limitation made it less effective in predicting sudden market shifts or complex dependencies between variables, leading to suboptimal performance in highly volatile markets.</a:t>
            </a:r>
          </a:p>
          <a:p>
            <a:pPr marL="742950" lvl="1" indent="-285750">
              <a:buFont typeface="Arial" panose="020B0604020202020204" pitchFamily="34" charset="0"/>
              <a:buChar char="•"/>
            </a:pPr>
            <a:r>
              <a:rPr lang="en-US" b="1" dirty="0"/>
              <a:t>LSTM Model Constraints</a:t>
            </a:r>
            <a:r>
              <a:rPr lang="en-US" dirty="0"/>
              <a:t>: While LSTM models are well-suited for capturing sequential dependencies, they required substantial computational resources, especially when dealing with large datasets and multiple features. This increased the training time significantly and necessitated the use of high-performance computing resources, which may not always be accessible.</a:t>
            </a:r>
          </a:p>
          <a:p>
            <a:pPr marL="742950" lvl="1" indent="-285750">
              <a:buFont typeface="Arial" panose="020B0604020202020204" pitchFamily="34" charset="0"/>
              <a:buChar char="•"/>
            </a:pPr>
            <a:r>
              <a:rPr lang="en-US" b="1" dirty="0"/>
              <a:t>Overfitting Risk</a:t>
            </a:r>
            <a:r>
              <a:rPr lang="en-US" dirty="0"/>
              <a:t>: Due to the complexity of the models, particularly with deep learning approaches like LSTM, there was a risk of overfitting the training data, especially when the models were exposed to noise or too many irrelevant features. Overfitting can result in poor generalization to new data, leading to inaccurate predictions.</a:t>
            </a:r>
          </a:p>
          <a:p>
            <a:pPr>
              <a:buFont typeface="Arial" panose="020B0604020202020204" pitchFamily="34" charset="0"/>
              <a:buChar char="•"/>
            </a:pPr>
            <a:r>
              <a:rPr lang="en-US" b="1" dirty="0"/>
              <a:t>Computational Constraints</a:t>
            </a:r>
            <a:r>
              <a:rPr lang="en-US" dirty="0"/>
              <a:t>:</a:t>
            </a:r>
          </a:p>
          <a:p>
            <a:pPr marL="742950" lvl="1" indent="-285750">
              <a:buFont typeface="Arial" panose="020B0604020202020204" pitchFamily="34" charset="0"/>
              <a:buChar char="•"/>
            </a:pPr>
            <a:r>
              <a:rPr lang="en-US" b="1" dirty="0"/>
              <a:t>Resource-Intensive Training</a:t>
            </a:r>
            <a:r>
              <a:rPr lang="en-US" dirty="0"/>
              <a:t>: The training process for deep learning models, particularly LSTM, was computationally expensive, requiring significant processing power and memory. This was especially challenging when working with long time-series data or when trying to optimize hyperparameters through techniques like grid search.</a:t>
            </a:r>
          </a:p>
          <a:p>
            <a:pPr marL="742950" lvl="1" indent="-285750">
              <a:buFont typeface="Arial" panose="020B0604020202020204" pitchFamily="34" charset="0"/>
              <a:buChar char="•"/>
            </a:pPr>
            <a:r>
              <a:rPr lang="en-US" b="1" dirty="0"/>
              <a:t>Long Training Times</a:t>
            </a:r>
            <a:r>
              <a:rPr lang="en-US" dirty="0"/>
              <a:t>: The complexity of the models, combined with the size of the datasets, resulted in long training times, which slowed down the iterative process of model refinement and validation. This constraint made it difficult to experiment with multiple models and configurations within a limited timeframe.</a:t>
            </a:r>
          </a:p>
          <a:p>
            <a:pPr marL="742950" lvl="1" indent="-285750">
              <a:buFont typeface="Arial" panose="020B0604020202020204" pitchFamily="34" charset="0"/>
              <a:buChar char="•"/>
            </a:pPr>
            <a:r>
              <a:rPr lang="en-US" b="1" dirty="0"/>
              <a:t>Scalability Issues</a:t>
            </a:r>
            <a:r>
              <a:rPr lang="en-US" dirty="0"/>
              <a:t>: Scaling the models to handle multiple stocks simultaneously added further strain on computational resources, potentially requiring parallel processing or distributed computing techniques to manage the workload efficiently.</a:t>
            </a:r>
          </a:p>
          <a:p>
            <a:pPr>
              <a:buFont typeface="Arial" panose="020B0604020202020204" pitchFamily="34" charset="0"/>
              <a:buChar char="•"/>
            </a:pPr>
            <a:r>
              <a:rPr lang="en-US" b="1" dirty="0"/>
              <a:t>Market Volatility</a:t>
            </a:r>
            <a:r>
              <a:rPr lang="en-US" dirty="0"/>
              <a:t>:</a:t>
            </a:r>
          </a:p>
          <a:p>
            <a:pPr marL="742950" lvl="1" indent="-285750">
              <a:buFont typeface="Arial" panose="020B0604020202020204" pitchFamily="34" charset="0"/>
              <a:buChar char="•"/>
            </a:pPr>
            <a:r>
              <a:rPr lang="en-US" b="1" dirty="0"/>
              <a:t>Sudden Market Shifts</a:t>
            </a:r>
            <a:r>
              <a:rPr lang="en-US" dirty="0"/>
              <a:t>: External factors such as earnings reports, geopolitical events, and unexpected economic news introduced abrupt changes in stock prices that were difficult for the models to predict accurately. These sudden shifts often led to significant deviations between predicted and actual prices, reducing the overall reliability of the predictions.</a:t>
            </a:r>
          </a:p>
          <a:p>
            <a:pPr marL="742950" lvl="1" indent="-285750">
              <a:buFont typeface="Arial" panose="020B0604020202020204" pitchFamily="34" charset="0"/>
              <a:buChar char="•"/>
            </a:pPr>
            <a:r>
              <a:rPr lang="en-US" b="1" dirty="0"/>
              <a:t>Noise in Financial Data</a:t>
            </a:r>
            <a:r>
              <a:rPr lang="en-US" dirty="0"/>
              <a:t>: Financial markets are inherently noisy, with prices influenced by a wide range of unpredictable factors, including investor sentiment, speculative trading, and market rumors. This noise can obscure underlying trends and make it challenging for models to differentiate between short-term fluctuations and long-term patterns.</a:t>
            </a:r>
          </a:p>
          <a:p>
            <a:pPr marL="742950" lvl="1" indent="-285750">
              <a:buFont typeface="Arial" panose="020B0604020202020204" pitchFamily="34" charset="0"/>
              <a:buChar char="•"/>
            </a:pPr>
            <a:r>
              <a:rPr lang="en-US" b="1" dirty="0"/>
              <a:t>Dynamic Market Conditions</a:t>
            </a:r>
            <a:r>
              <a:rPr lang="en-US" dirty="0"/>
              <a:t>: The models were trained on historical data, which may not fully capture the evolving dynamics of the market. As market conditions change, the relevance of past data diminishes, potentially leading to outdated or inaccurate predictions if the models are not frequently retrained and updated.</a:t>
            </a:r>
          </a:p>
          <a:p>
            <a:endParaRPr lang="en-US" dirty="0"/>
          </a:p>
        </p:txBody>
      </p:sp>
      <p:sp>
        <p:nvSpPr>
          <p:cNvPr id="4" name="Slide Number Placeholder 3"/>
          <p:cNvSpPr>
            <a:spLocks noGrp="1"/>
          </p:cNvSpPr>
          <p:nvPr>
            <p:ph type="sldNum" sz="quarter" idx="5"/>
          </p:nvPr>
        </p:nvSpPr>
        <p:spPr/>
        <p:txBody>
          <a:bodyPr/>
          <a:lstStyle/>
          <a:p>
            <a:fld id="{BA5F9390-0B77-FE41-831F-D10441DA638F}" type="slidenum">
              <a:rPr lang="en-US" smtClean="0"/>
              <a:pPr/>
              <a:t>4</a:t>
            </a:fld>
            <a:endParaRPr kumimoji="1" lang="en-US" altLang="ko-KR"/>
          </a:p>
        </p:txBody>
      </p:sp>
    </p:spTree>
    <p:extLst>
      <p:ext uri="{BB962C8B-B14F-4D97-AF65-F5344CB8AC3E}">
        <p14:creationId xmlns:p14="http://schemas.microsoft.com/office/powerpoint/2010/main" val="2342001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5F9390-0B77-FE41-831F-D10441DA638F}" type="slidenum">
              <a:rPr lang="en-US" smtClean="0"/>
              <a:pPr/>
              <a:t>7</a:t>
            </a:fld>
            <a:endParaRPr kumimoji="1" lang="en-US" altLang="ko-KR"/>
          </a:p>
        </p:txBody>
      </p:sp>
    </p:spTree>
    <p:extLst>
      <p:ext uri="{BB962C8B-B14F-4D97-AF65-F5344CB8AC3E}">
        <p14:creationId xmlns:p14="http://schemas.microsoft.com/office/powerpoint/2010/main" val="1359956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5F9390-0B77-FE41-831F-D10441DA638F}" type="slidenum">
              <a:rPr lang="en-US" smtClean="0"/>
              <a:pPr/>
              <a:t>8</a:t>
            </a:fld>
            <a:endParaRPr kumimoji="1" lang="en-US" altLang="ko-KR"/>
          </a:p>
        </p:txBody>
      </p:sp>
    </p:spTree>
    <p:extLst>
      <p:ext uri="{BB962C8B-B14F-4D97-AF65-F5344CB8AC3E}">
        <p14:creationId xmlns:p14="http://schemas.microsoft.com/office/powerpoint/2010/main" val="731286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5F9390-0B77-FE41-831F-D10441DA638F}" type="slidenum">
              <a:rPr lang="en-US" smtClean="0"/>
              <a:pPr/>
              <a:t>9</a:t>
            </a:fld>
            <a:endParaRPr kumimoji="1" lang="en-US" altLang="ko-KR"/>
          </a:p>
        </p:txBody>
      </p:sp>
    </p:spTree>
    <p:extLst>
      <p:ext uri="{BB962C8B-B14F-4D97-AF65-F5344CB8AC3E}">
        <p14:creationId xmlns:p14="http://schemas.microsoft.com/office/powerpoint/2010/main" val="172372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5F9390-0B77-FE41-831F-D10441DA638F}" type="slidenum">
              <a:rPr lang="en-US" smtClean="0"/>
              <a:pPr/>
              <a:t>10</a:t>
            </a:fld>
            <a:endParaRPr kumimoji="1" lang="en-US" altLang="ko-KR"/>
          </a:p>
        </p:txBody>
      </p:sp>
    </p:spTree>
    <p:extLst>
      <p:ext uri="{BB962C8B-B14F-4D97-AF65-F5344CB8AC3E}">
        <p14:creationId xmlns:p14="http://schemas.microsoft.com/office/powerpoint/2010/main" val="1695770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5F9390-0B77-FE41-831F-D10441DA638F}" type="slidenum">
              <a:rPr lang="en-US" smtClean="0"/>
              <a:pPr/>
              <a:t>12</a:t>
            </a:fld>
            <a:endParaRPr kumimoji="1" lang="en-US" altLang="ko-KR"/>
          </a:p>
        </p:txBody>
      </p:sp>
    </p:spTree>
    <p:extLst>
      <p:ext uri="{BB962C8B-B14F-4D97-AF65-F5344CB8AC3E}">
        <p14:creationId xmlns:p14="http://schemas.microsoft.com/office/powerpoint/2010/main" val="797801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5F9390-0B77-FE41-831F-D10441DA638F}" type="slidenum">
              <a:rPr lang="en-US" smtClean="0"/>
              <a:pPr/>
              <a:t>13</a:t>
            </a:fld>
            <a:endParaRPr kumimoji="1" lang="en-US" altLang="ko-KR"/>
          </a:p>
        </p:txBody>
      </p:sp>
    </p:spTree>
    <p:extLst>
      <p:ext uri="{BB962C8B-B14F-4D97-AF65-F5344CB8AC3E}">
        <p14:creationId xmlns:p14="http://schemas.microsoft.com/office/powerpoint/2010/main" val="1299295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제목 슬라이드">
    <p:spTree>
      <p:nvGrpSpPr>
        <p:cNvPr id="1" name=""/>
        <p:cNvGrpSpPr/>
        <p:nvPr/>
      </p:nvGrpSpPr>
      <p:grpSpPr>
        <a:xfrm>
          <a:off x="0" y="0"/>
          <a:ext cx="0" cy="0"/>
          <a:chOff x="0" y="0"/>
          <a:chExt cx="0" cy="0"/>
        </a:xfrm>
      </p:grpSpPr>
      <p:sp>
        <p:nvSpPr>
          <p:cNvPr id="3" name="그림 개체 틀 6">
            <a:extLst>
              <a:ext uri="{FF2B5EF4-FFF2-40B4-BE49-F238E27FC236}">
                <a16:creationId xmlns:a16="http://schemas.microsoft.com/office/drawing/2014/main" id="{EBF730B8-4601-0B47-896C-B318A36F1E68}"/>
              </a:ext>
            </a:extLst>
          </p:cNvPr>
          <p:cNvSpPr>
            <a:spLocks noGrp="1"/>
          </p:cNvSpPr>
          <p:nvPr>
            <p:ph type="pic" sz="quarter" idx="10"/>
          </p:nvPr>
        </p:nvSpPr>
        <p:spPr>
          <a:xfrm>
            <a:off x="0" y="527050"/>
            <a:ext cx="12192000" cy="5803900"/>
          </a:xfrm>
        </p:spPr>
        <p:txBody>
          <a:bodyPr/>
          <a:lstStyle/>
          <a:p>
            <a:endParaRPr lang="ko-KR" altLang="en-US" dirty="0"/>
          </a:p>
        </p:txBody>
      </p:sp>
    </p:spTree>
    <p:extLst>
      <p:ext uri="{BB962C8B-B14F-4D97-AF65-F5344CB8AC3E}">
        <p14:creationId xmlns:p14="http://schemas.microsoft.com/office/powerpoint/2010/main" val="4093251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제목 슬라이드">
    <p:spTree>
      <p:nvGrpSpPr>
        <p:cNvPr id="1" name=""/>
        <p:cNvGrpSpPr/>
        <p:nvPr/>
      </p:nvGrpSpPr>
      <p:grpSpPr>
        <a:xfrm>
          <a:off x="0" y="0"/>
          <a:ext cx="0" cy="0"/>
          <a:chOff x="0" y="0"/>
          <a:chExt cx="0" cy="0"/>
        </a:xfrm>
      </p:grpSpPr>
      <p:sp>
        <p:nvSpPr>
          <p:cNvPr id="3" name="그림 개체 틀 7">
            <a:extLst>
              <a:ext uri="{FF2B5EF4-FFF2-40B4-BE49-F238E27FC236}">
                <a16:creationId xmlns:a16="http://schemas.microsoft.com/office/drawing/2014/main" id="{DFCBEF54-9270-254B-A0D8-7B8A704363FE}"/>
              </a:ext>
            </a:extLst>
          </p:cNvPr>
          <p:cNvSpPr>
            <a:spLocks noGrp="1"/>
          </p:cNvSpPr>
          <p:nvPr>
            <p:ph type="pic" sz="quarter" idx="20"/>
          </p:nvPr>
        </p:nvSpPr>
        <p:spPr>
          <a:xfrm>
            <a:off x="5892800" y="2070100"/>
            <a:ext cx="5092700" cy="3276600"/>
          </a:xfrm>
        </p:spPr>
        <p:txBody>
          <a:bodyPr/>
          <a:lstStyle/>
          <a:p>
            <a:endParaRPr kumimoji="1" lang="ko-KR" altLang="en-US" dirty="0"/>
          </a:p>
        </p:txBody>
      </p:sp>
    </p:spTree>
    <p:extLst>
      <p:ext uri="{BB962C8B-B14F-4D97-AF65-F5344CB8AC3E}">
        <p14:creationId xmlns:p14="http://schemas.microsoft.com/office/powerpoint/2010/main" val="292277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제목 슬라이드">
    <p:spTree>
      <p:nvGrpSpPr>
        <p:cNvPr id="1" name=""/>
        <p:cNvGrpSpPr/>
        <p:nvPr/>
      </p:nvGrpSpPr>
      <p:grpSpPr>
        <a:xfrm>
          <a:off x="0" y="0"/>
          <a:ext cx="0" cy="0"/>
          <a:chOff x="0" y="0"/>
          <a:chExt cx="0" cy="0"/>
        </a:xfrm>
      </p:grpSpPr>
      <p:sp>
        <p:nvSpPr>
          <p:cNvPr id="10" name="그림 개체 틀 7">
            <a:extLst>
              <a:ext uri="{FF2B5EF4-FFF2-40B4-BE49-F238E27FC236}">
                <a16:creationId xmlns:a16="http://schemas.microsoft.com/office/drawing/2014/main" id="{05861F88-BE1F-C043-BE5B-942C28BC6ABF}"/>
              </a:ext>
            </a:extLst>
          </p:cNvPr>
          <p:cNvSpPr>
            <a:spLocks noGrp="1"/>
          </p:cNvSpPr>
          <p:nvPr>
            <p:ph type="pic" sz="quarter" idx="20"/>
          </p:nvPr>
        </p:nvSpPr>
        <p:spPr>
          <a:xfrm>
            <a:off x="5765800" y="0"/>
            <a:ext cx="3708400" cy="6858000"/>
          </a:xfrm>
        </p:spPr>
        <p:txBody>
          <a:bodyPr/>
          <a:lstStyle/>
          <a:p>
            <a:endParaRPr kumimoji="1" lang="ko-KR" altLang="en-US" dirty="0"/>
          </a:p>
        </p:txBody>
      </p:sp>
    </p:spTree>
    <p:extLst>
      <p:ext uri="{BB962C8B-B14F-4D97-AF65-F5344CB8AC3E}">
        <p14:creationId xmlns:p14="http://schemas.microsoft.com/office/powerpoint/2010/main" val="3004519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제목 슬라이드">
    <p:spTree>
      <p:nvGrpSpPr>
        <p:cNvPr id="1" name=""/>
        <p:cNvGrpSpPr/>
        <p:nvPr/>
      </p:nvGrpSpPr>
      <p:grpSpPr>
        <a:xfrm>
          <a:off x="0" y="0"/>
          <a:ext cx="0" cy="0"/>
          <a:chOff x="0" y="0"/>
          <a:chExt cx="0" cy="0"/>
        </a:xfrm>
      </p:grpSpPr>
      <p:sp>
        <p:nvSpPr>
          <p:cNvPr id="4" name="그림 개체 틀 7">
            <a:extLst>
              <a:ext uri="{FF2B5EF4-FFF2-40B4-BE49-F238E27FC236}">
                <a16:creationId xmlns:a16="http://schemas.microsoft.com/office/drawing/2014/main" id="{5A9CCAD6-B1C9-974F-B354-86E56281B778}"/>
              </a:ext>
            </a:extLst>
          </p:cNvPr>
          <p:cNvSpPr>
            <a:spLocks noGrp="1"/>
          </p:cNvSpPr>
          <p:nvPr>
            <p:ph type="pic" sz="quarter" idx="20"/>
          </p:nvPr>
        </p:nvSpPr>
        <p:spPr>
          <a:xfrm>
            <a:off x="0" y="0"/>
            <a:ext cx="11264900" cy="6858000"/>
          </a:xfrm>
        </p:spPr>
        <p:txBody>
          <a:bodyPr/>
          <a:lstStyle/>
          <a:p>
            <a:endParaRPr kumimoji="1" lang="ko-KR" altLang="en-US" dirty="0"/>
          </a:p>
        </p:txBody>
      </p:sp>
    </p:spTree>
    <p:extLst>
      <p:ext uri="{BB962C8B-B14F-4D97-AF65-F5344CB8AC3E}">
        <p14:creationId xmlns:p14="http://schemas.microsoft.com/office/powerpoint/2010/main" val="963284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제목 슬라이드">
    <p:spTree>
      <p:nvGrpSpPr>
        <p:cNvPr id="1" name=""/>
        <p:cNvGrpSpPr/>
        <p:nvPr/>
      </p:nvGrpSpPr>
      <p:grpSpPr>
        <a:xfrm>
          <a:off x="0" y="0"/>
          <a:ext cx="0" cy="0"/>
          <a:chOff x="0" y="0"/>
          <a:chExt cx="0" cy="0"/>
        </a:xfrm>
      </p:grpSpPr>
      <p:sp>
        <p:nvSpPr>
          <p:cNvPr id="6" name="그림 개체 틀 7">
            <a:extLst>
              <a:ext uri="{FF2B5EF4-FFF2-40B4-BE49-F238E27FC236}">
                <a16:creationId xmlns:a16="http://schemas.microsoft.com/office/drawing/2014/main" id="{A0001821-62A2-2A40-90F1-12CB2A2A3C05}"/>
              </a:ext>
            </a:extLst>
          </p:cNvPr>
          <p:cNvSpPr>
            <a:spLocks noGrp="1"/>
          </p:cNvSpPr>
          <p:nvPr>
            <p:ph type="pic" sz="quarter" idx="20"/>
          </p:nvPr>
        </p:nvSpPr>
        <p:spPr>
          <a:xfrm>
            <a:off x="8851900" y="0"/>
            <a:ext cx="3340100" cy="6858000"/>
          </a:xfrm>
        </p:spPr>
        <p:txBody>
          <a:bodyPr/>
          <a:lstStyle/>
          <a:p>
            <a:endParaRPr kumimoji="1" lang="ko-KR" altLang="en-US" dirty="0"/>
          </a:p>
        </p:txBody>
      </p:sp>
    </p:spTree>
    <p:extLst>
      <p:ext uri="{BB962C8B-B14F-4D97-AF65-F5344CB8AC3E}">
        <p14:creationId xmlns:p14="http://schemas.microsoft.com/office/powerpoint/2010/main" val="3227792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제목 슬라이드">
    <p:spTree>
      <p:nvGrpSpPr>
        <p:cNvPr id="1" name=""/>
        <p:cNvGrpSpPr/>
        <p:nvPr/>
      </p:nvGrpSpPr>
      <p:grpSpPr>
        <a:xfrm>
          <a:off x="0" y="0"/>
          <a:ext cx="0" cy="0"/>
          <a:chOff x="0" y="0"/>
          <a:chExt cx="0" cy="0"/>
        </a:xfrm>
      </p:grpSpPr>
      <p:sp>
        <p:nvSpPr>
          <p:cNvPr id="3" name="그림 개체 틀 6">
            <a:extLst>
              <a:ext uri="{FF2B5EF4-FFF2-40B4-BE49-F238E27FC236}">
                <a16:creationId xmlns:a16="http://schemas.microsoft.com/office/drawing/2014/main" id="{0DAE696F-F9E5-6B4D-97F1-7FF8DF5F5A41}"/>
              </a:ext>
            </a:extLst>
          </p:cNvPr>
          <p:cNvSpPr>
            <a:spLocks noGrp="1"/>
          </p:cNvSpPr>
          <p:nvPr>
            <p:ph type="pic" sz="quarter" idx="21"/>
          </p:nvPr>
        </p:nvSpPr>
        <p:spPr>
          <a:xfrm>
            <a:off x="4131358" y="183089"/>
            <a:ext cx="3929284" cy="3245911"/>
          </a:xfrm>
        </p:spPr>
        <p:txBody>
          <a:bodyPr/>
          <a:lstStyle/>
          <a:p>
            <a:endParaRPr lang="ko-KR" altLang="en-US" dirty="0"/>
          </a:p>
        </p:txBody>
      </p:sp>
      <p:sp>
        <p:nvSpPr>
          <p:cNvPr id="4" name="그림 개체 틀 6">
            <a:extLst>
              <a:ext uri="{FF2B5EF4-FFF2-40B4-BE49-F238E27FC236}">
                <a16:creationId xmlns:a16="http://schemas.microsoft.com/office/drawing/2014/main" id="{D25FF45E-CE8F-7B44-9EA0-38B2F235EA80}"/>
              </a:ext>
            </a:extLst>
          </p:cNvPr>
          <p:cNvSpPr>
            <a:spLocks noGrp="1"/>
          </p:cNvSpPr>
          <p:nvPr>
            <p:ph type="pic" sz="quarter" idx="22"/>
          </p:nvPr>
        </p:nvSpPr>
        <p:spPr>
          <a:xfrm>
            <a:off x="92758" y="183088"/>
            <a:ext cx="3929284" cy="3245911"/>
          </a:xfrm>
        </p:spPr>
        <p:txBody>
          <a:bodyPr/>
          <a:lstStyle/>
          <a:p>
            <a:endParaRPr lang="ko-KR" altLang="en-US" dirty="0"/>
          </a:p>
        </p:txBody>
      </p:sp>
      <p:sp>
        <p:nvSpPr>
          <p:cNvPr id="6" name="그림 개체 틀 6">
            <a:extLst>
              <a:ext uri="{FF2B5EF4-FFF2-40B4-BE49-F238E27FC236}">
                <a16:creationId xmlns:a16="http://schemas.microsoft.com/office/drawing/2014/main" id="{CE4ACF71-4274-8249-AAF9-43BF775F3F48}"/>
              </a:ext>
            </a:extLst>
          </p:cNvPr>
          <p:cNvSpPr>
            <a:spLocks noGrp="1"/>
          </p:cNvSpPr>
          <p:nvPr>
            <p:ph type="pic" sz="quarter" idx="23"/>
          </p:nvPr>
        </p:nvSpPr>
        <p:spPr>
          <a:xfrm>
            <a:off x="8169958" y="183088"/>
            <a:ext cx="3929284" cy="3245911"/>
          </a:xfrm>
        </p:spPr>
        <p:txBody>
          <a:bodyPr/>
          <a:lstStyle/>
          <a:p>
            <a:endParaRPr lang="ko-KR" altLang="en-US" dirty="0"/>
          </a:p>
        </p:txBody>
      </p:sp>
    </p:spTree>
    <p:extLst>
      <p:ext uri="{BB962C8B-B14F-4D97-AF65-F5344CB8AC3E}">
        <p14:creationId xmlns:p14="http://schemas.microsoft.com/office/powerpoint/2010/main" val="3159013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제목 슬라이드">
    <p:spTree>
      <p:nvGrpSpPr>
        <p:cNvPr id="1" name=""/>
        <p:cNvGrpSpPr/>
        <p:nvPr/>
      </p:nvGrpSpPr>
      <p:grpSpPr>
        <a:xfrm>
          <a:off x="0" y="0"/>
          <a:ext cx="0" cy="0"/>
          <a:chOff x="0" y="0"/>
          <a:chExt cx="0" cy="0"/>
        </a:xfrm>
      </p:grpSpPr>
      <p:sp>
        <p:nvSpPr>
          <p:cNvPr id="3" name="그림 개체 틀 6">
            <a:extLst>
              <a:ext uri="{FF2B5EF4-FFF2-40B4-BE49-F238E27FC236}">
                <a16:creationId xmlns:a16="http://schemas.microsoft.com/office/drawing/2014/main" id="{EB990DF4-FF82-364D-97C6-108B008B224A}"/>
              </a:ext>
            </a:extLst>
          </p:cNvPr>
          <p:cNvSpPr>
            <a:spLocks noGrp="1"/>
          </p:cNvSpPr>
          <p:nvPr>
            <p:ph type="pic" sz="quarter" idx="22"/>
          </p:nvPr>
        </p:nvSpPr>
        <p:spPr>
          <a:xfrm>
            <a:off x="1540558" y="1529288"/>
            <a:ext cx="3929284" cy="3245911"/>
          </a:xfrm>
        </p:spPr>
        <p:txBody>
          <a:bodyPr/>
          <a:lstStyle/>
          <a:p>
            <a:endParaRPr lang="ko-KR" altLang="en-US" dirty="0"/>
          </a:p>
        </p:txBody>
      </p:sp>
    </p:spTree>
    <p:extLst>
      <p:ext uri="{BB962C8B-B14F-4D97-AF65-F5344CB8AC3E}">
        <p14:creationId xmlns:p14="http://schemas.microsoft.com/office/powerpoint/2010/main" val="1385659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제목 슬라이드">
    <p:spTree>
      <p:nvGrpSpPr>
        <p:cNvPr id="1" name=""/>
        <p:cNvGrpSpPr/>
        <p:nvPr/>
      </p:nvGrpSpPr>
      <p:grpSpPr>
        <a:xfrm>
          <a:off x="0" y="0"/>
          <a:ext cx="0" cy="0"/>
          <a:chOff x="0" y="0"/>
          <a:chExt cx="0" cy="0"/>
        </a:xfrm>
      </p:grpSpPr>
      <p:sp>
        <p:nvSpPr>
          <p:cNvPr id="4" name="그림 개체 틀 6">
            <a:extLst>
              <a:ext uri="{FF2B5EF4-FFF2-40B4-BE49-F238E27FC236}">
                <a16:creationId xmlns:a16="http://schemas.microsoft.com/office/drawing/2014/main" id="{6DA68156-92E1-184B-BA30-5DB7C4BEE68F}"/>
              </a:ext>
            </a:extLst>
          </p:cNvPr>
          <p:cNvSpPr>
            <a:spLocks noGrp="1"/>
          </p:cNvSpPr>
          <p:nvPr>
            <p:ph type="pic" sz="quarter" idx="22"/>
          </p:nvPr>
        </p:nvSpPr>
        <p:spPr>
          <a:xfrm>
            <a:off x="2694329" y="2882900"/>
            <a:ext cx="6803342" cy="3060699"/>
          </a:xfrm>
        </p:spPr>
        <p:txBody>
          <a:bodyPr/>
          <a:lstStyle/>
          <a:p>
            <a:endParaRPr lang="ko-KR" altLang="en-US" dirty="0"/>
          </a:p>
        </p:txBody>
      </p:sp>
    </p:spTree>
    <p:extLst>
      <p:ext uri="{BB962C8B-B14F-4D97-AF65-F5344CB8AC3E}">
        <p14:creationId xmlns:p14="http://schemas.microsoft.com/office/powerpoint/2010/main" val="3281457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017_제목 슬라이드">
    <p:spTree>
      <p:nvGrpSpPr>
        <p:cNvPr id="1" name=""/>
        <p:cNvGrpSpPr/>
        <p:nvPr/>
      </p:nvGrpSpPr>
      <p:grpSpPr>
        <a:xfrm>
          <a:off x="0" y="0"/>
          <a:ext cx="0" cy="0"/>
          <a:chOff x="0" y="0"/>
          <a:chExt cx="0" cy="0"/>
        </a:xfrm>
      </p:grpSpPr>
      <p:sp>
        <p:nvSpPr>
          <p:cNvPr id="3" name="그림 개체 틀 7">
            <a:extLst>
              <a:ext uri="{FF2B5EF4-FFF2-40B4-BE49-F238E27FC236}">
                <a16:creationId xmlns:a16="http://schemas.microsoft.com/office/drawing/2014/main" id="{AC29DF16-33CF-4B40-BEFF-505B117A86BD}"/>
              </a:ext>
            </a:extLst>
          </p:cNvPr>
          <p:cNvSpPr>
            <a:spLocks noGrp="1"/>
          </p:cNvSpPr>
          <p:nvPr>
            <p:ph type="pic" sz="quarter" idx="20"/>
          </p:nvPr>
        </p:nvSpPr>
        <p:spPr>
          <a:xfrm>
            <a:off x="0" y="0"/>
            <a:ext cx="5397500" cy="6858000"/>
          </a:xfrm>
        </p:spPr>
        <p:txBody>
          <a:bodyPr/>
          <a:lstStyle/>
          <a:p>
            <a:endParaRPr kumimoji="1" lang="ko-KR" altLang="en-US" dirty="0"/>
          </a:p>
        </p:txBody>
      </p:sp>
    </p:spTree>
    <p:extLst>
      <p:ext uri="{BB962C8B-B14F-4D97-AF65-F5344CB8AC3E}">
        <p14:creationId xmlns:p14="http://schemas.microsoft.com/office/powerpoint/2010/main" val="3604589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018_제목 슬라이드">
    <p:spTree>
      <p:nvGrpSpPr>
        <p:cNvPr id="1" name=""/>
        <p:cNvGrpSpPr/>
        <p:nvPr/>
      </p:nvGrpSpPr>
      <p:grpSpPr>
        <a:xfrm>
          <a:off x="0" y="0"/>
          <a:ext cx="0" cy="0"/>
          <a:chOff x="0" y="0"/>
          <a:chExt cx="0" cy="0"/>
        </a:xfrm>
      </p:grpSpPr>
      <p:sp>
        <p:nvSpPr>
          <p:cNvPr id="5" name="그림 개체 틀 6">
            <a:extLst>
              <a:ext uri="{FF2B5EF4-FFF2-40B4-BE49-F238E27FC236}">
                <a16:creationId xmlns:a16="http://schemas.microsoft.com/office/drawing/2014/main" id="{2CAE4FEB-7EDF-1C42-A796-E3EBD70F042E}"/>
              </a:ext>
            </a:extLst>
          </p:cNvPr>
          <p:cNvSpPr>
            <a:spLocks noGrp="1"/>
          </p:cNvSpPr>
          <p:nvPr>
            <p:ph type="pic" sz="quarter" idx="24"/>
          </p:nvPr>
        </p:nvSpPr>
        <p:spPr>
          <a:xfrm>
            <a:off x="6908800" y="0"/>
            <a:ext cx="5283200" cy="6858000"/>
          </a:xfrm>
        </p:spPr>
        <p:txBody>
          <a:bodyPr/>
          <a:lstStyle/>
          <a:p>
            <a:endParaRPr lang="ko-KR" altLang="en-US" dirty="0"/>
          </a:p>
        </p:txBody>
      </p:sp>
      <p:sp>
        <p:nvSpPr>
          <p:cNvPr id="3" name="그림 개체 틀 6">
            <a:extLst>
              <a:ext uri="{FF2B5EF4-FFF2-40B4-BE49-F238E27FC236}">
                <a16:creationId xmlns:a16="http://schemas.microsoft.com/office/drawing/2014/main" id="{4E6AAF03-50B4-D640-B94E-2572843C01D0}"/>
              </a:ext>
            </a:extLst>
          </p:cNvPr>
          <p:cNvSpPr>
            <a:spLocks noGrp="1"/>
          </p:cNvSpPr>
          <p:nvPr>
            <p:ph type="pic" sz="quarter" idx="22"/>
          </p:nvPr>
        </p:nvSpPr>
        <p:spPr>
          <a:xfrm>
            <a:off x="673100" y="2463800"/>
            <a:ext cx="5283200" cy="3429000"/>
          </a:xfrm>
        </p:spPr>
        <p:txBody>
          <a:bodyPr/>
          <a:lstStyle/>
          <a:p>
            <a:endParaRPr lang="ko-KR" altLang="en-US" dirty="0"/>
          </a:p>
        </p:txBody>
      </p:sp>
      <p:sp>
        <p:nvSpPr>
          <p:cNvPr id="4" name="그림 개체 틀 6">
            <a:extLst>
              <a:ext uri="{FF2B5EF4-FFF2-40B4-BE49-F238E27FC236}">
                <a16:creationId xmlns:a16="http://schemas.microsoft.com/office/drawing/2014/main" id="{A21E6060-8477-1D48-98BB-560222E45B5B}"/>
              </a:ext>
            </a:extLst>
          </p:cNvPr>
          <p:cNvSpPr>
            <a:spLocks noGrp="1"/>
          </p:cNvSpPr>
          <p:nvPr>
            <p:ph type="pic" sz="quarter" idx="23"/>
          </p:nvPr>
        </p:nvSpPr>
        <p:spPr>
          <a:xfrm>
            <a:off x="6235700" y="2463800"/>
            <a:ext cx="5283200" cy="3429000"/>
          </a:xfrm>
        </p:spPr>
        <p:txBody>
          <a:bodyPr/>
          <a:lstStyle/>
          <a:p>
            <a:endParaRPr lang="ko-KR" altLang="en-US" dirty="0"/>
          </a:p>
        </p:txBody>
      </p:sp>
    </p:spTree>
    <p:extLst>
      <p:ext uri="{BB962C8B-B14F-4D97-AF65-F5344CB8AC3E}">
        <p14:creationId xmlns:p14="http://schemas.microsoft.com/office/powerpoint/2010/main" val="1749159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019_제목 슬라이드">
    <p:spTree>
      <p:nvGrpSpPr>
        <p:cNvPr id="1" name=""/>
        <p:cNvGrpSpPr/>
        <p:nvPr/>
      </p:nvGrpSpPr>
      <p:grpSpPr>
        <a:xfrm>
          <a:off x="0" y="0"/>
          <a:ext cx="0" cy="0"/>
          <a:chOff x="0" y="0"/>
          <a:chExt cx="0" cy="0"/>
        </a:xfrm>
      </p:grpSpPr>
      <p:sp>
        <p:nvSpPr>
          <p:cNvPr id="4" name="그림 개체 틀 6">
            <a:extLst>
              <a:ext uri="{FF2B5EF4-FFF2-40B4-BE49-F238E27FC236}">
                <a16:creationId xmlns:a16="http://schemas.microsoft.com/office/drawing/2014/main" id="{1E6820FE-7EA2-0744-BDBE-2F8EC2629A09}"/>
              </a:ext>
            </a:extLst>
          </p:cNvPr>
          <p:cNvSpPr>
            <a:spLocks noGrp="1"/>
          </p:cNvSpPr>
          <p:nvPr>
            <p:ph type="pic" sz="quarter" idx="23"/>
          </p:nvPr>
        </p:nvSpPr>
        <p:spPr>
          <a:xfrm>
            <a:off x="7086600" y="1054100"/>
            <a:ext cx="4140200" cy="4749800"/>
          </a:xfrm>
        </p:spPr>
        <p:txBody>
          <a:bodyPr/>
          <a:lstStyle/>
          <a:p>
            <a:endParaRPr lang="ko-KR" altLang="en-US" dirty="0"/>
          </a:p>
        </p:txBody>
      </p:sp>
    </p:spTree>
    <p:extLst>
      <p:ext uri="{BB962C8B-B14F-4D97-AF65-F5344CB8AC3E}">
        <p14:creationId xmlns:p14="http://schemas.microsoft.com/office/powerpoint/2010/main" val="3408530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제목 슬라이드">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31B50C6F-687A-3D43-B229-464431FAE30D}"/>
              </a:ext>
            </a:extLst>
          </p:cNvPr>
          <p:cNvSpPr>
            <a:spLocks noGrp="1"/>
          </p:cNvSpPr>
          <p:nvPr>
            <p:ph type="pic" sz="quarter" idx="13"/>
          </p:nvPr>
        </p:nvSpPr>
        <p:spPr>
          <a:xfrm>
            <a:off x="1358900" y="965200"/>
            <a:ext cx="9474200" cy="4927600"/>
          </a:xfrm>
          <a:prstGeom prst="rect">
            <a:avLst/>
          </a:prstGeom>
        </p:spPr>
        <p:txBody>
          <a:bodyPr wrap="square">
            <a:noAutofit/>
          </a:bodyPr>
          <a:lstStyle/>
          <a:p>
            <a:endParaRPr lang="ko-KR" altLang="en-US" dirty="0"/>
          </a:p>
        </p:txBody>
      </p:sp>
    </p:spTree>
    <p:extLst>
      <p:ext uri="{BB962C8B-B14F-4D97-AF65-F5344CB8AC3E}">
        <p14:creationId xmlns:p14="http://schemas.microsoft.com/office/powerpoint/2010/main" val="3362997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020_제목 슬라이드">
    <p:spTree>
      <p:nvGrpSpPr>
        <p:cNvPr id="1" name=""/>
        <p:cNvGrpSpPr/>
        <p:nvPr/>
      </p:nvGrpSpPr>
      <p:grpSpPr>
        <a:xfrm>
          <a:off x="0" y="0"/>
          <a:ext cx="0" cy="0"/>
          <a:chOff x="0" y="0"/>
          <a:chExt cx="0" cy="0"/>
        </a:xfrm>
      </p:grpSpPr>
      <p:sp>
        <p:nvSpPr>
          <p:cNvPr id="5" name="그림 개체 틀 6">
            <a:extLst>
              <a:ext uri="{FF2B5EF4-FFF2-40B4-BE49-F238E27FC236}">
                <a16:creationId xmlns:a16="http://schemas.microsoft.com/office/drawing/2014/main" id="{9FC2E2A2-5446-914C-8D4F-4F1EFFB51757}"/>
              </a:ext>
            </a:extLst>
          </p:cNvPr>
          <p:cNvSpPr>
            <a:spLocks noGrp="1"/>
          </p:cNvSpPr>
          <p:nvPr>
            <p:ph type="pic" sz="quarter" idx="23"/>
          </p:nvPr>
        </p:nvSpPr>
        <p:spPr>
          <a:xfrm>
            <a:off x="0" y="0"/>
            <a:ext cx="2603500" cy="5308600"/>
          </a:xfrm>
        </p:spPr>
        <p:txBody>
          <a:bodyPr/>
          <a:lstStyle/>
          <a:p>
            <a:endParaRPr lang="ko-KR" altLang="en-US" dirty="0"/>
          </a:p>
        </p:txBody>
      </p:sp>
      <p:sp>
        <p:nvSpPr>
          <p:cNvPr id="6" name="그림 개체 틀 6">
            <a:extLst>
              <a:ext uri="{FF2B5EF4-FFF2-40B4-BE49-F238E27FC236}">
                <a16:creationId xmlns:a16="http://schemas.microsoft.com/office/drawing/2014/main" id="{FC704BA0-4EBF-B849-BD6C-1FD6DFE3E57F}"/>
              </a:ext>
            </a:extLst>
          </p:cNvPr>
          <p:cNvSpPr>
            <a:spLocks noGrp="1"/>
          </p:cNvSpPr>
          <p:nvPr>
            <p:ph type="pic" sz="quarter" idx="24"/>
          </p:nvPr>
        </p:nvSpPr>
        <p:spPr>
          <a:xfrm>
            <a:off x="2603500" y="0"/>
            <a:ext cx="2603500" cy="5308600"/>
          </a:xfrm>
        </p:spPr>
        <p:txBody>
          <a:bodyPr/>
          <a:lstStyle/>
          <a:p>
            <a:endParaRPr lang="ko-KR" altLang="en-US" dirty="0"/>
          </a:p>
        </p:txBody>
      </p:sp>
      <p:sp>
        <p:nvSpPr>
          <p:cNvPr id="7" name="그림 개체 틀 6">
            <a:extLst>
              <a:ext uri="{FF2B5EF4-FFF2-40B4-BE49-F238E27FC236}">
                <a16:creationId xmlns:a16="http://schemas.microsoft.com/office/drawing/2014/main" id="{40FC9D94-A0CC-4A46-B1B3-D742D807729E}"/>
              </a:ext>
            </a:extLst>
          </p:cNvPr>
          <p:cNvSpPr>
            <a:spLocks noGrp="1"/>
          </p:cNvSpPr>
          <p:nvPr>
            <p:ph type="pic" sz="quarter" idx="25"/>
          </p:nvPr>
        </p:nvSpPr>
        <p:spPr>
          <a:xfrm>
            <a:off x="5207000" y="0"/>
            <a:ext cx="2603500" cy="5308600"/>
          </a:xfrm>
        </p:spPr>
        <p:txBody>
          <a:bodyPr/>
          <a:lstStyle/>
          <a:p>
            <a:endParaRPr lang="ko-KR" altLang="en-US" dirty="0"/>
          </a:p>
        </p:txBody>
      </p:sp>
    </p:spTree>
    <p:extLst>
      <p:ext uri="{BB962C8B-B14F-4D97-AF65-F5344CB8AC3E}">
        <p14:creationId xmlns:p14="http://schemas.microsoft.com/office/powerpoint/2010/main" val="4474390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제목 슬라이드">
    <p:spTree>
      <p:nvGrpSpPr>
        <p:cNvPr id="1" name=""/>
        <p:cNvGrpSpPr/>
        <p:nvPr/>
      </p:nvGrpSpPr>
      <p:grpSpPr>
        <a:xfrm>
          <a:off x="0" y="0"/>
          <a:ext cx="0" cy="0"/>
          <a:chOff x="0" y="0"/>
          <a:chExt cx="0" cy="0"/>
        </a:xfrm>
      </p:grpSpPr>
      <p:sp>
        <p:nvSpPr>
          <p:cNvPr id="3" name="그림 개체 틀 6">
            <a:extLst>
              <a:ext uri="{FF2B5EF4-FFF2-40B4-BE49-F238E27FC236}">
                <a16:creationId xmlns:a16="http://schemas.microsoft.com/office/drawing/2014/main" id="{75EE9ABF-FA9F-4C45-B2FA-8D11AB8B2939}"/>
              </a:ext>
            </a:extLst>
          </p:cNvPr>
          <p:cNvSpPr>
            <a:spLocks noGrp="1"/>
          </p:cNvSpPr>
          <p:nvPr>
            <p:ph type="pic" sz="quarter" idx="24"/>
          </p:nvPr>
        </p:nvSpPr>
        <p:spPr>
          <a:xfrm>
            <a:off x="571500" y="1365250"/>
            <a:ext cx="2603500" cy="4127500"/>
          </a:xfrm>
        </p:spPr>
        <p:txBody>
          <a:bodyPr/>
          <a:lstStyle/>
          <a:p>
            <a:endParaRPr lang="ko-KR" altLang="en-US" dirty="0"/>
          </a:p>
        </p:txBody>
      </p:sp>
      <p:sp>
        <p:nvSpPr>
          <p:cNvPr id="4" name="그림 개체 틀 6">
            <a:extLst>
              <a:ext uri="{FF2B5EF4-FFF2-40B4-BE49-F238E27FC236}">
                <a16:creationId xmlns:a16="http://schemas.microsoft.com/office/drawing/2014/main" id="{732B5C0D-5E60-444D-87B3-85231CAD8579}"/>
              </a:ext>
            </a:extLst>
          </p:cNvPr>
          <p:cNvSpPr>
            <a:spLocks noGrp="1"/>
          </p:cNvSpPr>
          <p:nvPr>
            <p:ph type="pic" sz="quarter" idx="25"/>
          </p:nvPr>
        </p:nvSpPr>
        <p:spPr>
          <a:xfrm>
            <a:off x="3327400" y="1365250"/>
            <a:ext cx="2603500" cy="4127500"/>
          </a:xfrm>
        </p:spPr>
        <p:txBody>
          <a:bodyPr/>
          <a:lstStyle/>
          <a:p>
            <a:endParaRPr lang="ko-KR" altLang="en-US" dirty="0"/>
          </a:p>
        </p:txBody>
      </p:sp>
      <p:sp>
        <p:nvSpPr>
          <p:cNvPr id="5" name="그림 개체 틀 6">
            <a:extLst>
              <a:ext uri="{FF2B5EF4-FFF2-40B4-BE49-F238E27FC236}">
                <a16:creationId xmlns:a16="http://schemas.microsoft.com/office/drawing/2014/main" id="{97E7987A-B479-8345-9679-12895AF1FC5B}"/>
              </a:ext>
            </a:extLst>
          </p:cNvPr>
          <p:cNvSpPr>
            <a:spLocks noGrp="1"/>
          </p:cNvSpPr>
          <p:nvPr>
            <p:ph type="pic" sz="quarter" idx="26"/>
          </p:nvPr>
        </p:nvSpPr>
        <p:spPr>
          <a:xfrm>
            <a:off x="6083300" y="1365250"/>
            <a:ext cx="2603500" cy="4127500"/>
          </a:xfrm>
        </p:spPr>
        <p:txBody>
          <a:bodyPr/>
          <a:lstStyle/>
          <a:p>
            <a:endParaRPr lang="ko-KR" altLang="en-US" dirty="0"/>
          </a:p>
        </p:txBody>
      </p:sp>
    </p:spTree>
    <p:extLst>
      <p:ext uri="{BB962C8B-B14F-4D97-AF65-F5344CB8AC3E}">
        <p14:creationId xmlns:p14="http://schemas.microsoft.com/office/powerpoint/2010/main" val="944463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제목 슬라이드">
    <p:spTree>
      <p:nvGrpSpPr>
        <p:cNvPr id="1" name=""/>
        <p:cNvGrpSpPr/>
        <p:nvPr/>
      </p:nvGrpSpPr>
      <p:grpSpPr>
        <a:xfrm>
          <a:off x="0" y="0"/>
          <a:ext cx="0" cy="0"/>
          <a:chOff x="0" y="0"/>
          <a:chExt cx="0" cy="0"/>
        </a:xfrm>
      </p:grpSpPr>
      <p:sp>
        <p:nvSpPr>
          <p:cNvPr id="3" name="그림 개체 틀 5">
            <a:extLst>
              <a:ext uri="{FF2B5EF4-FFF2-40B4-BE49-F238E27FC236}">
                <a16:creationId xmlns:a16="http://schemas.microsoft.com/office/drawing/2014/main" id="{838F95DC-C0A7-3A48-8FC8-33C862EBAA38}"/>
              </a:ext>
            </a:extLst>
          </p:cNvPr>
          <p:cNvSpPr>
            <a:spLocks noGrp="1"/>
          </p:cNvSpPr>
          <p:nvPr>
            <p:ph type="pic" sz="quarter" idx="14"/>
          </p:nvPr>
        </p:nvSpPr>
        <p:spPr>
          <a:xfrm>
            <a:off x="3098800" y="1235075"/>
            <a:ext cx="4387850" cy="4387850"/>
          </a:xfrm>
          <a:prstGeom prst="ellipse">
            <a:avLst/>
          </a:prstGeom>
        </p:spPr>
        <p:txBody>
          <a:bodyPr wrap="square">
            <a:noAutofit/>
          </a:bodyPr>
          <a:lstStyle/>
          <a:p>
            <a:endParaRPr lang="ko-KR" altLang="en-US" dirty="0"/>
          </a:p>
        </p:txBody>
      </p:sp>
    </p:spTree>
    <p:extLst>
      <p:ext uri="{BB962C8B-B14F-4D97-AF65-F5344CB8AC3E}">
        <p14:creationId xmlns:p14="http://schemas.microsoft.com/office/powerpoint/2010/main" val="743337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제목 슬라이드">
    <p:spTree>
      <p:nvGrpSpPr>
        <p:cNvPr id="1" name=""/>
        <p:cNvGrpSpPr/>
        <p:nvPr/>
      </p:nvGrpSpPr>
      <p:grpSpPr>
        <a:xfrm>
          <a:off x="0" y="0"/>
          <a:ext cx="0" cy="0"/>
          <a:chOff x="0" y="0"/>
          <a:chExt cx="0" cy="0"/>
        </a:xfrm>
      </p:grpSpPr>
      <p:sp>
        <p:nvSpPr>
          <p:cNvPr id="6" name="그림 개체 틀 2">
            <a:extLst>
              <a:ext uri="{FF2B5EF4-FFF2-40B4-BE49-F238E27FC236}">
                <a16:creationId xmlns:a16="http://schemas.microsoft.com/office/drawing/2014/main" id="{E8D0B594-896D-1D4C-8603-48230C91A739}"/>
              </a:ext>
            </a:extLst>
          </p:cNvPr>
          <p:cNvSpPr>
            <a:spLocks noGrp="1"/>
          </p:cNvSpPr>
          <p:nvPr>
            <p:ph type="pic" sz="quarter" idx="19"/>
          </p:nvPr>
        </p:nvSpPr>
        <p:spPr>
          <a:xfrm>
            <a:off x="820356" y="516359"/>
            <a:ext cx="2418144" cy="2912641"/>
          </a:xfrm>
        </p:spPr>
        <p:txBody>
          <a:bodyPr/>
          <a:lstStyle/>
          <a:p>
            <a:endParaRPr kumimoji="1" lang="ko-KR" altLang="en-US"/>
          </a:p>
        </p:txBody>
      </p:sp>
      <p:sp>
        <p:nvSpPr>
          <p:cNvPr id="5" name="그림 개체 틀 2">
            <a:extLst>
              <a:ext uri="{FF2B5EF4-FFF2-40B4-BE49-F238E27FC236}">
                <a16:creationId xmlns:a16="http://schemas.microsoft.com/office/drawing/2014/main" id="{BC98F9AC-59BA-9B4F-95C2-000257584394}"/>
              </a:ext>
            </a:extLst>
          </p:cNvPr>
          <p:cNvSpPr>
            <a:spLocks noGrp="1"/>
          </p:cNvSpPr>
          <p:nvPr>
            <p:ph type="pic" sz="quarter" idx="22"/>
          </p:nvPr>
        </p:nvSpPr>
        <p:spPr>
          <a:xfrm>
            <a:off x="3436556" y="3627859"/>
            <a:ext cx="2418144" cy="2912641"/>
          </a:xfrm>
        </p:spPr>
        <p:txBody>
          <a:bodyPr/>
          <a:lstStyle/>
          <a:p>
            <a:endParaRPr kumimoji="1" lang="ko-KR" altLang="en-US"/>
          </a:p>
        </p:txBody>
      </p:sp>
    </p:spTree>
    <p:extLst>
      <p:ext uri="{BB962C8B-B14F-4D97-AF65-F5344CB8AC3E}">
        <p14:creationId xmlns:p14="http://schemas.microsoft.com/office/powerpoint/2010/main" val="1667883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제목 슬라이드">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41B9A657-6D26-FA4E-8203-F319A97FB804}"/>
              </a:ext>
            </a:extLst>
          </p:cNvPr>
          <p:cNvSpPr>
            <a:spLocks noGrp="1"/>
          </p:cNvSpPr>
          <p:nvPr>
            <p:ph type="pic" sz="quarter" idx="19"/>
          </p:nvPr>
        </p:nvSpPr>
        <p:spPr>
          <a:xfrm>
            <a:off x="7026637" y="0"/>
            <a:ext cx="5165363" cy="6858000"/>
          </a:xfrm>
        </p:spPr>
        <p:txBody>
          <a:bodyPr/>
          <a:lstStyle/>
          <a:p>
            <a:endParaRPr kumimoji="1" lang="ko-KR" altLang="en-US"/>
          </a:p>
        </p:txBody>
      </p:sp>
      <p:sp>
        <p:nvSpPr>
          <p:cNvPr id="3" name="그림 개체 틀 2">
            <a:extLst>
              <a:ext uri="{FF2B5EF4-FFF2-40B4-BE49-F238E27FC236}">
                <a16:creationId xmlns:a16="http://schemas.microsoft.com/office/drawing/2014/main" id="{2DC7D30F-6831-0940-A5A1-41186FC6510F}"/>
              </a:ext>
            </a:extLst>
          </p:cNvPr>
          <p:cNvSpPr>
            <a:spLocks noGrp="1"/>
          </p:cNvSpPr>
          <p:nvPr>
            <p:ph type="pic" sz="quarter" idx="20"/>
          </p:nvPr>
        </p:nvSpPr>
        <p:spPr>
          <a:xfrm>
            <a:off x="1552937" y="2381250"/>
            <a:ext cx="4187463" cy="2095500"/>
          </a:xfrm>
        </p:spPr>
        <p:txBody>
          <a:bodyPr/>
          <a:lstStyle/>
          <a:p>
            <a:endParaRPr kumimoji="1" lang="ko-KR" altLang="en-US"/>
          </a:p>
        </p:txBody>
      </p:sp>
    </p:spTree>
    <p:extLst>
      <p:ext uri="{BB962C8B-B14F-4D97-AF65-F5344CB8AC3E}">
        <p14:creationId xmlns:p14="http://schemas.microsoft.com/office/powerpoint/2010/main" val="38153640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6_제목 슬라이드">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57FA1670-8683-4991-842F-6D103AFB2E2C}"/>
              </a:ext>
            </a:extLst>
          </p:cNvPr>
          <p:cNvSpPr>
            <a:spLocks noGrp="1"/>
          </p:cNvSpPr>
          <p:nvPr>
            <p:ph type="title" hasCustomPrompt="1"/>
          </p:nvPr>
        </p:nvSpPr>
        <p:spPr>
          <a:xfrm>
            <a:off x="838201" y="1631170"/>
            <a:ext cx="5257800" cy="1797830"/>
          </a:xfrm>
          <a:prstGeom prst="rect">
            <a:avLst/>
          </a:prstGeom>
        </p:spPr>
        <p:txBody>
          <a:bodyPr/>
          <a:lstStyle>
            <a:lvl1pPr>
              <a:lnSpc>
                <a:spcPct val="100000"/>
              </a:lnSpc>
              <a:defRPr sz="2800">
                <a:solidFill>
                  <a:schemeClr val="tx1">
                    <a:lumMod val="65000"/>
                    <a:lumOff val="35000"/>
                  </a:schemeClr>
                </a:solidFill>
                <a:latin typeface="+mj-lt"/>
              </a:defRPr>
            </a:lvl1pPr>
          </a:lstStyle>
          <a:p>
            <a:r>
              <a:rPr lang="en-US" altLang="ko-KR" dirty="0"/>
              <a:t>Insert title here</a:t>
            </a:r>
            <a:endParaRPr lang="ko-KR" altLang="en-US" dirty="0"/>
          </a:p>
        </p:txBody>
      </p:sp>
    </p:spTree>
    <p:extLst>
      <p:ext uri="{BB962C8B-B14F-4D97-AF65-F5344CB8AC3E}">
        <p14:creationId xmlns:p14="http://schemas.microsoft.com/office/powerpoint/2010/main" val="28153311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9_제목 슬라이드">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57FA1670-8683-4991-842F-6D103AFB2E2C}"/>
              </a:ext>
            </a:extLst>
          </p:cNvPr>
          <p:cNvSpPr>
            <a:spLocks noGrp="1"/>
          </p:cNvSpPr>
          <p:nvPr>
            <p:ph type="title" hasCustomPrompt="1"/>
          </p:nvPr>
        </p:nvSpPr>
        <p:spPr>
          <a:xfrm>
            <a:off x="838201" y="1631170"/>
            <a:ext cx="5257800" cy="1797830"/>
          </a:xfrm>
          <a:prstGeom prst="rect">
            <a:avLst/>
          </a:prstGeom>
        </p:spPr>
        <p:txBody>
          <a:bodyPr/>
          <a:lstStyle>
            <a:lvl1pPr>
              <a:lnSpc>
                <a:spcPct val="100000"/>
              </a:lnSpc>
              <a:defRPr sz="2800">
                <a:solidFill>
                  <a:schemeClr val="tx1">
                    <a:lumMod val="65000"/>
                    <a:lumOff val="35000"/>
                  </a:schemeClr>
                </a:solidFill>
                <a:latin typeface="+mj-lt"/>
              </a:defRPr>
            </a:lvl1pPr>
          </a:lstStyle>
          <a:p>
            <a:r>
              <a:rPr lang="en-US" altLang="ko-KR" dirty="0"/>
              <a:t>Insert title here</a:t>
            </a:r>
            <a:endParaRPr lang="ko-KR" altLang="en-US" dirty="0"/>
          </a:p>
        </p:txBody>
      </p:sp>
      <p:sp>
        <p:nvSpPr>
          <p:cNvPr id="13" name="그림 개체 틀 12">
            <a:extLst>
              <a:ext uri="{FF2B5EF4-FFF2-40B4-BE49-F238E27FC236}">
                <a16:creationId xmlns:a16="http://schemas.microsoft.com/office/drawing/2014/main" id="{413892A4-2753-4B7A-B0F2-4744624AC420}"/>
              </a:ext>
            </a:extLst>
          </p:cNvPr>
          <p:cNvSpPr>
            <a:spLocks noGrp="1"/>
          </p:cNvSpPr>
          <p:nvPr>
            <p:ph type="pic" sz="quarter" idx="10"/>
          </p:nvPr>
        </p:nvSpPr>
        <p:spPr>
          <a:xfrm>
            <a:off x="7625870" y="2421296"/>
            <a:ext cx="2017713" cy="2019300"/>
          </a:xfrm>
          <a:prstGeom prst="ellipse">
            <a:avLst/>
          </a:prstGeom>
        </p:spPr>
        <p:txBody>
          <a:bodyPr/>
          <a:lstStyle/>
          <a:p>
            <a:endParaRPr lang="ko-KR" altLang="en-US"/>
          </a:p>
        </p:txBody>
      </p:sp>
    </p:spTree>
    <p:extLst>
      <p:ext uri="{BB962C8B-B14F-4D97-AF65-F5344CB8AC3E}">
        <p14:creationId xmlns:p14="http://schemas.microsoft.com/office/powerpoint/2010/main" val="10535179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제목 슬라이드">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57FA1670-8683-4991-842F-6D103AFB2E2C}"/>
              </a:ext>
            </a:extLst>
          </p:cNvPr>
          <p:cNvSpPr>
            <a:spLocks noGrp="1"/>
          </p:cNvSpPr>
          <p:nvPr>
            <p:ph type="title" hasCustomPrompt="1"/>
          </p:nvPr>
        </p:nvSpPr>
        <p:spPr>
          <a:xfrm>
            <a:off x="7213600" y="1631170"/>
            <a:ext cx="4978400" cy="1797830"/>
          </a:xfrm>
          <a:prstGeom prst="rect">
            <a:avLst/>
          </a:prstGeom>
        </p:spPr>
        <p:txBody>
          <a:bodyPr/>
          <a:lstStyle>
            <a:lvl1pPr>
              <a:lnSpc>
                <a:spcPct val="100000"/>
              </a:lnSpc>
              <a:defRPr sz="2800">
                <a:solidFill>
                  <a:schemeClr val="tx1">
                    <a:lumMod val="65000"/>
                    <a:lumOff val="35000"/>
                  </a:schemeClr>
                </a:solidFill>
                <a:latin typeface="+mj-lt"/>
              </a:defRPr>
            </a:lvl1pPr>
          </a:lstStyle>
          <a:p>
            <a:r>
              <a:rPr lang="en-US" altLang="ko-KR" dirty="0"/>
              <a:t>Insert title here</a:t>
            </a:r>
            <a:endParaRPr lang="ko-KR" altLang="en-US" dirty="0"/>
          </a:p>
        </p:txBody>
      </p:sp>
    </p:spTree>
    <p:extLst>
      <p:ext uri="{BB962C8B-B14F-4D97-AF65-F5344CB8AC3E}">
        <p14:creationId xmlns:p14="http://schemas.microsoft.com/office/powerpoint/2010/main" val="18904351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8_제목 슬라이드">
    <p:spTree>
      <p:nvGrpSpPr>
        <p:cNvPr id="1" name=""/>
        <p:cNvGrpSpPr/>
        <p:nvPr/>
      </p:nvGrpSpPr>
      <p:grpSpPr>
        <a:xfrm>
          <a:off x="0" y="0"/>
          <a:ext cx="0" cy="0"/>
          <a:chOff x="0" y="0"/>
          <a:chExt cx="0" cy="0"/>
        </a:xfrm>
      </p:grpSpPr>
      <p:sp>
        <p:nvSpPr>
          <p:cNvPr id="6" name="제목 5">
            <a:extLst>
              <a:ext uri="{FF2B5EF4-FFF2-40B4-BE49-F238E27FC236}">
                <a16:creationId xmlns:a16="http://schemas.microsoft.com/office/drawing/2014/main" id="{57FA1670-8683-4991-842F-6D103AFB2E2C}"/>
              </a:ext>
            </a:extLst>
          </p:cNvPr>
          <p:cNvSpPr>
            <a:spLocks noGrp="1"/>
          </p:cNvSpPr>
          <p:nvPr>
            <p:ph type="title" hasCustomPrompt="1"/>
          </p:nvPr>
        </p:nvSpPr>
        <p:spPr>
          <a:xfrm>
            <a:off x="838201" y="697720"/>
            <a:ext cx="10515599" cy="1035830"/>
          </a:xfrm>
          <a:prstGeom prst="rect">
            <a:avLst/>
          </a:prstGeom>
        </p:spPr>
        <p:txBody>
          <a:bodyPr/>
          <a:lstStyle>
            <a:lvl1pPr algn="ctr">
              <a:lnSpc>
                <a:spcPct val="100000"/>
              </a:lnSpc>
              <a:defRPr sz="2800">
                <a:solidFill>
                  <a:schemeClr val="tx1">
                    <a:lumMod val="65000"/>
                    <a:lumOff val="35000"/>
                  </a:schemeClr>
                </a:solidFill>
                <a:latin typeface="+mj-lt"/>
              </a:defRPr>
            </a:lvl1pPr>
          </a:lstStyle>
          <a:p>
            <a:r>
              <a:rPr lang="en-US" altLang="ko-KR" dirty="0"/>
              <a:t>Insert title here</a:t>
            </a:r>
            <a:endParaRPr lang="ko-KR" altLang="en-US" dirty="0"/>
          </a:p>
        </p:txBody>
      </p:sp>
    </p:spTree>
    <p:extLst>
      <p:ext uri="{BB962C8B-B14F-4D97-AF65-F5344CB8AC3E}">
        <p14:creationId xmlns:p14="http://schemas.microsoft.com/office/powerpoint/2010/main" val="21592514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0_제목 슬라이드">
    <p:spTree>
      <p:nvGrpSpPr>
        <p:cNvPr id="1" name=""/>
        <p:cNvGrpSpPr/>
        <p:nvPr/>
      </p:nvGrpSpPr>
      <p:grpSpPr>
        <a:xfrm>
          <a:off x="0" y="0"/>
          <a:ext cx="0" cy="0"/>
          <a:chOff x="0" y="0"/>
          <a:chExt cx="0" cy="0"/>
        </a:xfrm>
      </p:grpSpPr>
      <p:sp>
        <p:nvSpPr>
          <p:cNvPr id="4" name="직각 삼각형[R] 11">
            <a:extLst>
              <a:ext uri="{FF2B5EF4-FFF2-40B4-BE49-F238E27FC236}">
                <a16:creationId xmlns:a16="http://schemas.microsoft.com/office/drawing/2014/main" id="{5A61FB84-993A-4B60-9573-02C128F41F07}"/>
              </a:ext>
            </a:extLst>
          </p:cNvPr>
          <p:cNvSpPr/>
          <p:nvPr userDrawn="1"/>
        </p:nvSpPr>
        <p:spPr>
          <a:xfrm flipH="1">
            <a:off x="2600325" y="0"/>
            <a:ext cx="9591675" cy="685800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pic>
        <p:nvPicPr>
          <p:cNvPr id="2" name="그림 1">
            <a:extLst>
              <a:ext uri="{FF2B5EF4-FFF2-40B4-BE49-F238E27FC236}">
                <a16:creationId xmlns:a16="http://schemas.microsoft.com/office/drawing/2014/main" id="{EDCE31CB-098D-4A8A-910D-2EAF7EFDE567}"/>
              </a:ext>
            </a:extLst>
          </p:cNvPr>
          <p:cNvPicPr>
            <a:picLocks noChangeAspect="1"/>
          </p:cNvPicPr>
          <p:nvPr userDrawn="1"/>
        </p:nvPicPr>
        <p:blipFill>
          <a:blip r:embed="rId2"/>
          <a:stretch>
            <a:fillRect/>
          </a:stretch>
        </p:blipFill>
        <p:spPr>
          <a:xfrm>
            <a:off x="8119529" y="781050"/>
            <a:ext cx="2658542" cy="5295900"/>
          </a:xfrm>
          <a:prstGeom prst="rect">
            <a:avLst/>
          </a:prstGeom>
        </p:spPr>
      </p:pic>
      <p:sp>
        <p:nvSpPr>
          <p:cNvPr id="10" name="그림 개체 틀 9">
            <a:extLst>
              <a:ext uri="{FF2B5EF4-FFF2-40B4-BE49-F238E27FC236}">
                <a16:creationId xmlns:a16="http://schemas.microsoft.com/office/drawing/2014/main" id="{36D5650E-BFD7-49A5-8AFF-11F577ABE340}"/>
              </a:ext>
            </a:extLst>
          </p:cNvPr>
          <p:cNvSpPr>
            <a:spLocks noGrp="1"/>
          </p:cNvSpPr>
          <p:nvPr>
            <p:ph type="pic" sz="quarter" idx="10"/>
          </p:nvPr>
        </p:nvSpPr>
        <p:spPr>
          <a:xfrm>
            <a:off x="8277225" y="900113"/>
            <a:ext cx="2343150" cy="5057775"/>
          </a:xfrm>
          <a:prstGeom prst="roundRect">
            <a:avLst>
              <a:gd name="adj" fmla="val 11179"/>
            </a:avLst>
          </a:prstGeom>
        </p:spPr>
        <p:txBody>
          <a:bodyPr/>
          <a:lstStyle/>
          <a:p>
            <a:endParaRPr lang="ko-KR" altLang="en-US"/>
          </a:p>
        </p:txBody>
      </p:sp>
      <p:pic>
        <p:nvPicPr>
          <p:cNvPr id="11" name="그림 10">
            <a:extLst>
              <a:ext uri="{FF2B5EF4-FFF2-40B4-BE49-F238E27FC236}">
                <a16:creationId xmlns:a16="http://schemas.microsoft.com/office/drawing/2014/main" id="{A827B29D-13EC-4D75-93F0-AF60696B4FF8}"/>
              </a:ext>
            </a:extLst>
          </p:cNvPr>
          <p:cNvPicPr>
            <a:picLocks noChangeAspect="1"/>
          </p:cNvPicPr>
          <p:nvPr userDrawn="1"/>
        </p:nvPicPr>
        <p:blipFill rotWithShape="1">
          <a:blip r:embed="rId2"/>
          <a:srcRect b="20504"/>
          <a:stretch/>
        </p:blipFill>
        <p:spPr>
          <a:xfrm>
            <a:off x="4938179" y="2647950"/>
            <a:ext cx="2658542" cy="4210050"/>
          </a:xfrm>
          <a:prstGeom prst="rect">
            <a:avLst/>
          </a:prstGeom>
        </p:spPr>
      </p:pic>
      <p:sp>
        <p:nvSpPr>
          <p:cNvPr id="15" name="자유형: 도형 14">
            <a:extLst>
              <a:ext uri="{FF2B5EF4-FFF2-40B4-BE49-F238E27FC236}">
                <a16:creationId xmlns:a16="http://schemas.microsoft.com/office/drawing/2014/main" id="{3E6079EE-DDDC-4CEC-A756-045DB0DF4F70}"/>
              </a:ext>
            </a:extLst>
          </p:cNvPr>
          <p:cNvSpPr>
            <a:spLocks noGrp="1"/>
          </p:cNvSpPr>
          <p:nvPr>
            <p:ph type="pic" sz="quarter" idx="11"/>
          </p:nvPr>
        </p:nvSpPr>
        <p:spPr>
          <a:xfrm>
            <a:off x="5095875" y="2767013"/>
            <a:ext cx="2343150" cy="4090988"/>
          </a:xfrm>
          <a:custGeom>
            <a:avLst/>
            <a:gdLst>
              <a:gd name="connsiteX0" fmla="*/ 261941 w 2343150"/>
              <a:gd name="connsiteY0" fmla="*/ 0 h 4090988"/>
              <a:gd name="connsiteX1" fmla="*/ 2081209 w 2343150"/>
              <a:gd name="connsiteY1" fmla="*/ 0 h 4090988"/>
              <a:gd name="connsiteX2" fmla="*/ 2343150 w 2343150"/>
              <a:gd name="connsiteY2" fmla="*/ 261941 h 4090988"/>
              <a:gd name="connsiteX3" fmla="*/ 2343150 w 2343150"/>
              <a:gd name="connsiteY3" fmla="*/ 4090988 h 4090988"/>
              <a:gd name="connsiteX4" fmla="*/ 0 w 2343150"/>
              <a:gd name="connsiteY4" fmla="*/ 4090988 h 4090988"/>
              <a:gd name="connsiteX5" fmla="*/ 0 w 2343150"/>
              <a:gd name="connsiteY5" fmla="*/ 261941 h 4090988"/>
              <a:gd name="connsiteX6" fmla="*/ 261941 w 2343150"/>
              <a:gd name="connsiteY6" fmla="*/ 0 h 409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43150" h="4090988">
                <a:moveTo>
                  <a:pt x="261941" y="0"/>
                </a:moveTo>
                <a:lnTo>
                  <a:pt x="2081209" y="0"/>
                </a:lnTo>
                <a:cubicBezTo>
                  <a:pt x="2225875" y="0"/>
                  <a:pt x="2343150" y="117275"/>
                  <a:pt x="2343150" y="261941"/>
                </a:cubicBezTo>
                <a:lnTo>
                  <a:pt x="2343150" y="4090988"/>
                </a:lnTo>
                <a:lnTo>
                  <a:pt x="0" y="4090988"/>
                </a:lnTo>
                <a:lnTo>
                  <a:pt x="0" y="261941"/>
                </a:lnTo>
                <a:cubicBezTo>
                  <a:pt x="0" y="117275"/>
                  <a:pt x="117275" y="0"/>
                  <a:pt x="261941" y="0"/>
                </a:cubicBezTo>
                <a:close/>
              </a:path>
            </a:pathLst>
          </a:custGeom>
        </p:spPr>
        <p:txBody>
          <a:bodyPr wrap="square">
            <a:noAutofit/>
          </a:bodyPr>
          <a:lstStyle/>
          <a:p>
            <a:endParaRPr lang="ko-KR" altLang="en-US"/>
          </a:p>
        </p:txBody>
      </p:sp>
    </p:spTree>
    <p:extLst>
      <p:ext uri="{BB962C8B-B14F-4D97-AF65-F5344CB8AC3E}">
        <p14:creationId xmlns:p14="http://schemas.microsoft.com/office/powerpoint/2010/main" val="2417948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제목 슬라이드">
    <p:spTree>
      <p:nvGrpSpPr>
        <p:cNvPr id="1" name=""/>
        <p:cNvGrpSpPr/>
        <p:nvPr/>
      </p:nvGrpSpPr>
      <p:grpSpPr>
        <a:xfrm>
          <a:off x="0" y="0"/>
          <a:ext cx="0" cy="0"/>
          <a:chOff x="0" y="0"/>
          <a:chExt cx="0" cy="0"/>
        </a:xfrm>
      </p:grpSpPr>
      <p:sp>
        <p:nvSpPr>
          <p:cNvPr id="3" name="그림 개체 틀 5">
            <a:extLst>
              <a:ext uri="{FF2B5EF4-FFF2-40B4-BE49-F238E27FC236}">
                <a16:creationId xmlns:a16="http://schemas.microsoft.com/office/drawing/2014/main" id="{D7BA3A87-FE85-2B4F-8ADA-80DECEF2FF4D}"/>
              </a:ext>
            </a:extLst>
          </p:cNvPr>
          <p:cNvSpPr>
            <a:spLocks noGrp="1"/>
          </p:cNvSpPr>
          <p:nvPr>
            <p:ph type="pic" sz="quarter" idx="13"/>
          </p:nvPr>
        </p:nvSpPr>
        <p:spPr>
          <a:xfrm>
            <a:off x="88900" y="304800"/>
            <a:ext cx="8585200" cy="3086100"/>
          </a:xfrm>
          <a:prstGeom prst="rect">
            <a:avLst/>
          </a:prstGeom>
        </p:spPr>
        <p:txBody>
          <a:bodyPr wrap="square">
            <a:noAutofit/>
          </a:bodyPr>
          <a:lstStyle/>
          <a:p>
            <a:endParaRPr lang="ko-KR" altLang="en-US" dirty="0"/>
          </a:p>
        </p:txBody>
      </p:sp>
      <p:sp>
        <p:nvSpPr>
          <p:cNvPr id="4" name="그림 개체 틀 5">
            <a:extLst>
              <a:ext uri="{FF2B5EF4-FFF2-40B4-BE49-F238E27FC236}">
                <a16:creationId xmlns:a16="http://schemas.microsoft.com/office/drawing/2014/main" id="{F9D91462-5736-3C48-B9C8-48519BBABB07}"/>
              </a:ext>
            </a:extLst>
          </p:cNvPr>
          <p:cNvSpPr>
            <a:spLocks noGrp="1"/>
          </p:cNvSpPr>
          <p:nvPr>
            <p:ph type="pic" sz="quarter" idx="14"/>
          </p:nvPr>
        </p:nvSpPr>
        <p:spPr>
          <a:xfrm>
            <a:off x="8788400" y="304800"/>
            <a:ext cx="3314700" cy="3086100"/>
          </a:xfrm>
          <a:prstGeom prst="rect">
            <a:avLst/>
          </a:prstGeom>
        </p:spPr>
        <p:txBody>
          <a:bodyPr wrap="square">
            <a:noAutofit/>
          </a:bodyPr>
          <a:lstStyle/>
          <a:p>
            <a:endParaRPr lang="ko-KR" altLang="en-US" dirty="0"/>
          </a:p>
        </p:txBody>
      </p:sp>
      <p:sp>
        <p:nvSpPr>
          <p:cNvPr id="5" name="그림 개체 틀 5">
            <a:extLst>
              <a:ext uri="{FF2B5EF4-FFF2-40B4-BE49-F238E27FC236}">
                <a16:creationId xmlns:a16="http://schemas.microsoft.com/office/drawing/2014/main" id="{96980B47-4AF6-C54B-AAF3-8821E4C704A8}"/>
              </a:ext>
            </a:extLst>
          </p:cNvPr>
          <p:cNvSpPr>
            <a:spLocks noGrp="1"/>
          </p:cNvSpPr>
          <p:nvPr>
            <p:ph type="pic" sz="quarter" idx="15"/>
          </p:nvPr>
        </p:nvSpPr>
        <p:spPr>
          <a:xfrm>
            <a:off x="8788400" y="3505200"/>
            <a:ext cx="3314700" cy="3086100"/>
          </a:xfrm>
          <a:prstGeom prst="rect">
            <a:avLst/>
          </a:prstGeom>
        </p:spPr>
        <p:txBody>
          <a:bodyPr wrap="square">
            <a:noAutofit/>
          </a:bodyPr>
          <a:lstStyle/>
          <a:p>
            <a:endParaRPr lang="ko-KR" altLang="en-US" dirty="0"/>
          </a:p>
        </p:txBody>
      </p:sp>
    </p:spTree>
    <p:extLst>
      <p:ext uri="{BB962C8B-B14F-4D97-AF65-F5344CB8AC3E}">
        <p14:creationId xmlns:p14="http://schemas.microsoft.com/office/powerpoint/2010/main" val="1883329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제목 슬라이드">
    <p:spTree>
      <p:nvGrpSpPr>
        <p:cNvPr id="1" name=""/>
        <p:cNvGrpSpPr/>
        <p:nvPr/>
      </p:nvGrpSpPr>
      <p:grpSpPr>
        <a:xfrm>
          <a:off x="0" y="0"/>
          <a:ext cx="0" cy="0"/>
          <a:chOff x="0" y="0"/>
          <a:chExt cx="0" cy="0"/>
        </a:xfrm>
      </p:grpSpPr>
      <p:sp>
        <p:nvSpPr>
          <p:cNvPr id="6" name="그림 개체 틀 6">
            <a:extLst>
              <a:ext uri="{FF2B5EF4-FFF2-40B4-BE49-F238E27FC236}">
                <a16:creationId xmlns:a16="http://schemas.microsoft.com/office/drawing/2014/main" id="{3F05C776-29A1-40DF-9B2D-C2D18586381D}"/>
              </a:ext>
            </a:extLst>
          </p:cNvPr>
          <p:cNvSpPr>
            <a:spLocks noGrp="1"/>
          </p:cNvSpPr>
          <p:nvPr>
            <p:ph type="pic" sz="quarter" idx="10"/>
          </p:nvPr>
        </p:nvSpPr>
        <p:spPr>
          <a:xfrm>
            <a:off x="0" y="0"/>
            <a:ext cx="12192000" cy="6858000"/>
          </a:xfrm>
        </p:spPr>
        <p:txBody>
          <a:bodyPr/>
          <a:lstStyle/>
          <a:p>
            <a:endParaRPr lang="ko-KR" altLang="en-US" dirty="0"/>
          </a:p>
        </p:txBody>
      </p:sp>
    </p:spTree>
    <p:extLst>
      <p:ext uri="{BB962C8B-B14F-4D97-AF65-F5344CB8AC3E}">
        <p14:creationId xmlns:p14="http://schemas.microsoft.com/office/powerpoint/2010/main" val="127799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4_제목 슬라이드">
    <p:spTree>
      <p:nvGrpSpPr>
        <p:cNvPr id="1" name=""/>
        <p:cNvGrpSpPr/>
        <p:nvPr/>
      </p:nvGrpSpPr>
      <p:grpSpPr>
        <a:xfrm>
          <a:off x="0" y="0"/>
          <a:ext cx="0" cy="0"/>
          <a:chOff x="0" y="0"/>
          <a:chExt cx="0" cy="0"/>
        </a:xfrm>
      </p:grpSpPr>
      <p:sp>
        <p:nvSpPr>
          <p:cNvPr id="3" name="그림 개체 틀 5">
            <a:extLst>
              <a:ext uri="{FF2B5EF4-FFF2-40B4-BE49-F238E27FC236}">
                <a16:creationId xmlns:a16="http://schemas.microsoft.com/office/drawing/2014/main" id="{B9FAE397-4CEF-264E-B215-3774145C857E}"/>
              </a:ext>
            </a:extLst>
          </p:cNvPr>
          <p:cNvSpPr>
            <a:spLocks noGrp="1"/>
          </p:cNvSpPr>
          <p:nvPr>
            <p:ph type="pic" sz="quarter" idx="14"/>
          </p:nvPr>
        </p:nvSpPr>
        <p:spPr>
          <a:xfrm>
            <a:off x="7315200" y="742950"/>
            <a:ext cx="4483100" cy="5372100"/>
          </a:xfrm>
          <a:prstGeom prst="rect">
            <a:avLst/>
          </a:prstGeom>
        </p:spPr>
        <p:txBody>
          <a:bodyPr wrap="square">
            <a:noAutofit/>
          </a:bodyPr>
          <a:lstStyle/>
          <a:p>
            <a:endParaRPr lang="ko-KR" altLang="en-US" dirty="0"/>
          </a:p>
        </p:txBody>
      </p:sp>
      <p:sp>
        <p:nvSpPr>
          <p:cNvPr id="4" name="그림 개체 틀 5">
            <a:extLst>
              <a:ext uri="{FF2B5EF4-FFF2-40B4-BE49-F238E27FC236}">
                <a16:creationId xmlns:a16="http://schemas.microsoft.com/office/drawing/2014/main" id="{6B7F5CFF-2741-9D49-8CA2-BF35CFF276F6}"/>
              </a:ext>
            </a:extLst>
          </p:cNvPr>
          <p:cNvSpPr>
            <a:spLocks noGrp="1"/>
          </p:cNvSpPr>
          <p:nvPr>
            <p:ph type="pic" sz="quarter" idx="15"/>
          </p:nvPr>
        </p:nvSpPr>
        <p:spPr>
          <a:xfrm>
            <a:off x="4241800" y="742950"/>
            <a:ext cx="2933700" cy="5372100"/>
          </a:xfrm>
          <a:prstGeom prst="rect">
            <a:avLst/>
          </a:prstGeom>
        </p:spPr>
        <p:txBody>
          <a:bodyPr wrap="square">
            <a:noAutofit/>
          </a:bodyPr>
          <a:lstStyle/>
          <a:p>
            <a:endParaRPr lang="ko-KR" altLang="en-US" dirty="0"/>
          </a:p>
        </p:txBody>
      </p:sp>
    </p:spTree>
    <p:extLst>
      <p:ext uri="{BB962C8B-B14F-4D97-AF65-F5344CB8AC3E}">
        <p14:creationId xmlns:p14="http://schemas.microsoft.com/office/powerpoint/2010/main" val="379234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5_제목 슬라이드">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E1EB0131-E53E-784A-895E-42DED0F4C45D}"/>
              </a:ext>
            </a:extLst>
          </p:cNvPr>
          <p:cNvSpPr>
            <a:spLocks noGrp="1"/>
          </p:cNvSpPr>
          <p:nvPr>
            <p:ph type="pic" sz="quarter" idx="14"/>
          </p:nvPr>
        </p:nvSpPr>
        <p:spPr>
          <a:xfrm>
            <a:off x="5537200" y="1390650"/>
            <a:ext cx="3600000" cy="3600000"/>
          </a:xfrm>
          <a:prstGeom prst="ellipse">
            <a:avLst/>
          </a:prstGeom>
        </p:spPr>
        <p:txBody>
          <a:bodyPr wrap="square">
            <a:noAutofit/>
          </a:bodyPr>
          <a:lstStyle/>
          <a:p>
            <a:endParaRPr lang="ko-KR" altLang="en-US" dirty="0"/>
          </a:p>
        </p:txBody>
      </p:sp>
      <p:sp>
        <p:nvSpPr>
          <p:cNvPr id="7" name="그림 개체 틀 5">
            <a:extLst>
              <a:ext uri="{FF2B5EF4-FFF2-40B4-BE49-F238E27FC236}">
                <a16:creationId xmlns:a16="http://schemas.microsoft.com/office/drawing/2014/main" id="{AD3048B1-7960-E747-8DC0-0CB134C2BD50}"/>
              </a:ext>
            </a:extLst>
          </p:cNvPr>
          <p:cNvSpPr>
            <a:spLocks noGrp="1"/>
          </p:cNvSpPr>
          <p:nvPr>
            <p:ph type="pic" sz="quarter" idx="15"/>
          </p:nvPr>
        </p:nvSpPr>
        <p:spPr>
          <a:xfrm>
            <a:off x="3943800" y="682625"/>
            <a:ext cx="1416050" cy="1416050"/>
          </a:xfrm>
          <a:prstGeom prst="ellipse">
            <a:avLst/>
          </a:prstGeom>
        </p:spPr>
        <p:txBody>
          <a:bodyPr wrap="square">
            <a:noAutofit/>
          </a:bodyPr>
          <a:lstStyle/>
          <a:p>
            <a:endParaRPr lang="ko-KR" altLang="en-US" dirty="0"/>
          </a:p>
        </p:txBody>
      </p:sp>
      <p:sp>
        <p:nvSpPr>
          <p:cNvPr id="8" name="그림 개체 틀 5">
            <a:extLst>
              <a:ext uri="{FF2B5EF4-FFF2-40B4-BE49-F238E27FC236}">
                <a16:creationId xmlns:a16="http://schemas.microsoft.com/office/drawing/2014/main" id="{A11AA189-FC66-8545-9AFF-D0340E2E26F0}"/>
              </a:ext>
            </a:extLst>
          </p:cNvPr>
          <p:cNvSpPr>
            <a:spLocks noGrp="1"/>
          </p:cNvSpPr>
          <p:nvPr>
            <p:ph type="pic" sz="quarter" idx="16"/>
          </p:nvPr>
        </p:nvSpPr>
        <p:spPr>
          <a:xfrm>
            <a:off x="9314550" y="1216025"/>
            <a:ext cx="1212850" cy="1212850"/>
          </a:xfrm>
          <a:prstGeom prst="ellipse">
            <a:avLst/>
          </a:prstGeom>
        </p:spPr>
        <p:txBody>
          <a:bodyPr wrap="square">
            <a:noAutofit/>
          </a:bodyPr>
          <a:lstStyle/>
          <a:p>
            <a:endParaRPr lang="ko-KR" altLang="en-US" dirty="0"/>
          </a:p>
        </p:txBody>
      </p:sp>
    </p:spTree>
    <p:extLst>
      <p:ext uri="{BB962C8B-B14F-4D97-AF65-F5344CB8AC3E}">
        <p14:creationId xmlns:p14="http://schemas.microsoft.com/office/powerpoint/2010/main" val="139078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6_제목 슬라이드">
    <p:spTree>
      <p:nvGrpSpPr>
        <p:cNvPr id="1" name=""/>
        <p:cNvGrpSpPr/>
        <p:nvPr/>
      </p:nvGrpSpPr>
      <p:grpSpPr>
        <a:xfrm>
          <a:off x="0" y="0"/>
          <a:ext cx="0" cy="0"/>
          <a:chOff x="0" y="0"/>
          <a:chExt cx="0" cy="0"/>
        </a:xfrm>
      </p:grpSpPr>
      <p:sp>
        <p:nvSpPr>
          <p:cNvPr id="5" name="그림 개체 틀 5">
            <a:extLst>
              <a:ext uri="{FF2B5EF4-FFF2-40B4-BE49-F238E27FC236}">
                <a16:creationId xmlns:a16="http://schemas.microsoft.com/office/drawing/2014/main" id="{44ABE935-D322-1848-B9A7-60152B7DE6B9}"/>
              </a:ext>
            </a:extLst>
          </p:cNvPr>
          <p:cNvSpPr>
            <a:spLocks noGrp="1"/>
          </p:cNvSpPr>
          <p:nvPr>
            <p:ph type="pic" sz="quarter" idx="15"/>
          </p:nvPr>
        </p:nvSpPr>
        <p:spPr>
          <a:xfrm>
            <a:off x="927100" y="949325"/>
            <a:ext cx="4013200" cy="4959350"/>
          </a:xfrm>
          <a:prstGeom prst="rect">
            <a:avLst/>
          </a:prstGeom>
        </p:spPr>
        <p:txBody>
          <a:bodyPr wrap="square">
            <a:noAutofit/>
          </a:bodyPr>
          <a:lstStyle/>
          <a:p>
            <a:endParaRPr lang="ko-KR" altLang="en-US" dirty="0"/>
          </a:p>
        </p:txBody>
      </p:sp>
    </p:spTree>
    <p:extLst>
      <p:ext uri="{BB962C8B-B14F-4D97-AF65-F5344CB8AC3E}">
        <p14:creationId xmlns:p14="http://schemas.microsoft.com/office/powerpoint/2010/main" val="227262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7_제목 슬라이드">
    <p:spTree>
      <p:nvGrpSpPr>
        <p:cNvPr id="1" name=""/>
        <p:cNvGrpSpPr/>
        <p:nvPr/>
      </p:nvGrpSpPr>
      <p:grpSpPr>
        <a:xfrm>
          <a:off x="0" y="0"/>
          <a:ext cx="0" cy="0"/>
          <a:chOff x="0" y="0"/>
          <a:chExt cx="0" cy="0"/>
        </a:xfrm>
      </p:grpSpPr>
      <p:sp>
        <p:nvSpPr>
          <p:cNvPr id="3" name="그림 개체 틀 5">
            <a:extLst>
              <a:ext uri="{FF2B5EF4-FFF2-40B4-BE49-F238E27FC236}">
                <a16:creationId xmlns:a16="http://schemas.microsoft.com/office/drawing/2014/main" id="{B6615C5D-1606-E142-BB22-1770C490184F}"/>
              </a:ext>
            </a:extLst>
          </p:cNvPr>
          <p:cNvSpPr>
            <a:spLocks noGrp="1"/>
          </p:cNvSpPr>
          <p:nvPr>
            <p:ph type="pic" sz="quarter" idx="15"/>
          </p:nvPr>
        </p:nvSpPr>
        <p:spPr>
          <a:xfrm>
            <a:off x="5397500" y="0"/>
            <a:ext cx="3695700" cy="6858000"/>
          </a:xfrm>
          <a:prstGeom prst="rect">
            <a:avLst/>
          </a:prstGeom>
        </p:spPr>
        <p:txBody>
          <a:bodyPr wrap="square">
            <a:noAutofit/>
          </a:bodyPr>
          <a:lstStyle/>
          <a:p>
            <a:endParaRPr lang="ko-KR" altLang="en-US" dirty="0"/>
          </a:p>
        </p:txBody>
      </p:sp>
    </p:spTree>
    <p:extLst>
      <p:ext uri="{BB962C8B-B14F-4D97-AF65-F5344CB8AC3E}">
        <p14:creationId xmlns:p14="http://schemas.microsoft.com/office/powerpoint/2010/main" val="337128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8_제목 슬라이드">
    <p:spTree>
      <p:nvGrpSpPr>
        <p:cNvPr id="1" name=""/>
        <p:cNvGrpSpPr/>
        <p:nvPr/>
      </p:nvGrpSpPr>
      <p:grpSpPr>
        <a:xfrm>
          <a:off x="0" y="0"/>
          <a:ext cx="0" cy="0"/>
          <a:chOff x="0" y="0"/>
          <a:chExt cx="0" cy="0"/>
        </a:xfrm>
      </p:grpSpPr>
      <p:sp>
        <p:nvSpPr>
          <p:cNvPr id="12" name="그림 개체 틀 7">
            <a:extLst>
              <a:ext uri="{FF2B5EF4-FFF2-40B4-BE49-F238E27FC236}">
                <a16:creationId xmlns:a16="http://schemas.microsoft.com/office/drawing/2014/main" id="{114C4C78-F5E8-4740-8E59-61AB3DAEE453}"/>
              </a:ext>
            </a:extLst>
          </p:cNvPr>
          <p:cNvSpPr>
            <a:spLocks noGrp="1"/>
          </p:cNvSpPr>
          <p:nvPr>
            <p:ph type="pic" sz="quarter" idx="20"/>
          </p:nvPr>
        </p:nvSpPr>
        <p:spPr>
          <a:xfrm>
            <a:off x="5485574" y="0"/>
            <a:ext cx="4915726" cy="6858000"/>
          </a:xfrm>
        </p:spPr>
        <p:txBody>
          <a:bodyPr/>
          <a:lstStyle/>
          <a:p>
            <a:endParaRPr kumimoji="1" lang="ko-KR" altLang="en-US" dirty="0"/>
          </a:p>
        </p:txBody>
      </p:sp>
    </p:spTree>
    <p:extLst>
      <p:ext uri="{BB962C8B-B14F-4D97-AF65-F5344CB8AC3E}">
        <p14:creationId xmlns:p14="http://schemas.microsoft.com/office/powerpoint/2010/main" val="2474470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9_제목 슬라이드">
    <p:spTree>
      <p:nvGrpSpPr>
        <p:cNvPr id="1" name=""/>
        <p:cNvGrpSpPr/>
        <p:nvPr/>
      </p:nvGrpSpPr>
      <p:grpSpPr>
        <a:xfrm>
          <a:off x="0" y="0"/>
          <a:ext cx="0" cy="0"/>
          <a:chOff x="0" y="0"/>
          <a:chExt cx="0" cy="0"/>
        </a:xfrm>
      </p:grpSpPr>
      <p:sp>
        <p:nvSpPr>
          <p:cNvPr id="3" name="그림 개체 틀 7">
            <a:extLst>
              <a:ext uri="{FF2B5EF4-FFF2-40B4-BE49-F238E27FC236}">
                <a16:creationId xmlns:a16="http://schemas.microsoft.com/office/drawing/2014/main" id="{036DDAD9-BFDC-8D4C-8F4C-9D65ED91CF81}"/>
              </a:ext>
            </a:extLst>
          </p:cNvPr>
          <p:cNvSpPr>
            <a:spLocks noGrp="1"/>
          </p:cNvSpPr>
          <p:nvPr>
            <p:ph type="pic" sz="quarter" idx="20"/>
          </p:nvPr>
        </p:nvSpPr>
        <p:spPr>
          <a:xfrm>
            <a:off x="0" y="0"/>
            <a:ext cx="3276600" cy="6858000"/>
          </a:xfrm>
        </p:spPr>
        <p:txBody>
          <a:bodyPr/>
          <a:lstStyle/>
          <a:p>
            <a:endParaRPr kumimoji="1" lang="ko-KR" altLang="en-US" dirty="0"/>
          </a:p>
        </p:txBody>
      </p:sp>
      <p:sp>
        <p:nvSpPr>
          <p:cNvPr id="4" name="그림 개체 틀 7">
            <a:extLst>
              <a:ext uri="{FF2B5EF4-FFF2-40B4-BE49-F238E27FC236}">
                <a16:creationId xmlns:a16="http://schemas.microsoft.com/office/drawing/2014/main" id="{FB869CA4-FC46-6848-BAB4-2C57B7F27E2D}"/>
              </a:ext>
            </a:extLst>
          </p:cNvPr>
          <p:cNvSpPr>
            <a:spLocks noGrp="1"/>
          </p:cNvSpPr>
          <p:nvPr>
            <p:ph type="pic" sz="quarter" idx="21"/>
          </p:nvPr>
        </p:nvSpPr>
        <p:spPr>
          <a:xfrm>
            <a:off x="3276600" y="0"/>
            <a:ext cx="3276600" cy="6858000"/>
          </a:xfrm>
        </p:spPr>
        <p:txBody>
          <a:bodyPr/>
          <a:lstStyle/>
          <a:p>
            <a:endParaRPr kumimoji="1" lang="ko-KR" altLang="en-US" dirty="0"/>
          </a:p>
        </p:txBody>
      </p:sp>
    </p:spTree>
    <p:extLst>
      <p:ext uri="{BB962C8B-B14F-4D97-AF65-F5344CB8AC3E}">
        <p14:creationId xmlns:p14="http://schemas.microsoft.com/office/powerpoint/2010/main" val="4008155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61A27AC4-FC8A-204F-A5D7-9FCA5FABBE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00969E98-71D0-554C-9333-B80E017954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ACEA5-0EA0-4748-B918-96FF4594033F}" type="datetimeFigureOut">
              <a:rPr lang="ko-KR" altLang="en-US" smtClean="0"/>
              <a:pPr/>
              <a:t>2024-08-16</a:t>
            </a:fld>
            <a:endParaRPr kumimoji="1" lang="ko-KR" altLang="en-US"/>
          </a:p>
        </p:txBody>
      </p:sp>
      <p:sp>
        <p:nvSpPr>
          <p:cNvPr id="6" name="슬라이드 번호 개체 틀 5">
            <a:extLst>
              <a:ext uri="{FF2B5EF4-FFF2-40B4-BE49-F238E27FC236}">
                <a16:creationId xmlns:a16="http://schemas.microsoft.com/office/drawing/2014/main" id="{9ABE2B7C-81F0-A943-A190-99C2B12DD4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1B65A-3EA8-B143-8EF8-039F2099A48A}" type="slidenum">
              <a:rPr/>
              <a:pPr/>
              <a:t>‹#›</a:t>
            </a:fld>
            <a:endParaRPr kumimoji="1" lang="ko-KR" altLang="en-US"/>
          </a:p>
        </p:txBody>
      </p:sp>
    </p:spTree>
    <p:extLst>
      <p:ext uri="{BB962C8B-B14F-4D97-AF65-F5344CB8AC3E}">
        <p14:creationId xmlns:p14="http://schemas.microsoft.com/office/powerpoint/2010/main" val="65329916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7" r:id="rId3"/>
    <p:sldLayoutId id="2147483654" r:id="rId4"/>
    <p:sldLayoutId id="2147483660" r:id="rId5"/>
    <p:sldLayoutId id="2147483661" r:id="rId6"/>
    <p:sldLayoutId id="2147483667" r:id="rId7"/>
    <p:sldLayoutId id="2147483653" r:id="rId8"/>
    <p:sldLayoutId id="2147483685"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84" r:id="rId18"/>
    <p:sldLayoutId id="2147483683" r:id="rId19"/>
    <p:sldLayoutId id="2147483679" r:id="rId20"/>
    <p:sldLayoutId id="2147483682" r:id="rId21"/>
    <p:sldLayoutId id="2147483681" r:id="rId22"/>
    <p:sldLayoutId id="2147483680" r:id="rId23"/>
    <p:sldLayoutId id="2147483678" r:id="rId24"/>
    <p:sldLayoutId id="2147483687" r:id="rId25"/>
    <p:sldLayoutId id="2147483690" r:id="rId26"/>
    <p:sldLayoutId id="2147483688" r:id="rId27"/>
    <p:sldLayoutId id="2147483689" r:id="rId28"/>
    <p:sldLayoutId id="2147483691" r:id="rId29"/>
    <p:sldLayoutId id="2147483686" r:id="rId3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1.xml"/><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10.xml"/><Relationship Id="rId2" Type="http://schemas.openxmlformats.org/officeDocument/2006/relationships/image" Target="../media/image7.jpg"/><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4" name="그림 개체 틀 3" descr="실내, 컴퓨터, 모니터, 텔레비전이(가) 표시된 사진&#10;&#10;자동 생성된 설명">
            <a:extLst>
              <a:ext uri="{FF2B5EF4-FFF2-40B4-BE49-F238E27FC236}">
                <a16:creationId xmlns:a16="http://schemas.microsoft.com/office/drawing/2014/main" id="{0B5389C6-5266-3A42-A148-626B4A721AE2}"/>
              </a:ext>
            </a:extLst>
          </p:cNvPr>
          <p:cNvPicPr>
            <a:picLocks noGrp="1" noChangeAspect="1"/>
          </p:cNvPicPr>
          <p:nvPr>
            <p:ph type="pic" sz="quarter" idx="20"/>
          </p:nvPr>
        </p:nvPicPr>
        <p:blipFill>
          <a:blip r:embed="rId3">
            <a:duotone>
              <a:schemeClr val="accent3">
                <a:shade val="45000"/>
                <a:satMod val="135000"/>
              </a:schemeClr>
              <a:prstClr val="white"/>
            </a:duotone>
          </a:blip>
          <a:srcRect t="4191" b="4191"/>
          <a:stretch>
            <a:fillRect/>
          </a:stretch>
        </p:blipFill>
        <p:spPr/>
      </p:pic>
      <p:sp>
        <p:nvSpPr>
          <p:cNvPr id="3" name="TextBox 2">
            <a:extLst>
              <a:ext uri="{FF2B5EF4-FFF2-40B4-BE49-F238E27FC236}">
                <a16:creationId xmlns:a16="http://schemas.microsoft.com/office/drawing/2014/main" id="{43E0EE37-2A0B-2948-9E1D-8C4DEDF4FAFF}"/>
              </a:ext>
            </a:extLst>
          </p:cNvPr>
          <p:cNvSpPr txBox="1"/>
          <p:nvPr/>
        </p:nvSpPr>
        <p:spPr>
          <a:xfrm>
            <a:off x="632353" y="621003"/>
            <a:ext cx="7784305" cy="3416320"/>
          </a:xfrm>
          <a:prstGeom prst="rect">
            <a:avLst/>
          </a:prstGeom>
          <a:noFill/>
          <a:ln>
            <a:noFill/>
          </a:ln>
        </p:spPr>
        <p:txBody>
          <a:bodyPr wrap="square" rtlCol="0">
            <a:spAutoFit/>
          </a:bodyPr>
          <a:lstStyle/>
          <a:p>
            <a:r>
              <a:rPr kumimoji="1" lang="en" altLang="x-none" sz="7200" dirty="0">
                <a:solidFill>
                  <a:schemeClr val="bg1"/>
                </a:solidFill>
                <a:latin typeface="+mj-lt"/>
              </a:rPr>
              <a:t>Stock </a:t>
            </a:r>
            <a:r>
              <a:rPr kumimoji="1" lang="en" altLang="en-US" sz="7200" dirty="0">
                <a:solidFill>
                  <a:schemeClr val="bg1"/>
                </a:solidFill>
                <a:latin typeface="+mj-lt"/>
              </a:rPr>
              <a:t>Market </a:t>
            </a:r>
            <a:br>
              <a:rPr kumimoji="1" lang="en" altLang="en-US" sz="7200" dirty="0">
                <a:solidFill>
                  <a:schemeClr val="bg1"/>
                </a:solidFill>
                <a:latin typeface="+mj-lt"/>
              </a:rPr>
            </a:br>
            <a:r>
              <a:rPr kumimoji="1" lang="en" altLang="en-US" sz="7200" dirty="0">
                <a:solidFill>
                  <a:schemeClr val="bg1"/>
                </a:solidFill>
                <a:latin typeface="+mj-lt"/>
              </a:rPr>
              <a:t>Prediction </a:t>
            </a:r>
            <a:br>
              <a:rPr kumimoji="1" lang="en" altLang="en-US" sz="7200" dirty="0">
                <a:solidFill>
                  <a:schemeClr val="bg1"/>
                </a:solidFill>
                <a:latin typeface="+mj-lt"/>
              </a:rPr>
            </a:br>
            <a:r>
              <a:rPr kumimoji="1" lang="en" altLang="en-US" sz="7200" dirty="0">
                <a:solidFill>
                  <a:schemeClr val="bg1"/>
                </a:solidFill>
                <a:latin typeface="+mj-lt"/>
              </a:rPr>
              <a:t>&amp; Analysis</a:t>
            </a:r>
            <a:endParaRPr kumimoji="1" lang="x-none" altLang="en-US" sz="7200" dirty="0">
              <a:solidFill>
                <a:schemeClr val="bg1"/>
              </a:solidFill>
              <a:latin typeface="+mj-lt"/>
            </a:endParaRPr>
          </a:p>
        </p:txBody>
      </p:sp>
      <p:sp>
        <p:nvSpPr>
          <p:cNvPr id="6" name="직각 삼각형[R] 5">
            <a:extLst>
              <a:ext uri="{FF2B5EF4-FFF2-40B4-BE49-F238E27FC236}">
                <a16:creationId xmlns:a16="http://schemas.microsoft.com/office/drawing/2014/main" id="{5A1E94EB-B259-3446-873E-15911C327E88}"/>
              </a:ext>
            </a:extLst>
          </p:cNvPr>
          <p:cNvSpPr/>
          <p:nvPr/>
        </p:nvSpPr>
        <p:spPr>
          <a:xfrm flipH="1">
            <a:off x="0" y="0"/>
            <a:ext cx="12192000" cy="6858000"/>
          </a:xfrm>
          <a:prstGeom prst="rtTriangle">
            <a:avLst/>
          </a:prstGeom>
          <a:solidFill>
            <a:srgbClr val="262626">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grpSp>
        <p:nvGrpSpPr>
          <p:cNvPr id="10" name="Group 9">
            <a:extLst>
              <a:ext uri="{FF2B5EF4-FFF2-40B4-BE49-F238E27FC236}">
                <a16:creationId xmlns:a16="http://schemas.microsoft.com/office/drawing/2014/main" id="{020CA899-D24E-A120-20F0-7A9F52FA6EB9}"/>
              </a:ext>
            </a:extLst>
          </p:cNvPr>
          <p:cNvGrpSpPr/>
          <p:nvPr/>
        </p:nvGrpSpPr>
        <p:grpSpPr>
          <a:xfrm>
            <a:off x="5284328" y="3753431"/>
            <a:ext cx="5980572" cy="2904938"/>
            <a:chOff x="5284328" y="2882575"/>
            <a:chExt cx="5980572" cy="2904938"/>
          </a:xfrm>
        </p:grpSpPr>
        <p:sp>
          <p:nvSpPr>
            <p:cNvPr id="11" name="TextBox 10">
              <a:extLst>
                <a:ext uri="{FF2B5EF4-FFF2-40B4-BE49-F238E27FC236}">
                  <a16:creationId xmlns:a16="http://schemas.microsoft.com/office/drawing/2014/main" id="{3A6D41D1-44BA-C64A-B09A-89843C1BE27D}"/>
                </a:ext>
              </a:extLst>
            </p:cNvPr>
            <p:cNvSpPr txBox="1"/>
            <p:nvPr/>
          </p:nvSpPr>
          <p:spPr>
            <a:xfrm>
              <a:off x="5284328" y="2882575"/>
              <a:ext cx="5383724" cy="1107996"/>
            </a:xfrm>
            <a:prstGeom prst="rect">
              <a:avLst/>
            </a:prstGeom>
            <a:noFill/>
            <a:ln>
              <a:noFill/>
            </a:ln>
          </p:spPr>
          <p:txBody>
            <a:bodyPr wrap="square" rtlCol="0">
              <a:spAutoFit/>
            </a:bodyPr>
            <a:lstStyle/>
            <a:p>
              <a:pPr algn="r"/>
              <a:r>
                <a:rPr kumimoji="1" lang="en" altLang="x-none" sz="6600" dirty="0">
                  <a:solidFill>
                    <a:schemeClr val="accent4"/>
                  </a:solidFill>
                  <a:latin typeface="+mj-lt"/>
                </a:rPr>
                <a:t>Project 4</a:t>
              </a:r>
              <a:endParaRPr kumimoji="1" lang="x-none" altLang="en-US" sz="6600" dirty="0">
                <a:solidFill>
                  <a:schemeClr val="accent4"/>
                </a:solidFill>
                <a:latin typeface="+mj-lt"/>
              </a:endParaRPr>
            </a:p>
          </p:txBody>
        </p:sp>
        <p:grpSp>
          <p:nvGrpSpPr>
            <p:cNvPr id="5" name="Group 4">
              <a:extLst>
                <a:ext uri="{FF2B5EF4-FFF2-40B4-BE49-F238E27FC236}">
                  <a16:creationId xmlns:a16="http://schemas.microsoft.com/office/drawing/2014/main" id="{3B7A2BB1-6D52-439C-7A31-48A6032A5DE5}"/>
                </a:ext>
              </a:extLst>
            </p:cNvPr>
            <p:cNvGrpSpPr/>
            <p:nvPr/>
          </p:nvGrpSpPr>
          <p:grpSpPr>
            <a:xfrm>
              <a:off x="6467878" y="4222045"/>
              <a:ext cx="4797022" cy="1565468"/>
              <a:chOff x="6467878" y="4222045"/>
              <a:chExt cx="4797022" cy="1565468"/>
            </a:xfrm>
          </p:grpSpPr>
          <p:sp>
            <p:nvSpPr>
              <p:cNvPr id="8" name="TextBox 7">
                <a:extLst>
                  <a:ext uri="{FF2B5EF4-FFF2-40B4-BE49-F238E27FC236}">
                    <a16:creationId xmlns:a16="http://schemas.microsoft.com/office/drawing/2014/main" id="{8CA024F6-483A-CA45-80A9-85C05C52F146}"/>
                  </a:ext>
                </a:extLst>
              </p:cNvPr>
              <p:cNvSpPr txBox="1"/>
              <p:nvPr/>
            </p:nvSpPr>
            <p:spPr>
              <a:xfrm>
                <a:off x="6467878" y="4237602"/>
                <a:ext cx="4797022" cy="1549911"/>
              </a:xfrm>
              <a:prstGeom prst="rect">
                <a:avLst/>
              </a:prstGeom>
              <a:noFill/>
              <a:ln>
                <a:noFill/>
              </a:ln>
            </p:spPr>
            <p:txBody>
              <a:bodyPr wrap="square" rtlCol="0">
                <a:spAutoFit/>
              </a:bodyPr>
              <a:lstStyle/>
              <a:p>
                <a:pPr>
                  <a:lnSpc>
                    <a:spcPct val="120000"/>
                  </a:lnSpc>
                </a:pPr>
                <a:r>
                  <a:rPr kumimoji="1" lang="en" altLang="x-none" sz="1600" b="1" i="1" dirty="0">
                    <a:solidFill>
                      <a:schemeClr val="bg1"/>
                    </a:solidFill>
                  </a:rPr>
                  <a:t>From Group 1: </a:t>
                </a:r>
              </a:p>
              <a:p>
                <a:pPr>
                  <a:lnSpc>
                    <a:spcPct val="120000"/>
                  </a:lnSpc>
                </a:pPr>
                <a:r>
                  <a:rPr kumimoji="1" lang="en" altLang="x-none" sz="1600" i="1" dirty="0">
                    <a:solidFill>
                      <a:schemeClr val="bg1"/>
                    </a:solidFill>
                  </a:rPr>
                  <a:t>Abigail Dichie</a:t>
                </a:r>
                <a:br>
                  <a:rPr kumimoji="1" lang="en" altLang="x-none" sz="1600" i="1" dirty="0">
                    <a:solidFill>
                      <a:schemeClr val="bg1"/>
                    </a:solidFill>
                  </a:rPr>
                </a:br>
                <a:r>
                  <a:rPr kumimoji="1" lang="en" altLang="x-none" sz="1600" i="1" dirty="0">
                    <a:solidFill>
                      <a:schemeClr val="bg1"/>
                    </a:solidFill>
                  </a:rPr>
                  <a:t>Alexa Lutz</a:t>
                </a:r>
                <a:br>
                  <a:rPr kumimoji="1" lang="en" altLang="x-none" sz="1600" i="1" dirty="0">
                    <a:solidFill>
                      <a:schemeClr val="bg1"/>
                    </a:solidFill>
                  </a:rPr>
                </a:br>
                <a:r>
                  <a:rPr kumimoji="1" lang="en" altLang="x-none" sz="1600" i="1" dirty="0">
                    <a:solidFill>
                      <a:schemeClr val="bg1"/>
                    </a:solidFill>
                  </a:rPr>
                  <a:t>Brittany Hammond </a:t>
                </a:r>
                <a:br>
                  <a:rPr kumimoji="1" lang="en" altLang="x-none" sz="1600" i="1" dirty="0">
                    <a:solidFill>
                      <a:schemeClr val="bg1"/>
                    </a:solidFill>
                  </a:rPr>
                </a:br>
                <a:r>
                  <a:rPr kumimoji="1" lang="en" altLang="x-none" sz="1600" i="1" dirty="0">
                    <a:solidFill>
                      <a:schemeClr val="bg1"/>
                    </a:solidFill>
                  </a:rPr>
                  <a:t>Charly </a:t>
                </a:r>
                <a:r>
                  <a:rPr kumimoji="1" lang="en" altLang="x-none" sz="1600" i="1" dirty="0">
                    <a:solidFill>
                      <a:srgbClr val="FF0000"/>
                    </a:solidFill>
                  </a:rPr>
                  <a:t>[Last Name]</a:t>
                </a:r>
                <a:endParaRPr kumimoji="1" lang="x-none" altLang="en-US" sz="1600" i="1" dirty="0">
                  <a:solidFill>
                    <a:srgbClr val="FF0000"/>
                  </a:solidFill>
                </a:endParaRPr>
              </a:p>
            </p:txBody>
          </p:sp>
          <p:sp>
            <p:nvSpPr>
              <p:cNvPr id="2" name="TextBox 1">
                <a:extLst>
                  <a:ext uri="{FF2B5EF4-FFF2-40B4-BE49-F238E27FC236}">
                    <a16:creationId xmlns:a16="http://schemas.microsoft.com/office/drawing/2014/main" id="{F6A0C1E5-A7B6-BFDA-A2E0-D1A6861D7E69}"/>
                  </a:ext>
                </a:extLst>
              </p:cNvPr>
              <p:cNvSpPr txBox="1"/>
              <p:nvPr/>
            </p:nvSpPr>
            <p:spPr>
              <a:xfrm>
                <a:off x="8416657" y="4222045"/>
                <a:ext cx="1751267" cy="1254446"/>
              </a:xfrm>
              <a:prstGeom prst="rect">
                <a:avLst/>
              </a:prstGeom>
              <a:noFill/>
              <a:ln>
                <a:noFill/>
              </a:ln>
            </p:spPr>
            <p:txBody>
              <a:bodyPr wrap="square" rtlCol="0">
                <a:spAutoFit/>
              </a:bodyPr>
              <a:lstStyle/>
              <a:p>
                <a:pPr>
                  <a:lnSpc>
                    <a:spcPct val="120000"/>
                  </a:lnSpc>
                </a:pPr>
                <a:br>
                  <a:rPr kumimoji="1" lang="en" altLang="x-none" sz="1600" i="1" dirty="0">
                    <a:solidFill>
                      <a:schemeClr val="bg1"/>
                    </a:solidFill>
                  </a:rPr>
                </a:br>
                <a:r>
                  <a:rPr kumimoji="1" lang="en" altLang="x-none" sz="1600" i="1" dirty="0">
                    <a:solidFill>
                      <a:schemeClr val="bg1"/>
                    </a:solidFill>
                  </a:rPr>
                  <a:t>Lexi Schroeder</a:t>
                </a:r>
                <a:br>
                  <a:rPr kumimoji="1" lang="en" altLang="x-none" sz="1600" i="1" dirty="0">
                    <a:solidFill>
                      <a:schemeClr val="bg1"/>
                    </a:solidFill>
                  </a:rPr>
                </a:br>
                <a:r>
                  <a:rPr kumimoji="1" lang="en" altLang="x-none" sz="1600" i="1" dirty="0">
                    <a:solidFill>
                      <a:schemeClr val="bg1"/>
                    </a:solidFill>
                  </a:rPr>
                  <a:t>Soumik Sarkar</a:t>
                </a:r>
                <a:br>
                  <a:rPr kumimoji="1" lang="en" altLang="x-none" sz="1600" i="1" dirty="0">
                    <a:solidFill>
                      <a:schemeClr val="bg1"/>
                    </a:solidFill>
                  </a:rPr>
                </a:br>
                <a:r>
                  <a:rPr kumimoji="1" lang="en" altLang="x-none" sz="1600" i="1" dirty="0">
                    <a:solidFill>
                      <a:schemeClr val="bg1"/>
                    </a:solidFill>
                  </a:rPr>
                  <a:t>Vlad Koledin</a:t>
                </a:r>
                <a:endParaRPr kumimoji="1" lang="x-none" altLang="en-US" sz="1600" i="1" dirty="0">
                  <a:solidFill>
                    <a:schemeClr val="bg1"/>
                  </a:solidFill>
                </a:endParaRPr>
              </a:p>
            </p:txBody>
          </p:sp>
        </p:grpSp>
      </p:grpSp>
    </p:spTree>
    <p:extLst>
      <p:ext uri="{BB962C8B-B14F-4D97-AF65-F5344CB8AC3E}">
        <p14:creationId xmlns:p14="http://schemas.microsoft.com/office/powerpoint/2010/main" val="1291286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6">
            <a:extLst>
              <a:ext uri="{FF2B5EF4-FFF2-40B4-BE49-F238E27FC236}">
                <a16:creationId xmlns:a16="http://schemas.microsoft.com/office/drawing/2014/main" id="{61245157-5DE2-D544-8420-C23F06699BCA}"/>
              </a:ext>
            </a:extLst>
          </p:cNvPr>
          <p:cNvSpPr/>
          <p:nvPr/>
        </p:nvSpPr>
        <p:spPr>
          <a:xfrm>
            <a:off x="328392" y="0"/>
            <a:ext cx="3329208" cy="6858000"/>
          </a:xfrm>
          <a:prstGeom prst="rect">
            <a:avLst/>
          </a:pr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724C9800-57B1-1B47-88A5-2C53DD4EE451}"/>
              </a:ext>
            </a:extLst>
          </p:cNvPr>
          <p:cNvSpPr/>
          <p:nvPr/>
        </p:nvSpPr>
        <p:spPr>
          <a:xfrm>
            <a:off x="3657600" y="15321"/>
            <a:ext cx="8534400" cy="40994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5" name="제목 2">
            <a:extLst>
              <a:ext uri="{FF2B5EF4-FFF2-40B4-BE49-F238E27FC236}">
                <a16:creationId xmlns:a16="http://schemas.microsoft.com/office/drawing/2014/main" id="{D94DF2A2-D4FC-4D20-AC4B-D1B716386C4B}"/>
              </a:ext>
            </a:extLst>
          </p:cNvPr>
          <p:cNvSpPr txBox="1">
            <a:spLocks/>
          </p:cNvSpPr>
          <p:nvPr/>
        </p:nvSpPr>
        <p:spPr>
          <a:xfrm>
            <a:off x="401829" y="200379"/>
            <a:ext cx="6241770" cy="504909"/>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 sz="3200" dirty="0">
                <a:solidFill>
                  <a:srgbClr val="34374C"/>
                </a:solidFill>
              </a:rPr>
              <a:t>DEEP DIVE: </a:t>
            </a:r>
            <a:br>
              <a:rPr lang="en-US" altLang="ko" sz="3200" dirty="0">
                <a:solidFill>
                  <a:srgbClr val="34374C"/>
                </a:solidFill>
              </a:rPr>
            </a:br>
            <a:r>
              <a:rPr lang="en-US" altLang="ko" sz="3200" dirty="0">
                <a:solidFill>
                  <a:srgbClr val="34374C"/>
                </a:solidFill>
              </a:rPr>
              <a:t>Roku (ROKU)</a:t>
            </a:r>
            <a:endParaRPr lang="ko-KR" altLang="en-US" sz="3200" dirty="0">
              <a:solidFill>
                <a:srgbClr val="34374C"/>
              </a:solidFill>
            </a:endParaRPr>
          </a:p>
        </p:txBody>
      </p:sp>
      <p:sp>
        <p:nvSpPr>
          <p:cNvPr id="16" name="TextBox 15">
            <a:extLst>
              <a:ext uri="{FF2B5EF4-FFF2-40B4-BE49-F238E27FC236}">
                <a16:creationId xmlns:a16="http://schemas.microsoft.com/office/drawing/2014/main" id="{35DC2216-C0E6-B156-C888-27C6280AFC6E}"/>
              </a:ext>
            </a:extLst>
          </p:cNvPr>
          <p:cNvSpPr txBox="1"/>
          <p:nvPr/>
        </p:nvSpPr>
        <p:spPr>
          <a:xfrm>
            <a:off x="401828" y="1274900"/>
            <a:ext cx="3255771" cy="5016758"/>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EDA Insights:</a:t>
            </a:r>
            <a:br>
              <a:rPr lang="en-US" altLang="en-US" sz="1600" dirty="0">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Roku’s stock showed high volatility, driven by competition in the streaming market &amp; changes in consumer preferences.</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Model Performance:</a:t>
            </a:r>
            <a:br>
              <a:rPr lang="en-US" altLang="en-US" sz="1600" dirty="0">
                <a:latin typeface="Arial" panose="020B0604020202020204" pitchFamily="34" charset="0"/>
              </a:rPr>
            </a:br>
            <a:r>
              <a:rPr lang="en-US" altLang="en-US" sz="1600" dirty="0">
                <a:latin typeface="Arial" panose="020B0604020202020204" pitchFamily="34" charset="0"/>
              </a:rPr>
              <a:t>The model captures some general trends in Roku’s stock price but struggles significantly with the high volatility and rapid changes typical in this market.</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Key Takeaways: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Roku’s stock is highly unpredictable due to market competition and technological shifts in streaming, making it a risky but potentially rewarding investment.</a:t>
            </a:r>
          </a:p>
        </p:txBody>
      </p:sp>
      <p:graphicFrame>
        <p:nvGraphicFramePr>
          <p:cNvPr id="19" name="Table 18">
            <a:extLst>
              <a:ext uri="{FF2B5EF4-FFF2-40B4-BE49-F238E27FC236}">
                <a16:creationId xmlns:a16="http://schemas.microsoft.com/office/drawing/2014/main" id="{C5590D36-8587-87B2-828E-9930C2DE70B6}"/>
              </a:ext>
            </a:extLst>
          </p:cNvPr>
          <p:cNvGraphicFramePr>
            <a:graphicFrameLocks noGrp="1"/>
          </p:cNvGraphicFramePr>
          <p:nvPr>
            <p:extLst>
              <p:ext uri="{D42A27DB-BD31-4B8C-83A1-F6EECF244321}">
                <p14:modId xmlns:p14="http://schemas.microsoft.com/office/powerpoint/2010/main" val="2145447071"/>
              </p:ext>
            </p:extLst>
          </p:nvPr>
        </p:nvGraphicFramePr>
        <p:xfrm>
          <a:off x="3992695" y="4175714"/>
          <a:ext cx="7864209" cy="2598588"/>
        </p:xfrm>
        <a:graphic>
          <a:graphicData uri="http://schemas.openxmlformats.org/drawingml/2006/table">
            <a:tbl>
              <a:tblPr firstRow="1" bandRow="1">
                <a:tableStyleId>{69012ECD-51FC-41F1-AA8D-1B2483CD663E}</a:tableStyleId>
              </a:tblPr>
              <a:tblGrid>
                <a:gridCol w="2053058">
                  <a:extLst>
                    <a:ext uri="{9D8B030D-6E8A-4147-A177-3AD203B41FA5}">
                      <a16:colId xmlns:a16="http://schemas.microsoft.com/office/drawing/2014/main" val="4069207325"/>
                    </a:ext>
                  </a:extLst>
                </a:gridCol>
                <a:gridCol w="827314">
                  <a:extLst>
                    <a:ext uri="{9D8B030D-6E8A-4147-A177-3AD203B41FA5}">
                      <a16:colId xmlns:a16="http://schemas.microsoft.com/office/drawing/2014/main" val="4077906694"/>
                    </a:ext>
                  </a:extLst>
                </a:gridCol>
                <a:gridCol w="4983837">
                  <a:extLst>
                    <a:ext uri="{9D8B030D-6E8A-4147-A177-3AD203B41FA5}">
                      <a16:colId xmlns:a16="http://schemas.microsoft.com/office/drawing/2014/main" val="1415778883"/>
                    </a:ext>
                  </a:extLst>
                </a:gridCol>
              </a:tblGrid>
              <a:tr h="312588">
                <a:tc>
                  <a:txBody>
                    <a:bodyPr/>
                    <a:lstStyle/>
                    <a:p>
                      <a:r>
                        <a:rPr lang="en-US" sz="1400" dirty="0">
                          <a:latin typeface="Arial" panose="020B0604020202020204" pitchFamily="34" charset="0"/>
                          <a:cs typeface="Arial" panose="020B0604020202020204" pitchFamily="34" charset="0"/>
                        </a:rPr>
                        <a:t>Metric</a:t>
                      </a:r>
                    </a:p>
                  </a:txBody>
                  <a:tcPr anchor="ctr"/>
                </a:tc>
                <a:tc>
                  <a:txBody>
                    <a:bodyPr/>
                    <a:lstStyle/>
                    <a:p>
                      <a:r>
                        <a:rPr lang="en-US" sz="1400" dirty="0">
                          <a:latin typeface="Arial" panose="020B0604020202020204" pitchFamily="34" charset="0"/>
                          <a:cs typeface="Arial" panose="020B0604020202020204" pitchFamily="34" charset="0"/>
                        </a:rPr>
                        <a:t>Value</a:t>
                      </a:r>
                    </a:p>
                  </a:txBody>
                  <a:tcPr anchor="ctr"/>
                </a:tc>
                <a:tc>
                  <a:txBody>
                    <a:bodyPr/>
                    <a:lstStyle/>
                    <a:p>
                      <a:r>
                        <a:rPr lang="en-US" sz="1400" dirty="0">
                          <a:latin typeface="Arial" panose="020B0604020202020204" pitchFamily="34" charset="0"/>
                          <a:cs typeface="Arial" panose="020B0604020202020204" pitchFamily="34" charset="0"/>
                        </a:rPr>
                        <a:t>Roku Summary</a:t>
                      </a:r>
                    </a:p>
                  </a:txBody>
                  <a:tcPr anchor="ctr"/>
                </a:tc>
                <a:extLst>
                  <a:ext uri="{0D108BD9-81ED-4DB2-BD59-A6C34878D82A}">
                    <a16:rowId xmlns:a16="http://schemas.microsoft.com/office/drawing/2014/main" val="3867267544"/>
                  </a:ext>
                </a:extLst>
              </a:tr>
              <a:tr h="436767">
                <a:tc>
                  <a:txBody>
                    <a:bodyPr/>
                    <a:lstStyle/>
                    <a:p>
                      <a:r>
                        <a:rPr lang="en-US" sz="1400" dirty="0">
                          <a:latin typeface="Arial" panose="020B0604020202020204" pitchFamily="34" charset="0"/>
                          <a:cs typeface="Arial" panose="020B0604020202020204" pitchFamily="34" charset="0"/>
                        </a:rPr>
                        <a:t>Final Mean 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Error (MSE)</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41111.6</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Model has very large errors in predicting Roku's stock price,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indicating significant deviations from the actual prices.</a:t>
                      </a:r>
                    </a:p>
                  </a:txBody>
                  <a:tcPr anchor="ctr">
                    <a:solidFill>
                      <a:schemeClr val="bg1"/>
                    </a:solidFill>
                  </a:tcPr>
                </a:tc>
                <a:extLst>
                  <a:ext uri="{0D108BD9-81ED-4DB2-BD59-A6C34878D82A}">
                    <a16:rowId xmlns:a16="http://schemas.microsoft.com/office/drawing/2014/main" val="1605076514"/>
                  </a:ext>
                </a:extLst>
              </a:tr>
              <a:tr h="436767">
                <a:tc>
                  <a:txBody>
                    <a:bodyPr/>
                    <a:lstStyle/>
                    <a:p>
                      <a:r>
                        <a:rPr lang="en-US" sz="1400" dirty="0">
                          <a:latin typeface="Arial" panose="020B0604020202020204" pitchFamily="34" charset="0"/>
                          <a:cs typeface="Arial" panose="020B0604020202020204" pitchFamily="34" charset="0"/>
                        </a:rPr>
                        <a:t>Final Root Mean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Squared Error (RMSE)</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202.76</a:t>
                      </a:r>
                    </a:p>
                  </a:txBody>
                  <a:tcPr anchor="ctr">
                    <a:solidFill>
                      <a:schemeClr val="bg1"/>
                    </a:solidFill>
                  </a:tcPr>
                </a:tc>
                <a:tc>
                  <a:txBody>
                    <a:bodyPr/>
                    <a:lstStyle/>
                    <a:p>
                      <a:r>
                        <a:rPr lang="en-US" sz="1400" b="0" dirty="0">
                          <a:latin typeface="Arial" panose="020B0604020202020204" pitchFamily="34" charset="0"/>
                          <a:cs typeface="Arial" panose="020B0604020202020204" pitchFamily="34" charset="0"/>
                        </a:rPr>
                        <a:t>The average prediction error is approximately $202.76, </a:t>
                      </a:r>
                      <a:br>
                        <a:rPr lang="en-US" sz="1400" b="0" dirty="0">
                          <a:latin typeface="Arial" panose="020B0604020202020204" pitchFamily="34" charset="0"/>
                          <a:cs typeface="Arial" panose="020B0604020202020204" pitchFamily="34" charset="0"/>
                        </a:rPr>
                      </a:br>
                      <a:r>
                        <a:rPr lang="en-US" sz="1400" b="0" dirty="0">
                          <a:latin typeface="Arial" panose="020B0604020202020204" pitchFamily="34" charset="0"/>
                          <a:cs typeface="Arial" panose="020B0604020202020204" pitchFamily="34" charset="0"/>
                        </a:rPr>
                        <a:t>reflecting very poor accuracy in predicting stock prices.</a:t>
                      </a:r>
                    </a:p>
                  </a:txBody>
                  <a:tcPr anchor="ctr">
                    <a:solidFill>
                      <a:schemeClr val="bg1"/>
                    </a:solidFill>
                  </a:tcPr>
                </a:tc>
                <a:extLst>
                  <a:ext uri="{0D108BD9-81ED-4DB2-BD59-A6C34878D82A}">
                    <a16:rowId xmlns:a16="http://schemas.microsoft.com/office/drawing/2014/main" val="3617470556"/>
                  </a:ext>
                </a:extLst>
              </a:tr>
              <a:tr h="436767">
                <a:tc>
                  <a:txBody>
                    <a:bodyPr/>
                    <a:lstStyle/>
                    <a:p>
                      <a:r>
                        <a:rPr lang="es-ES" sz="1400" dirty="0">
                          <a:latin typeface="Arial" panose="020B0604020202020204" pitchFamily="34" charset="0"/>
                          <a:cs typeface="Arial" panose="020B0604020202020204" pitchFamily="34" charset="0"/>
                        </a:rPr>
                        <a:t>Final Mean Absolute </a:t>
                      </a:r>
                    </a:p>
                    <a:p>
                      <a:r>
                        <a:rPr lang="es-ES" sz="1400" dirty="0">
                          <a:latin typeface="Arial" panose="020B0604020202020204" pitchFamily="34" charset="0"/>
                          <a:cs typeface="Arial" panose="020B0604020202020204" pitchFamily="34" charset="0"/>
                        </a:rPr>
                        <a:t>Error (MAE)</a:t>
                      </a:r>
                      <a:endParaRPr lang="en-US" sz="1400" dirty="0">
                        <a:latin typeface="Arial" panose="020B0604020202020204" pitchFamily="34" charset="0"/>
                        <a:cs typeface="Arial" panose="020B0604020202020204" pitchFamily="34" charset="0"/>
                      </a:endParaRP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171.25</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On average, predictions deviate from actual prices by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$171.25, indicating that the model is highly inaccurate.</a:t>
                      </a:r>
                    </a:p>
                  </a:txBody>
                  <a:tcPr anchor="ctr">
                    <a:solidFill>
                      <a:schemeClr val="bg1"/>
                    </a:solidFill>
                  </a:tcPr>
                </a:tc>
                <a:extLst>
                  <a:ext uri="{0D108BD9-81ED-4DB2-BD59-A6C34878D82A}">
                    <a16:rowId xmlns:a16="http://schemas.microsoft.com/office/drawing/2014/main" val="3795911871"/>
                  </a:ext>
                </a:extLst>
              </a:tr>
              <a:tr h="436767">
                <a:tc>
                  <a:txBody>
                    <a:bodyPr/>
                    <a:lstStyle/>
                    <a:p>
                      <a:r>
                        <a:rPr lang="en-US" sz="1400" dirty="0">
                          <a:latin typeface="Arial" panose="020B0604020202020204" pitchFamily="34" charset="0"/>
                          <a:cs typeface="Arial" panose="020B0604020202020204" pitchFamily="34" charset="0"/>
                        </a:rPr>
                        <a:t>Final R-squared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(R2) Score</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-2.07</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The negative R-squared value suggests the model performs worse than a simple horizontal line (mean of actual prices),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indicating a very poor fit.</a:t>
                      </a:r>
                    </a:p>
                  </a:txBody>
                  <a:tcPr anchor="ctr">
                    <a:solidFill>
                      <a:schemeClr val="bg1"/>
                    </a:solidFill>
                  </a:tcPr>
                </a:tc>
                <a:extLst>
                  <a:ext uri="{0D108BD9-81ED-4DB2-BD59-A6C34878D82A}">
                    <a16:rowId xmlns:a16="http://schemas.microsoft.com/office/drawing/2014/main" val="1616923967"/>
                  </a:ext>
                </a:extLst>
              </a:tr>
            </a:tbl>
          </a:graphicData>
        </a:graphic>
      </p:graphicFrame>
      <p:pic>
        <p:nvPicPr>
          <p:cNvPr id="4" name="Picture 3">
            <a:extLst>
              <a:ext uri="{FF2B5EF4-FFF2-40B4-BE49-F238E27FC236}">
                <a16:creationId xmlns:a16="http://schemas.microsoft.com/office/drawing/2014/main" id="{3BA2FC07-581C-F4D4-A80A-ADB2226BAE3F}"/>
              </a:ext>
            </a:extLst>
          </p:cNvPr>
          <p:cNvPicPr>
            <a:picLocks noChangeAspect="1"/>
          </p:cNvPicPr>
          <p:nvPr/>
        </p:nvPicPr>
        <p:blipFill>
          <a:blip r:embed="rId3"/>
          <a:stretch>
            <a:fillRect/>
          </a:stretch>
        </p:blipFill>
        <p:spPr>
          <a:xfrm>
            <a:off x="3999398" y="291855"/>
            <a:ext cx="7864209" cy="3542010"/>
          </a:xfrm>
          <a:prstGeom prst="rect">
            <a:avLst/>
          </a:prstGeom>
          <a:ln w="38100">
            <a:solidFill>
              <a:schemeClr val="accent1"/>
            </a:solidFill>
          </a:ln>
        </p:spPr>
      </p:pic>
    </p:spTree>
    <p:extLst>
      <p:ext uri="{BB962C8B-B14F-4D97-AF65-F5344CB8AC3E}">
        <p14:creationId xmlns:p14="http://schemas.microsoft.com/office/powerpoint/2010/main" val="397341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각 삼각형[R] 9">
            <a:extLst>
              <a:ext uri="{FF2B5EF4-FFF2-40B4-BE49-F238E27FC236}">
                <a16:creationId xmlns:a16="http://schemas.microsoft.com/office/drawing/2014/main" id="{1C083E76-C685-7940-84CE-C5FD9CE98330}"/>
              </a:ext>
            </a:extLst>
          </p:cNvPr>
          <p:cNvSpPr/>
          <p:nvPr/>
        </p:nvSpPr>
        <p:spPr>
          <a:xfrm>
            <a:off x="0" y="0"/>
            <a:ext cx="12192000" cy="6858000"/>
          </a:xfrm>
          <a:prstGeom prst="rtTriangle">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pic>
        <p:nvPicPr>
          <p:cNvPr id="3" name="그림 개체 틀 2" descr="노트북, 실내, 앉아있는, 컴퓨터이(가) 표시된 사진&#10;&#10;자동 생성된 설명">
            <a:extLst>
              <a:ext uri="{FF2B5EF4-FFF2-40B4-BE49-F238E27FC236}">
                <a16:creationId xmlns:a16="http://schemas.microsoft.com/office/drawing/2014/main" id="{0B01FD51-610C-0E4E-89D8-8C8ED1866440}"/>
              </a:ext>
            </a:extLst>
          </p:cNvPr>
          <p:cNvPicPr>
            <a:picLocks noGrp="1" noChangeAspect="1"/>
          </p:cNvPicPr>
          <p:nvPr>
            <p:ph type="pic" sz="quarter" idx="10"/>
          </p:nvPr>
        </p:nvPicPr>
        <p:blipFill rotWithShape="1">
          <a:blip r:embed="rId2">
            <a:duotone>
              <a:prstClr val="black"/>
              <a:schemeClr val="accent3">
                <a:tint val="45000"/>
                <a:satMod val="400000"/>
              </a:schemeClr>
            </a:duotone>
          </a:blip>
          <a:srcRect t="8160" b="20200"/>
          <a:stretch/>
        </p:blipFill>
        <p:spPr>
          <a:xfrm>
            <a:off x="0" y="527050"/>
            <a:ext cx="12192000" cy="5803900"/>
          </a:xfrm>
        </p:spPr>
      </p:pic>
      <p:sp>
        <p:nvSpPr>
          <p:cNvPr id="6" name="TextBox 5">
            <a:extLst>
              <a:ext uri="{FF2B5EF4-FFF2-40B4-BE49-F238E27FC236}">
                <a16:creationId xmlns:a16="http://schemas.microsoft.com/office/drawing/2014/main" id="{1E629047-71E5-F44E-90FE-C017F6B71516}"/>
              </a:ext>
            </a:extLst>
          </p:cNvPr>
          <p:cNvSpPr txBox="1"/>
          <p:nvPr/>
        </p:nvSpPr>
        <p:spPr>
          <a:xfrm>
            <a:off x="619984" y="1949985"/>
            <a:ext cx="7054445" cy="3785652"/>
          </a:xfrm>
          <a:prstGeom prst="rect">
            <a:avLst/>
          </a:prstGeom>
          <a:noFill/>
          <a:ln>
            <a:noFill/>
          </a:ln>
        </p:spPr>
        <p:txBody>
          <a:bodyPr wrap="square" rtlCol="0">
            <a:spAutoFit/>
          </a:bodyPr>
          <a:lstStyle/>
          <a:p>
            <a:r>
              <a:rPr kumimoji="1" lang="en" altLang="en-US" sz="8000" dirty="0">
                <a:solidFill>
                  <a:schemeClr val="accent4"/>
                </a:solidFill>
                <a:latin typeface="+mj-lt"/>
              </a:rPr>
              <a:t>Comparison:</a:t>
            </a:r>
            <a:br>
              <a:rPr kumimoji="1" lang="en" altLang="en-US" sz="8000" dirty="0">
                <a:solidFill>
                  <a:schemeClr val="accent4"/>
                </a:solidFill>
                <a:latin typeface="+mj-lt"/>
              </a:rPr>
            </a:br>
            <a:r>
              <a:rPr kumimoji="1" lang="en" altLang="en-US" sz="8000" dirty="0">
                <a:solidFill>
                  <a:schemeClr val="accent4"/>
                </a:solidFill>
                <a:latin typeface="+mj-lt"/>
              </a:rPr>
              <a:t>Multiple</a:t>
            </a:r>
            <a:br>
              <a:rPr kumimoji="1" lang="en" altLang="en-US" sz="8000" dirty="0">
                <a:solidFill>
                  <a:schemeClr val="accent4"/>
                </a:solidFill>
                <a:latin typeface="+mj-lt"/>
              </a:rPr>
            </a:br>
            <a:r>
              <a:rPr kumimoji="1" lang="en" altLang="en-US" sz="8000" dirty="0">
                <a:solidFill>
                  <a:schemeClr val="accent4"/>
                </a:solidFill>
                <a:latin typeface="+mj-lt"/>
              </a:rPr>
              <a:t>Stock Analysis</a:t>
            </a:r>
            <a:endParaRPr kumimoji="1" lang="x-none" altLang="en-US" sz="8000" dirty="0">
              <a:solidFill>
                <a:schemeClr val="accent4"/>
              </a:solidFill>
              <a:latin typeface="+mj-lt"/>
            </a:endParaRPr>
          </a:p>
        </p:txBody>
      </p:sp>
      <p:sp>
        <p:nvSpPr>
          <p:cNvPr id="5" name="타원 4">
            <a:extLst>
              <a:ext uri="{FF2B5EF4-FFF2-40B4-BE49-F238E27FC236}">
                <a16:creationId xmlns:a16="http://schemas.microsoft.com/office/drawing/2014/main" id="{E62CEF59-D0B5-9B49-A251-C7AEE776CBA8}"/>
              </a:ext>
            </a:extLst>
          </p:cNvPr>
          <p:cNvSpPr/>
          <p:nvPr/>
        </p:nvSpPr>
        <p:spPr>
          <a:xfrm>
            <a:off x="6060000" y="2650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3" name="타원 12">
            <a:extLst>
              <a:ext uri="{FF2B5EF4-FFF2-40B4-BE49-F238E27FC236}">
                <a16:creationId xmlns:a16="http://schemas.microsoft.com/office/drawing/2014/main" id="{CD68A330-43FE-3A4F-B4BE-E1D5040C30B6}"/>
              </a:ext>
            </a:extLst>
          </p:cNvPr>
          <p:cNvSpPr/>
          <p:nvPr/>
        </p:nvSpPr>
        <p:spPr>
          <a:xfrm>
            <a:off x="6289842" y="2650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 name="타원 13">
            <a:extLst>
              <a:ext uri="{FF2B5EF4-FFF2-40B4-BE49-F238E27FC236}">
                <a16:creationId xmlns:a16="http://schemas.microsoft.com/office/drawing/2014/main" id="{E6728410-F00C-2D4F-A4F6-9C7C536817FC}"/>
              </a:ext>
            </a:extLst>
          </p:cNvPr>
          <p:cNvSpPr/>
          <p:nvPr/>
        </p:nvSpPr>
        <p:spPr>
          <a:xfrm>
            <a:off x="5830158" y="2650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 name="타원 14">
            <a:extLst>
              <a:ext uri="{FF2B5EF4-FFF2-40B4-BE49-F238E27FC236}">
                <a16:creationId xmlns:a16="http://schemas.microsoft.com/office/drawing/2014/main" id="{E2F6EB6F-2043-614F-BCCC-B8177A7B538F}"/>
              </a:ext>
            </a:extLst>
          </p:cNvPr>
          <p:cNvSpPr/>
          <p:nvPr/>
        </p:nvSpPr>
        <p:spPr>
          <a:xfrm>
            <a:off x="6519684" y="2650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 name="타원 15">
            <a:extLst>
              <a:ext uri="{FF2B5EF4-FFF2-40B4-BE49-F238E27FC236}">
                <a16:creationId xmlns:a16="http://schemas.microsoft.com/office/drawing/2014/main" id="{A1BC28FA-A243-0743-A463-D914F2AAE7FD}"/>
              </a:ext>
            </a:extLst>
          </p:cNvPr>
          <p:cNvSpPr/>
          <p:nvPr/>
        </p:nvSpPr>
        <p:spPr>
          <a:xfrm>
            <a:off x="5600316" y="26793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376633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6">
            <a:extLst>
              <a:ext uri="{FF2B5EF4-FFF2-40B4-BE49-F238E27FC236}">
                <a16:creationId xmlns:a16="http://schemas.microsoft.com/office/drawing/2014/main" id="{61245157-5DE2-D544-8420-C23F06699BCA}"/>
              </a:ext>
            </a:extLst>
          </p:cNvPr>
          <p:cNvSpPr/>
          <p:nvPr/>
        </p:nvSpPr>
        <p:spPr>
          <a:xfrm>
            <a:off x="328392" y="0"/>
            <a:ext cx="3329208" cy="6858000"/>
          </a:xfrm>
          <a:prstGeom prst="rect">
            <a:avLst/>
          </a:pr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724C9800-57B1-1B47-88A5-2C53DD4EE451}"/>
              </a:ext>
            </a:extLst>
          </p:cNvPr>
          <p:cNvSpPr/>
          <p:nvPr/>
        </p:nvSpPr>
        <p:spPr>
          <a:xfrm>
            <a:off x="3657600" y="15321"/>
            <a:ext cx="8534400" cy="40994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5" name="제목 2">
            <a:extLst>
              <a:ext uri="{FF2B5EF4-FFF2-40B4-BE49-F238E27FC236}">
                <a16:creationId xmlns:a16="http://schemas.microsoft.com/office/drawing/2014/main" id="{D94DF2A2-D4FC-4D20-AC4B-D1B716386C4B}"/>
              </a:ext>
            </a:extLst>
          </p:cNvPr>
          <p:cNvSpPr txBox="1">
            <a:spLocks/>
          </p:cNvSpPr>
          <p:nvPr/>
        </p:nvSpPr>
        <p:spPr>
          <a:xfrm>
            <a:off x="401829" y="200379"/>
            <a:ext cx="6241770" cy="504909"/>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 sz="3200" dirty="0">
                <a:solidFill>
                  <a:srgbClr val="34374C"/>
                </a:solidFill>
              </a:rPr>
              <a:t>Comparison &amp; </a:t>
            </a:r>
            <a:br>
              <a:rPr lang="en-US" altLang="ko" sz="3200" dirty="0">
                <a:solidFill>
                  <a:srgbClr val="34374C"/>
                </a:solidFill>
              </a:rPr>
            </a:br>
            <a:r>
              <a:rPr lang="en-US" altLang="ko" sz="3200" dirty="0">
                <a:solidFill>
                  <a:srgbClr val="34374C"/>
                </a:solidFill>
              </a:rPr>
              <a:t>Correlation</a:t>
            </a:r>
            <a:endParaRPr lang="ko-KR" altLang="en-US" sz="3200" dirty="0">
              <a:solidFill>
                <a:srgbClr val="34374C"/>
              </a:solidFill>
            </a:endParaRPr>
          </a:p>
        </p:txBody>
      </p:sp>
      <p:sp>
        <p:nvSpPr>
          <p:cNvPr id="16" name="TextBox 15">
            <a:extLst>
              <a:ext uri="{FF2B5EF4-FFF2-40B4-BE49-F238E27FC236}">
                <a16:creationId xmlns:a16="http://schemas.microsoft.com/office/drawing/2014/main" id="{35DC2216-C0E6-B156-C888-27C6280AFC6E}"/>
              </a:ext>
            </a:extLst>
          </p:cNvPr>
          <p:cNvSpPr txBox="1"/>
          <p:nvPr/>
        </p:nvSpPr>
        <p:spPr>
          <a:xfrm>
            <a:off x="401828" y="1274900"/>
            <a:ext cx="3070715" cy="2292935"/>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ts val="60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Comparison of Stocks</a:t>
            </a:r>
            <a:endParaRPr kumimoji="0" lang="en-US" altLang="en-US" sz="16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Arial" panose="020B0604020202020204" pitchFamily="34" charset="0"/>
              </a:rPr>
              <a:t>Nvidia and Amazon showed the highest growth rates</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Arial" panose="020B0604020202020204" pitchFamily="34" charset="0"/>
              </a:rPr>
              <a:t>Microsoft and Apple demonstrated more stability</a:t>
            </a:r>
          </a:p>
          <a:p>
            <a:pPr marL="285750" marR="0" lvl="0" indent="-2857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Arial" panose="020B0604020202020204" pitchFamily="34" charset="0"/>
              </a:rPr>
              <a:t>Roku was the most volatile stock, reflecting its exposure to market competition</a:t>
            </a:r>
          </a:p>
        </p:txBody>
      </p:sp>
      <p:pic>
        <p:nvPicPr>
          <p:cNvPr id="9" name="Picture 8">
            <a:extLst>
              <a:ext uri="{FF2B5EF4-FFF2-40B4-BE49-F238E27FC236}">
                <a16:creationId xmlns:a16="http://schemas.microsoft.com/office/drawing/2014/main" id="{358FB5D7-A1EA-39D4-99E4-6FB3EB5C2083}"/>
              </a:ext>
            </a:extLst>
          </p:cNvPr>
          <p:cNvPicPr>
            <a:picLocks noChangeAspect="1"/>
          </p:cNvPicPr>
          <p:nvPr/>
        </p:nvPicPr>
        <p:blipFill>
          <a:blip r:embed="rId3"/>
          <a:stretch>
            <a:fillRect/>
          </a:stretch>
        </p:blipFill>
        <p:spPr>
          <a:xfrm>
            <a:off x="4016748" y="291856"/>
            <a:ext cx="7840155" cy="3542010"/>
          </a:xfrm>
          <a:prstGeom prst="rect">
            <a:avLst/>
          </a:prstGeom>
          <a:ln w="38100">
            <a:solidFill>
              <a:schemeClr val="accent1"/>
            </a:solidFill>
          </a:ln>
        </p:spPr>
      </p:pic>
      <p:sp>
        <p:nvSpPr>
          <p:cNvPr id="11" name="TextBox 10">
            <a:extLst>
              <a:ext uri="{FF2B5EF4-FFF2-40B4-BE49-F238E27FC236}">
                <a16:creationId xmlns:a16="http://schemas.microsoft.com/office/drawing/2014/main" id="{778610EB-BFFC-6B9D-89AE-FFD4D06ED8CE}"/>
              </a:ext>
            </a:extLst>
          </p:cNvPr>
          <p:cNvSpPr txBox="1"/>
          <p:nvPr/>
        </p:nvSpPr>
        <p:spPr>
          <a:xfrm>
            <a:off x="401828" y="3835137"/>
            <a:ext cx="3240762" cy="2215991"/>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ts val="60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Correlation of Stocks</a:t>
            </a:r>
            <a:endParaRPr kumimoji="0" lang="en-US" altLang="en-US" sz="16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latin typeface="Arial" panose="020B0604020202020204" pitchFamily="34" charset="0"/>
              </a:rPr>
              <a:t>A correlation matrix revealed moderate to high correlations between the stocks,</a:t>
            </a:r>
          </a:p>
          <a:p>
            <a:pPr marL="285750" marR="0" lvl="0" indent="-2857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lang="en-US" altLang="en-US" sz="1600" dirty="0">
                <a:latin typeface="Arial" panose="020B0604020202020204" pitchFamily="34" charset="0"/>
              </a:rPr>
              <a:t>C</a:t>
            </a:r>
            <a:r>
              <a:rPr kumimoji="0" lang="en-US" altLang="en-US" sz="1600" i="0" u="none" strike="noStrike" cap="none" normalizeH="0" baseline="0" dirty="0">
                <a:ln>
                  <a:noFill/>
                </a:ln>
                <a:solidFill>
                  <a:schemeClr val="tx1"/>
                </a:solidFill>
                <a:effectLst/>
                <a:latin typeface="Arial" panose="020B0604020202020204" pitchFamily="34" charset="0"/>
              </a:rPr>
              <a:t>ompanies with overlapping market segments, like Microsoft and Apple, saw increased correlation</a:t>
            </a:r>
          </a:p>
        </p:txBody>
      </p:sp>
      <p:pic>
        <p:nvPicPr>
          <p:cNvPr id="13" name="Picture 12">
            <a:extLst>
              <a:ext uri="{FF2B5EF4-FFF2-40B4-BE49-F238E27FC236}">
                <a16:creationId xmlns:a16="http://schemas.microsoft.com/office/drawing/2014/main" id="{76AECA37-C5F8-766A-BA42-62AAF3BEA78A}"/>
              </a:ext>
            </a:extLst>
          </p:cNvPr>
          <p:cNvPicPr>
            <a:picLocks noChangeAspect="1"/>
          </p:cNvPicPr>
          <p:nvPr/>
        </p:nvPicPr>
        <p:blipFill>
          <a:blip r:embed="rId4"/>
          <a:stretch>
            <a:fillRect/>
          </a:stretch>
        </p:blipFill>
        <p:spPr>
          <a:xfrm>
            <a:off x="3828514" y="4315179"/>
            <a:ext cx="2815085" cy="2248952"/>
          </a:xfrm>
          <a:prstGeom prst="rect">
            <a:avLst/>
          </a:prstGeom>
        </p:spPr>
      </p:pic>
      <p:graphicFrame>
        <p:nvGraphicFramePr>
          <p:cNvPr id="28" name="Table 27">
            <a:extLst>
              <a:ext uri="{FF2B5EF4-FFF2-40B4-BE49-F238E27FC236}">
                <a16:creationId xmlns:a16="http://schemas.microsoft.com/office/drawing/2014/main" id="{33095D26-413E-5D52-7E46-3A07F3ADCCB5}"/>
              </a:ext>
            </a:extLst>
          </p:cNvPr>
          <p:cNvGraphicFramePr>
            <a:graphicFrameLocks noGrp="1"/>
          </p:cNvGraphicFramePr>
          <p:nvPr>
            <p:extLst>
              <p:ext uri="{D42A27DB-BD31-4B8C-83A1-F6EECF244321}">
                <p14:modId xmlns:p14="http://schemas.microsoft.com/office/powerpoint/2010/main" val="109884754"/>
              </p:ext>
            </p:extLst>
          </p:nvPr>
        </p:nvGraphicFramePr>
        <p:xfrm>
          <a:off x="6825342" y="4315200"/>
          <a:ext cx="5038266" cy="2194560"/>
        </p:xfrm>
        <a:graphic>
          <a:graphicData uri="http://schemas.openxmlformats.org/drawingml/2006/table">
            <a:tbl>
              <a:tblPr firstRow="1" bandRow="1">
                <a:tableStyleId>{B301B821-A1FF-4177-AEE7-76D212191A09}</a:tableStyleId>
              </a:tblPr>
              <a:tblGrid>
                <a:gridCol w="839711">
                  <a:extLst>
                    <a:ext uri="{9D8B030D-6E8A-4147-A177-3AD203B41FA5}">
                      <a16:colId xmlns:a16="http://schemas.microsoft.com/office/drawing/2014/main" val="1676601885"/>
                    </a:ext>
                  </a:extLst>
                </a:gridCol>
                <a:gridCol w="839711">
                  <a:extLst>
                    <a:ext uri="{9D8B030D-6E8A-4147-A177-3AD203B41FA5}">
                      <a16:colId xmlns:a16="http://schemas.microsoft.com/office/drawing/2014/main" val="2685921798"/>
                    </a:ext>
                  </a:extLst>
                </a:gridCol>
                <a:gridCol w="839711">
                  <a:extLst>
                    <a:ext uri="{9D8B030D-6E8A-4147-A177-3AD203B41FA5}">
                      <a16:colId xmlns:a16="http://schemas.microsoft.com/office/drawing/2014/main" val="2005383364"/>
                    </a:ext>
                  </a:extLst>
                </a:gridCol>
                <a:gridCol w="839711">
                  <a:extLst>
                    <a:ext uri="{9D8B030D-6E8A-4147-A177-3AD203B41FA5}">
                      <a16:colId xmlns:a16="http://schemas.microsoft.com/office/drawing/2014/main" val="2391722527"/>
                    </a:ext>
                  </a:extLst>
                </a:gridCol>
                <a:gridCol w="839711">
                  <a:extLst>
                    <a:ext uri="{9D8B030D-6E8A-4147-A177-3AD203B41FA5}">
                      <a16:colId xmlns:a16="http://schemas.microsoft.com/office/drawing/2014/main" val="1415149511"/>
                    </a:ext>
                  </a:extLst>
                </a:gridCol>
                <a:gridCol w="839711">
                  <a:extLst>
                    <a:ext uri="{9D8B030D-6E8A-4147-A177-3AD203B41FA5}">
                      <a16:colId xmlns:a16="http://schemas.microsoft.com/office/drawing/2014/main" val="476248817"/>
                    </a:ext>
                  </a:extLst>
                </a:gridCol>
              </a:tblGrid>
              <a:tr h="262819">
                <a:tc>
                  <a:txBody>
                    <a:bodyPr/>
                    <a:lstStyle/>
                    <a:p>
                      <a:r>
                        <a:rPr lang="en-US" sz="1200" b="1"/>
                        <a:t>Statistic</a:t>
                      </a:r>
                      <a:endParaRPr lang="en-US" sz="1200"/>
                    </a:p>
                  </a:txBody>
                  <a:tcPr anchor="ctr"/>
                </a:tc>
                <a:tc>
                  <a:txBody>
                    <a:bodyPr/>
                    <a:lstStyle/>
                    <a:p>
                      <a:r>
                        <a:rPr lang="en-US" sz="1200" b="1"/>
                        <a:t>AAPL</a:t>
                      </a:r>
                      <a:endParaRPr lang="en-US" sz="1200"/>
                    </a:p>
                  </a:txBody>
                  <a:tcPr anchor="ctr"/>
                </a:tc>
                <a:tc>
                  <a:txBody>
                    <a:bodyPr/>
                    <a:lstStyle/>
                    <a:p>
                      <a:r>
                        <a:rPr lang="en-US" sz="1200" b="1"/>
                        <a:t>AMZN</a:t>
                      </a:r>
                      <a:endParaRPr lang="en-US" sz="1200"/>
                    </a:p>
                  </a:txBody>
                  <a:tcPr anchor="ctr"/>
                </a:tc>
                <a:tc>
                  <a:txBody>
                    <a:bodyPr/>
                    <a:lstStyle/>
                    <a:p>
                      <a:r>
                        <a:rPr lang="en-US" sz="1200" b="1"/>
                        <a:t>NVDA</a:t>
                      </a:r>
                      <a:endParaRPr lang="en-US" sz="1200"/>
                    </a:p>
                  </a:txBody>
                  <a:tcPr anchor="ctr"/>
                </a:tc>
                <a:tc>
                  <a:txBody>
                    <a:bodyPr/>
                    <a:lstStyle/>
                    <a:p>
                      <a:r>
                        <a:rPr lang="en-US" sz="1200" b="1"/>
                        <a:t>ROKU</a:t>
                      </a:r>
                      <a:endParaRPr lang="en-US" sz="1200"/>
                    </a:p>
                  </a:txBody>
                  <a:tcPr anchor="ctr"/>
                </a:tc>
                <a:tc>
                  <a:txBody>
                    <a:bodyPr/>
                    <a:lstStyle/>
                    <a:p>
                      <a:r>
                        <a:rPr lang="en-US" sz="1200" b="1"/>
                        <a:t>MSFT</a:t>
                      </a:r>
                      <a:endParaRPr lang="en-US" sz="1200"/>
                    </a:p>
                  </a:txBody>
                  <a:tcPr anchor="ctr"/>
                </a:tc>
                <a:extLst>
                  <a:ext uri="{0D108BD9-81ED-4DB2-BD59-A6C34878D82A}">
                    <a16:rowId xmlns:a16="http://schemas.microsoft.com/office/drawing/2014/main" val="1229983388"/>
                  </a:ext>
                </a:extLst>
              </a:tr>
              <a:tr h="262819">
                <a:tc>
                  <a:txBody>
                    <a:bodyPr/>
                    <a:lstStyle/>
                    <a:p>
                      <a:r>
                        <a:rPr lang="en-US" sz="1200" b="1" dirty="0"/>
                        <a:t>Mean</a:t>
                      </a:r>
                      <a:endParaRPr lang="en-US" sz="1200" dirty="0"/>
                    </a:p>
                  </a:txBody>
                  <a:tcPr anchor="ctr"/>
                </a:tc>
                <a:tc>
                  <a:txBody>
                    <a:bodyPr/>
                    <a:lstStyle/>
                    <a:p>
                      <a:r>
                        <a:rPr lang="en-US" sz="1200"/>
                        <a:t>146.91</a:t>
                      </a:r>
                    </a:p>
                  </a:txBody>
                  <a:tcPr anchor="ctr"/>
                </a:tc>
                <a:tc>
                  <a:txBody>
                    <a:bodyPr/>
                    <a:lstStyle/>
                    <a:p>
                      <a:r>
                        <a:rPr lang="en-US" sz="1200"/>
                        <a:t>142.58</a:t>
                      </a:r>
                    </a:p>
                  </a:txBody>
                  <a:tcPr anchor="ctr"/>
                </a:tc>
                <a:tc>
                  <a:txBody>
                    <a:bodyPr/>
                    <a:lstStyle/>
                    <a:p>
                      <a:r>
                        <a:rPr lang="en-US" sz="1200"/>
                        <a:t>72.67</a:t>
                      </a:r>
                    </a:p>
                  </a:txBody>
                  <a:tcPr anchor="ctr"/>
                </a:tc>
                <a:tc>
                  <a:txBody>
                    <a:bodyPr/>
                    <a:lstStyle/>
                    <a:p>
                      <a:r>
                        <a:rPr lang="en-US" sz="1200"/>
                        <a:t>265.75</a:t>
                      </a:r>
                    </a:p>
                  </a:txBody>
                  <a:tcPr anchor="ctr"/>
                </a:tc>
                <a:tc>
                  <a:txBody>
                    <a:bodyPr/>
                    <a:lstStyle/>
                    <a:p>
                      <a:r>
                        <a:rPr lang="en-US" sz="1200" dirty="0"/>
                        <a:t>308.04</a:t>
                      </a:r>
                    </a:p>
                  </a:txBody>
                  <a:tcPr anchor="ctr"/>
                </a:tc>
                <a:extLst>
                  <a:ext uri="{0D108BD9-81ED-4DB2-BD59-A6C34878D82A}">
                    <a16:rowId xmlns:a16="http://schemas.microsoft.com/office/drawing/2014/main" val="3430372149"/>
                  </a:ext>
                </a:extLst>
              </a:tr>
              <a:tr h="262819">
                <a:tc>
                  <a:txBody>
                    <a:bodyPr/>
                    <a:lstStyle/>
                    <a:p>
                      <a:r>
                        <a:rPr lang="en-US" sz="1200" b="1"/>
                        <a:t>Std</a:t>
                      </a:r>
                      <a:endParaRPr lang="en-US" sz="1200"/>
                    </a:p>
                  </a:txBody>
                  <a:tcPr anchor="ctr"/>
                </a:tc>
                <a:tc>
                  <a:txBody>
                    <a:bodyPr/>
                    <a:lstStyle/>
                    <a:p>
                      <a:r>
                        <a:rPr lang="en-US" sz="1200"/>
                        <a:t>38.41</a:t>
                      </a:r>
                    </a:p>
                  </a:txBody>
                  <a:tcPr anchor="ctr"/>
                </a:tc>
                <a:tc>
                  <a:txBody>
                    <a:bodyPr/>
                    <a:lstStyle/>
                    <a:p>
                      <a:r>
                        <a:rPr lang="en-US" sz="1200"/>
                        <a:t>23.78</a:t>
                      </a:r>
                    </a:p>
                  </a:txBody>
                  <a:tcPr anchor="ctr"/>
                </a:tc>
                <a:tc>
                  <a:txBody>
                    <a:bodyPr/>
                    <a:lstStyle/>
                    <a:p>
                      <a:r>
                        <a:rPr lang="en-US" sz="1200"/>
                        <a:t>26.63</a:t>
                      </a:r>
                    </a:p>
                  </a:txBody>
                  <a:tcPr anchor="ctr"/>
                </a:tc>
                <a:tc>
                  <a:txBody>
                    <a:bodyPr/>
                    <a:lstStyle/>
                    <a:p>
                      <a:r>
                        <a:rPr lang="en-US" sz="1200"/>
                        <a:t>88.55</a:t>
                      </a:r>
                    </a:p>
                  </a:txBody>
                  <a:tcPr anchor="ctr"/>
                </a:tc>
                <a:tc>
                  <a:txBody>
                    <a:bodyPr/>
                    <a:lstStyle/>
                    <a:p>
                      <a:r>
                        <a:rPr lang="en-US" sz="1200"/>
                        <a:t>66.70</a:t>
                      </a:r>
                    </a:p>
                  </a:txBody>
                  <a:tcPr anchor="ctr"/>
                </a:tc>
                <a:extLst>
                  <a:ext uri="{0D108BD9-81ED-4DB2-BD59-A6C34878D82A}">
                    <a16:rowId xmlns:a16="http://schemas.microsoft.com/office/drawing/2014/main" val="1749223365"/>
                  </a:ext>
                </a:extLst>
              </a:tr>
              <a:tr h="262819">
                <a:tc>
                  <a:txBody>
                    <a:bodyPr/>
                    <a:lstStyle/>
                    <a:p>
                      <a:r>
                        <a:rPr lang="en-US" sz="1200" b="1"/>
                        <a:t>Min</a:t>
                      </a:r>
                      <a:endParaRPr lang="en-US" sz="1200"/>
                    </a:p>
                  </a:txBody>
                  <a:tcPr anchor="ctr"/>
                </a:tc>
                <a:tc>
                  <a:txBody>
                    <a:bodyPr/>
                    <a:lstStyle/>
                    <a:p>
                      <a:r>
                        <a:rPr lang="en-US" sz="1200"/>
                        <a:t>64.69</a:t>
                      </a:r>
                    </a:p>
                  </a:txBody>
                  <a:tcPr anchor="ctr"/>
                </a:tc>
                <a:tc>
                  <a:txBody>
                    <a:bodyPr/>
                    <a:lstStyle/>
                    <a:p>
                      <a:r>
                        <a:rPr lang="en-US" sz="1200"/>
                        <a:t>93.84</a:t>
                      </a:r>
                    </a:p>
                  </a:txBody>
                  <a:tcPr anchor="ctr"/>
                </a:tc>
                <a:tc>
                  <a:txBody>
                    <a:bodyPr/>
                    <a:lstStyle/>
                    <a:p>
                      <a:r>
                        <a:rPr lang="en-US" sz="1200"/>
                        <a:t>20.08</a:t>
                      </a:r>
                    </a:p>
                  </a:txBody>
                  <a:tcPr anchor="ctr"/>
                </a:tc>
                <a:tc>
                  <a:txBody>
                    <a:bodyPr/>
                    <a:lstStyle/>
                    <a:p>
                      <a:r>
                        <a:rPr lang="en-US" sz="1200"/>
                        <a:t>84.14</a:t>
                      </a:r>
                    </a:p>
                  </a:txBody>
                  <a:tcPr anchor="ctr"/>
                </a:tc>
                <a:tc>
                  <a:txBody>
                    <a:bodyPr/>
                    <a:lstStyle/>
                    <a:p>
                      <a:r>
                        <a:rPr lang="en-US" sz="1200"/>
                        <a:t>168.85</a:t>
                      </a:r>
                    </a:p>
                  </a:txBody>
                  <a:tcPr anchor="ctr"/>
                </a:tc>
                <a:extLst>
                  <a:ext uri="{0D108BD9-81ED-4DB2-BD59-A6C34878D82A}">
                    <a16:rowId xmlns:a16="http://schemas.microsoft.com/office/drawing/2014/main" val="1820268119"/>
                  </a:ext>
                </a:extLst>
              </a:tr>
              <a:tr h="262819">
                <a:tc>
                  <a:txBody>
                    <a:bodyPr/>
                    <a:lstStyle/>
                    <a:p>
                      <a:r>
                        <a:rPr lang="en-US" sz="1200" b="1"/>
                        <a:t>25%</a:t>
                      </a:r>
                      <a:endParaRPr lang="en-US" sz="1200"/>
                    </a:p>
                  </a:txBody>
                  <a:tcPr anchor="ctr"/>
                </a:tc>
                <a:tc>
                  <a:txBody>
                    <a:bodyPr/>
                    <a:lstStyle/>
                    <a:p>
                      <a:r>
                        <a:rPr lang="en-US" sz="1200"/>
                        <a:t>131.91</a:t>
                      </a:r>
                    </a:p>
                  </a:txBody>
                  <a:tcPr anchor="ctr"/>
                </a:tc>
                <a:tc>
                  <a:txBody>
                    <a:bodyPr/>
                    <a:lstStyle/>
                    <a:p>
                      <a:r>
                        <a:rPr lang="en-US" sz="1200"/>
                        <a:t>129.84</a:t>
                      </a:r>
                    </a:p>
                  </a:txBody>
                  <a:tcPr anchor="ctr"/>
                </a:tc>
                <a:tc>
                  <a:txBody>
                    <a:bodyPr/>
                    <a:lstStyle/>
                    <a:p>
                      <a:r>
                        <a:rPr lang="en-US" sz="1200"/>
                        <a:t>60.58</a:t>
                      </a:r>
                    </a:p>
                  </a:txBody>
                  <a:tcPr anchor="ctr"/>
                </a:tc>
                <a:tc>
                  <a:txBody>
                    <a:bodyPr/>
                    <a:lstStyle/>
                    <a:p>
                      <a:r>
                        <a:rPr lang="en-US" sz="1200"/>
                        <a:t>221.93</a:t>
                      </a:r>
                    </a:p>
                  </a:txBody>
                  <a:tcPr anchor="ctr"/>
                </a:tc>
                <a:tc>
                  <a:txBody>
                    <a:bodyPr/>
                    <a:lstStyle/>
                    <a:p>
                      <a:r>
                        <a:rPr lang="en-US" sz="1200"/>
                        <a:t>274.62</a:t>
                      </a:r>
                    </a:p>
                  </a:txBody>
                  <a:tcPr anchor="ctr"/>
                </a:tc>
                <a:extLst>
                  <a:ext uri="{0D108BD9-81ED-4DB2-BD59-A6C34878D82A}">
                    <a16:rowId xmlns:a16="http://schemas.microsoft.com/office/drawing/2014/main" val="801286555"/>
                  </a:ext>
                </a:extLst>
              </a:tr>
              <a:tr h="262819">
                <a:tc>
                  <a:txBody>
                    <a:bodyPr/>
                    <a:lstStyle/>
                    <a:p>
                      <a:r>
                        <a:rPr lang="en-US" sz="1200" b="1" dirty="0"/>
                        <a:t>50%</a:t>
                      </a:r>
                      <a:endParaRPr lang="en-US" sz="1200" dirty="0"/>
                    </a:p>
                  </a:txBody>
                  <a:tcPr anchor="ctr"/>
                </a:tc>
                <a:tc>
                  <a:txBody>
                    <a:bodyPr/>
                    <a:lstStyle/>
                    <a:p>
                      <a:r>
                        <a:rPr lang="en-US" sz="1200"/>
                        <a:t>151.23</a:t>
                      </a:r>
                    </a:p>
                  </a:txBody>
                  <a:tcPr anchor="ctr"/>
                </a:tc>
                <a:tc>
                  <a:txBody>
                    <a:bodyPr/>
                    <a:lstStyle/>
                    <a:p>
                      <a:r>
                        <a:rPr lang="en-US" sz="1200"/>
                        <a:t>144.56</a:t>
                      </a:r>
                    </a:p>
                  </a:txBody>
                  <a:tcPr anchor="ctr"/>
                </a:tc>
                <a:tc>
                  <a:txBody>
                    <a:bodyPr/>
                    <a:lstStyle/>
                    <a:p>
                      <a:r>
                        <a:rPr lang="en-US" sz="1200"/>
                        <a:t>74.66</a:t>
                      </a:r>
                    </a:p>
                  </a:txBody>
                  <a:tcPr anchor="ctr"/>
                </a:tc>
                <a:tc>
                  <a:txBody>
                    <a:bodyPr/>
                    <a:lstStyle/>
                    <a:p>
                      <a:r>
                        <a:rPr lang="en-US" sz="1200"/>
                        <a:t>274.48</a:t>
                      </a:r>
                    </a:p>
                  </a:txBody>
                  <a:tcPr anchor="ctr"/>
                </a:tc>
                <a:tc>
                  <a:txBody>
                    <a:bodyPr/>
                    <a:lstStyle/>
                    <a:p>
                      <a:r>
                        <a:rPr lang="en-US" sz="1200"/>
                        <a:t>315.18</a:t>
                      </a:r>
                    </a:p>
                  </a:txBody>
                  <a:tcPr anchor="ctr"/>
                </a:tc>
                <a:extLst>
                  <a:ext uri="{0D108BD9-81ED-4DB2-BD59-A6C34878D82A}">
                    <a16:rowId xmlns:a16="http://schemas.microsoft.com/office/drawing/2014/main" val="2140707589"/>
                  </a:ext>
                </a:extLst>
              </a:tr>
              <a:tr h="262819">
                <a:tc>
                  <a:txBody>
                    <a:bodyPr/>
                    <a:lstStyle/>
                    <a:p>
                      <a:r>
                        <a:rPr lang="en-US" sz="1200" b="1"/>
                        <a:t>75%</a:t>
                      </a:r>
                      <a:endParaRPr lang="en-US" sz="1200"/>
                    </a:p>
                  </a:txBody>
                  <a:tcPr anchor="ctr"/>
                </a:tc>
                <a:tc>
                  <a:txBody>
                    <a:bodyPr/>
                    <a:lstStyle/>
                    <a:p>
                      <a:r>
                        <a:rPr lang="en-US" sz="1200"/>
                        <a:t>176.63</a:t>
                      </a:r>
                    </a:p>
                  </a:txBody>
                  <a:tcPr anchor="ctr"/>
                </a:tc>
                <a:tc>
                  <a:txBody>
                    <a:bodyPr/>
                    <a:lstStyle/>
                    <a:p>
                      <a:r>
                        <a:rPr lang="en-US" sz="1200"/>
                        <a:t>161.23</a:t>
                      </a:r>
                    </a:p>
                  </a:txBody>
                  <a:tcPr anchor="ctr"/>
                </a:tc>
                <a:tc>
                  <a:txBody>
                    <a:bodyPr/>
                    <a:lstStyle/>
                    <a:p>
                      <a:r>
                        <a:rPr lang="en-US" sz="1200"/>
                        <a:t>94.62</a:t>
                      </a:r>
                    </a:p>
                  </a:txBody>
                  <a:tcPr anchor="ctr"/>
                </a:tc>
                <a:tc>
                  <a:txBody>
                    <a:bodyPr/>
                    <a:lstStyle/>
                    <a:p>
                      <a:r>
                        <a:rPr lang="en-US" sz="1200"/>
                        <a:t>335.38</a:t>
                      </a:r>
                    </a:p>
                  </a:txBody>
                  <a:tcPr anchor="ctr"/>
                </a:tc>
                <a:tc>
                  <a:txBody>
                    <a:bodyPr/>
                    <a:lstStyle/>
                    <a:p>
                      <a:r>
                        <a:rPr lang="en-US" sz="1200"/>
                        <a:t>361.66</a:t>
                      </a:r>
                    </a:p>
                  </a:txBody>
                  <a:tcPr anchor="ctr"/>
                </a:tc>
                <a:extLst>
                  <a:ext uri="{0D108BD9-81ED-4DB2-BD59-A6C34878D82A}">
                    <a16:rowId xmlns:a16="http://schemas.microsoft.com/office/drawing/2014/main" val="425565772"/>
                  </a:ext>
                </a:extLst>
              </a:tr>
              <a:tr h="262819">
                <a:tc>
                  <a:txBody>
                    <a:bodyPr/>
                    <a:lstStyle/>
                    <a:p>
                      <a:r>
                        <a:rPr lang="en-US" sz="1200" b="1"/>
                        <a:t>Max</a:t>
                      </a:r>
                      <a:endParaRPr lang="en-US" sz="1200"/>
                    </a:p>
                  </a:txBody>
                  <a:tcPr anchor="ctr"/>
                </a:tc>
                <a:tc>
                  <a:txBody>
                    <a:bodyPr/>
                    <a:lstStyle/>
                    <a:p>
                      <a:r>
                        <a:rPr lang="en-US" sz="1200"/>
                        <a:t>230.41</a:t>
                      </a:r>
                    </a:p>
                  </a:txBody>
                  <a:tcPr anchor="ctr"/>
                </a:tc>
                <a:tc>
                  <a:txBody>
                    <a:bodyPr/>
                    <a:lstStyle/>
                    <a:p>
                      <a:r>
                        <a:rPr lang="en-US" sz="1200"/>
                        <a:t>195.01</a:t>
                      </a:r>
                    </a:p>
                  </a:txBody>
                  <a:tcPr anchor="ctr"/>
                </a:tc>
                <a:tc>
                  <a:txBody>
                    <a:bodyPr/>
                    <a:lstStyle/>
                    <a:p>
                      <a:r>
                        <a:rPr lang="en-US" sz="1200"/>
                        <a:t>130.74</a:t>
                      </a:r>
                    </a:p>
                  </a:txBody>
                  <a:tcPr anchor="ctr"/>
                </a:tc>
                <a:tc>
                  <a:txBody>
                    <a:bodyPr/>
                    <a:lstStyle/>
                    <a:p>
                      <a:r>
                        <a:rPr lang="en-US" sz="1200"/>
                        <a:t>454.82</a:t>
                      </a:r>
                    </a:p>
                  </a:txBody>
                  <a:tcPr anchor="ctr"/>
                </a:tc>
                <a:tc>
                  <a:txBody>
                    <a:bodyPr/>
                    <a:lstStyle/>
                    <a:p>
                      <a:r>
                        <a:rPr lang="en-US" sz="1200" dirty="0"/>
                        <a:t>452.55</a:t>
                      </a:r>
                    </a:p>
                  </a:txBody>
                  <a:tcPr anchor="ctr"/>
                </a:tc>
                <a:extLst>
                  <a:ext uri="{0D108BD9-81ED-4DB2-BD59-A6C34878D82A}">
                    <a16:rowId xmlns:a16="http://schemas.microsoft.com/office/drawing/2014/main" val="3916539604"/>
                  </a:ext>
                </a:extLst>
              </a:tr>
            </a:tbl>
          </a:graphicData>
        </a:graphic>
      </p:graphicFrame>
    </p:spTree>
    <p:extLst>
      <p:ext uri="{BB962C8B-B14F-4D97-AF65-F5344CB8AC3E}">
        <p14:creationId xmlns:p14="http://schemas.microsoft.com/office/powerpoint/2010/main" val="2986279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6">
            <a:extLst>
              <a:ext uri="{FF2B5EF4-FFF2-40B4-BE49-F238E27FC236}">
                <a16:creationId xmlns:a16="http://schemas.microsoft.com/office/drawing/2014/main" id="{61245157-5DE2-D544-8420-C23F06699BCA}"/>
              </a:ext>
            </a:extLst>
          </p:cNvPr>
          <p:cNvSpPr/>
          <p:nvPr/>
        </p:nvSpPr>
        <p:spPr>
          <a:xfrm>
            <a:off x="328392" y="0"/>
            <a:ext cx="3329208" cy="6858000"/>
          </a:xfrm>
          <a:prstGeom prst="rect">
            <a:avLst/>
          </a:pr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5" name="제목 2">
            <a:extLst>
              <a:ext uri="{FF2B5EF4-FFF2-40B4-BE49-F238E27FC236}">
                <a16:creationId xmlns:a16="http://schemas.microsoft.com/office/drawing/2014/main" id="{D94DF2A2-D4FC-4D20-AC4B-D1B716386C4B}"/>
              </a:ext>
            </a:extLst>
          </p:cNvPr>
          <p:cNvSpPr txBox="1">
            <a:spLocks/>
          </p:cNvSpPr>
          <p:nvPr/>
        </p:nvSpPr>
        <p:spPr>
          <a:xfrm>
            <a:off x="401829" y="200379"/>
            <a:ext cx="6241770" cy="504909"/>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 sz="3200" dirty="0">
                <a:solidFill>
                  <a:srgbClr val="34374C"/>
                </a:solidFill>
              </a:rPr>
              <a:t>Time Series </a:t>
            </a:r>
            <a:br>
              <a:rPr lang="en-US" altLang="ko" sz="3200" dirty="0">
                <a:solidFill>
                  <a:srgbClr val="34374C"/>
                </a:solidFill>
              </a:rPr>
            </a:br>
            <a:r>
              <a:rPr lang="en-US" altLang="ko" sz="3200" dirty="0">
                <a:solidFill>
                  <a:srgbClr val="34374C"/>
                </a:solidFill>
              </a:rPr>
              <a:t>Analysis</a:t>
            </a:r>
            <a:endParaRPr lang="ko-KR" altLang="en-US" sz="3200" dirty="0">
              <a:solidFill>
                <a:srgbClr val="34374C"/>
              </a:solidFill>
            </a:endParaRPr>
          </a:p>
        </p:txBody>
      </p:sp>
      <p:sp>
        <p:nvSpPr>
          <p:cNvPr id="16" name="TextBox 15">
            <a:extLst>
              <a:ext uri="{FF2B5EF4-FFF2-40B4-BE49-F238E27FC236}">
                <a16:creationId xmlns:a16="http://schemas.microsoft.com/office/drawing/2014/main" id="{35DC2216-C0E6-B156-C888-27C6280AFC6E}"/>
              </a:ext>
            </a:extLst>
          </p:cNvPr>
          <p:cNvSpPr txBox="1"/>
          <p:nvPr/>
        </p:nvSpPr>
        <p:spPr>
          <a:xfrm>
            <a:off x="401828" y="1423020"/>
            <a:ext cx="3240762" cy="1384995"/>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ts val="60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Trend: </a:t>
            </a:r>
            <a:r>
              <a:rPr kumimoji="0" lang="en-US" altLang="en-US" sz="1400" i="0" u="none" strike="noStrike" cap="none" normalizeH="0" baseline="0" dirty="0">
                <a:ln>
                  <a:noFill/>
                </a:ln>
                <a:solidFill>
                  <a:schemeClr val="tx1"/>
                </a:solidFill>
                <a:effectLst/>
                <a:latin typeface="Arial" panose="020B0604020202020204" pitchFamily="34" charset="0"/>
              </a:rPr>
              <a:t>All companies show a general upward trend, indicating that their stock prices have been increasing over the observed period. The exact shape of the trend varies, reflecting different growth rates and pattern</a:t>
            </a:r>
          </a:p>
        </p:txBody>
      </p:sp>
      <p:grpSp>
        <p:nvGrpSpPr>
          <p:cNvPr id="33" name="Group 32">
            <a:extLst>
              <a:ext uri="{FF2B5EF4-FFF2-40B4-BE49-F238E27FC236}">
                <a16:creationId xmlns:a16="http://schemas.microsoft.com/office/drawing/2014/main" id="{ED371DDF-C6D6-B750-9A56-7C0E47C15710}"/>
              </a:ext>
            </a:extLst>
          </p:cNvPr>
          <p:cNvGrpSpPr/>
          <p:nvPr/>
        </p:nvGrpSpPr>
        <p:grpSpPr>
          <a:xfrm>
            <a:off x="3854094" y="200379"/>
            <a:ext cx="7042506" cy="6457242"/>
            <a:chOff x="3854094" y="200379"/>
            <a:chExt cx="6359225" cy="6457242"/>
          </a:xfrm>
        </p:grpSpPr>
        <p:pic>
          <p:nvPicPr>
            <p:cNvPr id="19" name="Picture 18">
              <a:extLst>
                <a:ext uri="{FF2B5EF4-FFF2-40B4-BE49-F238E27FC236}">
                  <a16:creationId xmlns:a16="http://schemas.microsoft.com/office/drawing/2014/main" id="{6A0D314C-B234-4133-39F3-57EF2A5A5996}"/>
                </a:ext>
              </a:extLst>
            </p:cNvPr>
            <p:cNvPicPr>
              <a:picLocks noChangeAspect="1"/>
            </p:cNvPicPr>
            <p:nvPr/>
          </p:nvPicPr>
          <p:blipFill>
            <a:blip r:embed="rId3"/>
            <a:stretch>
              <a:fillRect/>
            </a:stretch>
          </p:blipFill>
          <p:spPr>
            <a:xfrm>
              <a:off x="3854094" y="200379"/>
              <a:ext cx="3061998" cy="2002971"/>
            </a:xfrm>
            <a:prstGeom prst="rect">
              <a:avLst/>
            </a:prstGeom>
            <a:ln w="28575">
              <a:solidFill>
                <a:schemeClr val="accent1"/>
              </a:solidFill>
            </a:ln>
          </p:spPr>
        </p:pic>
        <p:pic>
          <p:nvPicPr>
            <p:cNvPr id="21" name="Picture 20">
              <a:extLst>
                <a:ext uri="{FF2B5EF4-FFF2-40B4-BE49-F238E27FC236}">
                  <a16:creationId xmlns:a16="http://schemas.microsoft.com/office/drawing/2014/main" id="{57A06298-54BF-9893-3C6C-50F95B072ED8}"/>
                </a:ext>
              </a:extLst>
            </p:cNvPr>
            <p:cNvPicPr>
              <a:picLocks noChangeAspect="1"/>
            </p:cNvPicPr>
            <p:nvPr/>
          </p:nvPicPr>
          <p:blipFill>
            <a:blip r:embed="rId4"/>
            <a:stretch>
              <a:fillRect/>
            </a:stretch>
          </p:blipFill>
          <p:spPr>
            <a:xfrm>
              <a:off x="7151320" y="200380"/>
              <a:ext cx="3061999" cy="2002972"/>
            </a:xfrm>
            <a:prstGeom prst="rect">
              <a:avLst/>
            </a:prstGeom>
            <a:ln w="28575">
              <a:solidFill>
                <a:schemeClr val="accent1"/>
              </a:solidFill>
            </a:ln>
          </p:spPr>
        </p:pic>
        <p:pic>
          <p:nvPicPr>
            <p:cNvPr id="23" name="Picture 22">
              <a:extLst>
                <a:ext uri="{FF2B5EF4-FFF2-40B4-BE49-F238E27FC236}">
                  <a16:creationId xmlns:a16="http://schemas.microsoft.com/office/drawing/2014/main" id="{DA178005-4773-256D-9814-DFA857FDA12E}"/>
                </a:ext>
              </a:extLst>
            </p:cNvPr>
            <p:cNvPicPr>
              <a:picLocks noChangeAspect="1"/>
            </p:cNvPicPr>
            <p:nvPr/>
          </p:nvPicPr>
          <p:blipFill>
            <a:blip r:embed="rId5"/>
            <a:stretch>
              <a:fillRect/>
            </a:stretch>
          </p:blipFill>
          <p:spPr>
            <a:xfrm>
              <a:off x="3854095" y="2418530"/>
              <a:ext cx="3061998" cy="2002971"/>
            </a:xfrm>
            <a:prstGeom prst="rect">
              <a:avLst/>
            </a:prstGeom>
            <a:ln w="28575">
              <a:solidFill>
                <a:schemeClr val="accent1"/>
              </a:solidFill>
            </a:ln>
          </p:spPr>
        </p:pic>
        <p:pic>
          <p:nvPicPr>
            <p:cNvPr id="25" name="Picture 24">
              <a:extLst>
                <a:ext uri="{FF2B5EF4-FFF2-40B4-BE49-F238E27FC236}">
                  <a16:creationId xmlns:a16="http://schemas.microsoft.com/office/drawing/2014/main" id="{C47BE478-ADD6-2393-5C1E-7BED5D813DE5}"/>
                </a:ext>
              </a:extLst>
            </p:cNvPr>
            <p:cNvPicPr>
              <a:picLocks noChangeAspect="1"/>
            </p:cNvPicPr>
            <p:nvPr/>
          </p:nvPicPr>
          <p:blipFill>
            <a:blip r:embed="rId6"/>
            <a:stretch>
              <a:fillRect/>
            </a:stretch>
          </p:blipFill>
          <p:spPr>
            <a:xfrm>
              <a:off x="7151320" y="2418531"/>
              <a:ext cx="3061999" cy="1998710"/>
            </a:xfrm>
            <a:prstGeom prst="rect">
              <a:avLst/>
            </a:prstGeom>
            <a:ln w="28575">
              <a:solidFill>
                <a:schemeClr val="accent1"/>
              </a:solidFill>
            </a:ln>
          </p:spPr>
        </p:pic>
        <p:pic>
          <p:nvPicPr>
            <p:cNvPr id="27" name="Picture 26">
              <a:extLst>
                <a:ext uri="{FF2B5EF4-FFF2-40B4-BE49-F238E27FC236}">
                  <a16:creationId xmlns:a16="http://schemas.microsoft.com/office/drawing/2014/main" id="{0D539DAF-FDC4-0C4A-53DF-7D3E7F393260}"/>
                </a:ext>
              </a:extLst>
            </p:cNvPr>
            <p:cNvPicPr>
              <a:picLocks noChangeAspect="1"/>
            </p:cNvPicPr>
            <p:nvPr/>
          </p:nvPicPr>
          <p:blipFill>
            <a:blip r:embed="rId7"/>
            <a:stretch>
              <a:fillRect/>
            </a:stretch>
          </p:blipFill>
          <p:spPr>
            <a:xfrm>
              <a:off x="3854096" y="4636680"/>
              <a:ext cx="3061998" cy="2020941"/>
            </a:xfrm>
            <a:prstGeom prst="rect">
              <a:avLst/>
            </a:prstGeom>
            <a:ln w="28575">
              <a:solidFill>
                <a:schemeClr val="accent1"/>
              </a:solidFill>
            </a:ln>
          </p:spPr>
        </p:pic>
      </p:grpSp>
      <p:sp>
        <p:nvSpPr>
          <p:cNvPr id="29" name="TextBox 28">
            <a:extLst>
              <a:ext uri="{FF2B5EF4-FFF2-40B4-BE49-F238E27FC236}">
                <a16:creationId xmlns:a16="http://schemas.microsoft.com/office/drawing/2014/main" id="{E951CDC1-2103-608C-3465-EA61371E9CD7}"/>
              </a:ext>
            </a:extLst>
          </p:cNvPr>
          <p:cNvSpPr txBox="1"/>
          <p:nvPr/>
        </p:nvSpPr>
        <p:spPr>
          <a:xfrm>
            <a:off x="401828" y="3045565"/>
            <a:ext cx="3240762" cy="1384995"/>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ts val="60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Seasonal: </a:t>
            </a:r>
            <a:r>
              <a:rPr kumimoji="0" lang="en-US" altLang="en-US" sz="1400" i="0" u="none" strike="noStrike" cap="none" normalizeH="0" baseline="0" dirty="0">
                <a:ln>
                  <a:noFill/>
                </a:ln>
                <a:solidFill>
                  <a:schemeClr val="tx1"/>
                </a:solidFill>
                <a:effectLst/>
                <a:latin typeface="Arial" panose="020B0604020202020204" pitchFamily="34" charset="0"/>
              </a:rPr>
              <a:t>The seasonal component shows regular patterns in the data, which could be due to various factors like quarterly earnings reports, seasonal product launches, or other cyclical business activities.</a:t>
            </a:r>
          </a:p>
        </p:txBody>
      </p:sp>
      <p:sp>
        <p:nvSpPr>
          <p:cNvPr id="30" name="TextBox 29">
            <a:extLst>
              <a:ext uri="{FF2B5EF4-FFF2-40B4-BE49-F238E27FC236}">
                <a16:creationId xmlns:a16="http://schemas.microsoft.com/office/drawing/2014/main" id="{DCD33E66-7A7C-9DFA-6FF5-85EC39EF7C94}"/>
              </a:ext>
            </a:extLst>
          </p:cNvPr>
          <p:cNvSpPr txBox="1"/>
          <p:nvPr/>
        </p:nvSpPr>
        <p:spPr>
          <a:xfrm>
            <a:off x="401828" y="4668110"/>
            <a:ext cx="3240762" cy="2031325"/>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ts val="60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Residual: </a:t>
            </a:r>
            <a:r>
              <a:rPr kumimoji="0" lang="en-US" altLang="en-US" sz="1400" i="0" u="none" strike="noStrike" cap="none" normalizeH="0" baseline="0" dirty="0">
                <a:ln>
                  <a:noFill/>
                </a:ln>
                <a:solidFill>
                  <a:schemeClr val="tx1"/>
                </a:solidFill>
                <a:effectLst/>
                <a:latin typeface="Arial" panose="020B0604020202020204" pitchFamily="34" charset="0"/>
              </a:rPr>
              <a:t>The residuals should ideally resemble white noise, meaning that they are random with no discernible pattern. If there are patterns in the residuals, it suggests that the model might be missing some components or that the data has additional complexities not captured by the trend and seasonal components.</a:t>
            </a:r>
          </a:p>
        </p:txBody>
      </p:sp>
      <p:sp>
        <p:nvSpPr>
          <p:cNvPr id="32" name="TextBox 31">
            <a:extLst>
              <a:ext uri="{FF2B5EF4-FFF2-40B4-BE49-F238E27FC236}">
                <a16:creationId xmlns:a16="http://schemas.microsoft.com/office/drawing/2014/main" id="{4150DF7F-1FD7-F461-962D-E070FB7BDBAE}"/>
              </a:ext>
            </a:extLst>
          </p:cNvPr>
          <p:cNvSpPr txBox="1"/>
          <p:nvPr/>
        </p:nvSpPr>
        <p:spPr>
          <a:xfrm>
            <a:off x="7441593" y="4985430"/>
            <a:ext cx="4426267" cy="1323439"/>
          </a:xfrm>
          <a:prstGeom prst="rect">
            <a:avLst/>
          </a:prstGeom>
          <a:noFill/>
          <a:ln>
            <a:noFill/>
          </a:ln>
        </p:spPr>
        <p:txBody>
          <a:bodyPr wrap="square">
            <a:spAutoFit/>
          </a:bodyPr>
          <a:lstStyle/>
          <a:p>
            <a:r>
              <a:rPr lang="en-US" sz="1600" b="1" dirty="0">
                <a:latin typeface="Arial" panose="020B0604020202020204" pitchFamily="34" charset="0"/>
                <a:cs typeface="Arial" panose="020B0604020202020204" pitchFamily="34" charset="0"/>
              </a:rPr>
              <a:t>Summary: </a:t>
            </a:r>
            <a:r>
              <a:rPr lang="en-US" sz="1600" dirty="0">
                <a:latin typeface="Arial" panose="020B0604020202020204" pitchFamily="34" charset="0"/>
                <a:cs typeface="Arial" panose="020B0604020202020204" pitchFamily="34" charset="0"/>
              </a:rPr>
              <a:t>While all stocks generally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trended upwards, each had a distinct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volatility patterns, with tech giants like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Microsoft and Apple showing resilience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against market fluctuations.</a:t>
            </a:r>
          </a:p>
        </p:txBody>
      </p:sp>
    </p:spTree>
    <p:extLst>
      <p:ext uri="{BB962C8B-B14F-4D97-AF65-F5344CB8AC3E}">
        <p14:creationId xmlns:p14="http://schemas.microsoft.com/office/powerpoint/2010/main" val="399516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C2B4FD28-D925-324E-9273-726536ADDF5F}"/>
              </a:ext>
            </a:extLst>
          </p:cNvPr>
          <p:cNvSpPr/>
          <p:nvPr/>
        </p:nvSpPr>
        <p:spPr>
          <a:xfrm>
            <a:off x="-12700" y="901700"/>
            <a:ext cx="12192000" cy="5054600"/>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x-none" altLang="en-US" sz="1800" b="0" i="0" u="none" strike="noStrike" kern="1200" cap="none" spc="0" normalizeH="0" baseline="0" noProof="0">
              <a:ln>
                <a:noFill/>
              </a:ln>
              <a:solidFill>
                <a:srgbClr val="FFFFFF"/>
              </a:solidFill>
              <a:effectLst/>
              <a:uLnTx/>
              <a:uFillTx/>
              <a:latin typeface="Calibri"/>
              <a:ea typeface="맑은 고딕"/>
              <a:cs typeface="+mn-cs"/>
            </a:endParaRPr>
          </a:p>
        </p:txBody>
      </p:sp>
      <p:pic>
        <p:nvPicPr>
          <p:cNvPr id="6" name="그림 개체 틀 5" descr="실내, 테이블, 앉아있는, 물품이(가) 표시된 사진&#10;&#10;자동 생성된 설명">
            <a:extLst>
              <a:ext uri="{FF2B5EF4-FFF2-40B4-BE49-F238E27FC236}">
                <a16:creationId xmlns:a16="http://schemas.microsoft.com/office/drawing/2014/main" id="{D5D43B93-AD7E-B34F-93E1-A9AA9B8A69DF}"/>
              </a:ext>
            </a:extLst>
          </p:cNvPr>
          <p:cNvPicPr>
            <a:picLocks noGrp="1" noChangeAspect="1"/>
          </p:cNvPicPr>
          <p:nvPr>
            <p:ph type="pic" sz="quarter" idx="24"/>
          </p:nvPr>
        </p:nvPicPr>
        <p:blipFill>
          <a:blip r:embed="rId2"/>
          <a:srcRect l="29043" r="29043"/>
          <a:stretch>
            <a:fillRect/>
          </a:stretch>
        </p:blipFill>
        <p:spPr/>
      </p:pic>
      <p:pic>
        <p:nvPicPr>
          <p:cNvPr id="8" name="그림 개체 틀 7" descr="테이블, 책, 종이, 열기이(가) 표시된 사진&#10;&#10;자동 생성된 설명">
            <a:extLst>
              <a:ext uri="{FF2B5EF4-FFF2-40B4-BE49-F238E27FC236}">
                <a16:creationId xmlns:a16="http://schemas.microsoft.com/office/drawing/2014/main" id="{BF4B3BC6-3B97-BD4A-9E93-0D7C72E1F8B6}"/>
              </a:ext>
            </a:extLst>
          </p:cNvPr>
          <p:cNvPicPr>
            <a:picLocks noGrp="1" noChangeAspect="1"/>
          </p:cNvPicPr>
          <p:nvPr>
            <p:ph type="pic" sz="quarter" idx="25"/>
          </p:nvPr>
        </p:nvPicPr>
        <p:blipFill rotWithShape="1">
          <a:blip r:embed="rId3"/>
          <a:srcRect l="24911" r="33103"/>
          <a:stretch/>
        </p:blipFill>
        <p:spPr>
          <a:xfrm>
            <a:off x="3327400" y="1365250"/>
            <a:ext cx="2603500" cy="4127500"/>
          </a:xfrm>
        </p:spPr>
      </p:pic>
      <p:pic>
        <p:nvPicPr>
          <p:cNvPr id="10" name="그림 개체 틀 9" descr="실내, 앉아있는, 테이블, 음식이(가) 표시된 사진&#10;&#10;자동 생성된 설명">
            <a:extLst>
              <a:ext uri="{FF2B5EF4-FFF2-40B4-BE49-F238E27FC236}">
                <a16:creationId xmlns:a16="http://schemas.microsoft.com/office/drawing/2014/main" id="{0A798F04-CAAE-724A-B55F-94DD70D296A1}"/>
              </a:ext>
            </a:extLst>
          </p:cNvPr>
          <p:cNvPicPr>
            <a:picLocks noGrp="1" noChangeAspect="1"/>
          </p:cNvPicPr>
          <p:nvPr>
            <p:ph type="pic" sz="quarter" idx="26"/>
          </p:nvPr>
        </p:nvPicPr>
        <p:blipFill>
          <a:blip r:embed="rId4">
            <a:duotone>
              <a:prstClr val="black"/>
              <a:schemeClr val="accent4">
                <a:tint val="45000"/>
                <a:satMod val="400000"/>
              </a:schemeClr>
            </a:duotone>
          </a:blip>
          <a:srcRect l="29043" r="29043"/>
          <a:stretch>
            <a:fillRect/>
          </a:stretch>
        </p:blipFill>
        <p:spPr/>
      </p:pic>
      <p:grpSp>
        <p:nvGrpSpPr>
          <p:cNvPr id="2" name="Group 1">
            <a:extLst>
              <a:ext uri="{FF2B5EF4-FFF2-40B4-BE49-F238E27FC236}">
                <a16:creationId xmlns:a16="http://schemas.microsoft.com/office/drawing/2014/main" id="{33E897FE-C66E-1175-5B14-DE332F08A106}"/>
              </a:ext>
            </a:extLst>
          </p:cNvPr>
          <p:cNvGrpSpPr/>
          <p:nvPr/>
        </p:nvGrpSpPr>
        <p:grpSpPr>
          <a:xfrm>
            <a:off x="9002121" y="2344814"/>
            <a:ext cx="2907657" cy="2168371"/>
            <a:chOff x="9002121" y="2204331"/>
            <a:chExt cx="2907657" cy="2168371"/>
          </a:xfrm>
        </p:grpSpPr>
        <p:sp>
          <p:nvSpPr>
            <p:cNvPr id="12" name="TextBox 11">
              <a:extLst>
                <a:ext uri="{FF2B5EF4-FFF2-40B4-BE49-F238E27FC236}">
                  <a16:creationId xmlns:a16="http://schemas.microsoft.com/office/drawing/2014/main" id="{2F6D525E-094C-994E-868A-F32A5A0D5C7E}"/>
                </a:ext>
              </a:extLst>
            </p:cNvPr>
            <p:cNvSpPr txBox="1"/>
            <p:nvPr/>
          </p:nvSpPr>
          <p:spPr>
            <a:xfrm>
              <a:off x="9004300" y="2822791"/>
              <a:ext cx="2905478" cy="1549911"/>
            </a:xfrm>
            <a:prstGeom prst="rect">
              <a:avLst/>
            </a:prstGeom>
            <a:noFill/>
            <a:ln>
              <a:noFill/>
            </a:ln>
          </p:spPr>
          <p:txBody>
            <a:bodyPr wrap="square" rtlCol="0">
              <a:spAutoFit/>
            </a:bodyPr>
            <a:lstStyle/>
            <a:p>
              <a:pPr marL="0" marR="0" lvl="0" indent="0" algn="l" defTabSz="914400" rtl="0" eaLnBrk="1" fontAlgn="auto" latinLnBrk="1" hangingPunct="1">
                <a:lnSpc>
                  <a:spcPct val="120000"/>
                </a:lnSpc>
                <a:spcBef>
                  <a:spcPts val="0"/>
                </a:spcBef>
                <a:spcAft>
                  <a:spcPts val="0"/>
                </a:spcAft>
                <a:buClrTx/>
                <a:buSzTx/>
                <a:buFontTx/>
                <a:buNone/>
                <a:tabLst/>
                <a:defRPr/>
              </a:pPr>
              <a:r>
                <a:rPr kumimoji="1" lang="en-US" altLang="x-none" sz="1600" b="0" i="0" u="none" strike="noStrike" kern="1200" cap="none" spc="0" normalizeH="0" baseline="0" noProof="0" dirty="0">
                  <a:ln>
                    <a:noFill/>
                  </a:ln>
                  <a:solidFill>
                    <a:srgbClr val="FFFFFF"/>
                  </a:solidFill>
                  <a:effectLst/>
                  <a:uLnTx/>
                  <a:uFillTx/>
                  <a:latin typeface="Calibri"/>
                  <a:ea typeface="맑은 고딕"/>
                  <a:cs typeface="+mn-cs"/>
                </a:rPr>
                <a:t>The tech sector continues to</a:t>
              </a:r>
              <a:br>
                <a:rPr kumimoji="1" lang="en-US" altLang="x-none" sz="1600" b="0" i="0" u="none" strike="noStrike" kern="1200" cap="none" spc="0" normalizeH="0" baseline="0" noProof="0" dirty="0">
                  <a:ln>
                    <a:noFill/>
                  </a:ln>
                  <a:solidFill>
                    <a:srgbClr val="FFFFFF"/>
                  </a:solidFill>
                  <a:effectLst/>
                  <a:uLnTx/>
                  <a:uFillTx/>
                  <a:latin typeface="Calibri"/>
                  <a:ea typeface="맑은 고딕"/>
                  <a:cs typeface="+mn-cs"/>
                </a:rPr>
              </a:br>
              <a:r>
                <a:rPr kumimoji="1" lang="en-US" altLang="x-none" sz="1600" b="0" i="0" u="none" strike="noStrike" kern="1200" cap="none" spc="0" normalizeH="0" baseline="0" noProof="0" dirty="0">
                  <a:ln>
                    <a:noFill/>
                  </a:ln>
                  <a:solidFill>
                    <a:srgbClr val="FFFFFF"/>
                  </a:solidFill>
                  <a:effectLst/>
                  <a:uLnTx/>
                  <a:uFillTx/>
                  <a:latin typeface="Calibri"/>
                  <a:ea typeface="맑은 고딕"/>
                  <a:cs typeface="+mn-cs"/>
                </a:rPr>
                <a:t>demonstrate strong growth, but the varying volatility across </a:t>
              </a:r>
              <a:br>
                <a:rPr kumimoji="1" lang="en-US" altLang="x-none" sz="1600" b="0" i="0" u="none" strike="noStrike" kern="1200" cap="none" spc="0" normalizeH="0" baseline="0" noProof="0" dirty="0">
                  <a:ln>
                    <a:noFill/>
                  </a:ln>
                  <a:solidFill>
                    <a:srgbClr val="FFFFFF"/>
                  </a:solidFill>
                  <a:effectLst/>
                  <a:uLnTx/>
                  <a:uFillTx/>
                  <a:latin typeface="Calibri"/>
                  <a:ea typeface="맑은 고딕"/>
                  <a:cs typeface="+mn-cs"/>
                </a:rPr>
              </a:br>
              <a:r>
                <a:rPr kumimoji="1" lang="en-US" altLang="x-none" sz="1600" b="0" i="0" u="none" strike="noStrike" kern="1200" cap="none" spc="0" normalizeH="0" baseline="0" noProof="0" dirty="0">
                  <a:ln>
                    <a:noFill/>
                  </a:ln>
                  <a:solidFill>
                    <a:srgbClr val="FFFFFF"/>
                  </a:solidFill>
                  <a:effectLst/>
                  <a:uLnTx/>
                  <a:uFillTx/>
                  <a:latin typeface="Calibri"/>
                  <a:ea typeface="맑은 고딕"/>
                  <a:cs typeface="+mn-cs"/>
                </a:rPr>
                <a:t>these stocks suggests a need for diversified investment strategies.</a:t>
              </a:r>
              <a:endParaRPr kumimoji="1" lang="x-none" altLang="en-US" sz="1600" b="0" i="0" u="none" strike="noStrike" kern="1200" cap="none" spc="0" normalizeH="0" baseline="0" noProof="0" dirty="0">
                <a:ln>
                  <a:noFill/>
                </a:ln>
                <a:solidFill>
                  <a:srgbClr val="FFFFFF"/>
                </a:solidFill>
                <a:effectLst/>
                <a:uLnTx/>
                <a:uFillTx/>
                <a:latin typeface="Calibri"/>
                <a:ea typeface="맑은 고딕"/>
                <a:cs typeface="+mn-cs"/>
              </a:endParaRPr>
            </a:p>
          </p:txBody>
        </p:sp>
        <p:sp>
          <p:nvSpPr>
            <p:cNvPr id="9" name="TextBox 8">
              <a:extLst>
                <a:ext uri="{FF2B5EF4-FFF2-40B4-BE49-F238E27FC236}">
                  <a16:creationId xmlns:a16="http://schemas.microsoft.com/office/drawing/2014/main" id="{66D0B401-EAC1-8148-B07B-12A2B32B7603}"/>
                </a:ext>
              </a:extLst>
            </p:cNvPr>
            <p:cNvSpPr txBox="1"/>
            <p:nvPr/>
          </p:nvSpPr>
          <p:spPr>
            <a:xfrm>
              <a:off x="9002121" y="2204331"/>
              <a:ext cx="2861857" cy="584775"/>
            </a:xfrm>
            <a:prstGeom prst="rect">
              <a:avLst/>
            </a:prstGeom>
            <a:noFill/>
            <a:ln>
              <a:noFill/>
            </a:ln>
          </p:spPr>
          <p:txBody>
            <a:bodyPr wrap="square" rtlCol="0">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 altLang="en-US" sz="3200" b="0" i="0" u="none" strike="noStrike" kern="1200" cap="none" spc="0" normalizeH="0" baseline="0" noProof="0" dirty="0">
                  <a:ln>
                    <a:noFill/>
                  </a:ln>
                  <a:solidFill>
                    <a:srgbClr val="8B93D0"/>
                  </a:solidFill>
                  <a:effectLst/>
                  <a:uLnTx/>
                  <a:uFillTx/>
                  <a:latin typeface="Abril Fatface"/>
                  <a:ea typeface="맑은 고딕"/>
                  <a:cs typeface="+mn-cs"/>
                </a:rPr>
                <a:t>Summary</a:t>
              </a:r>
              <a:endParaRPr kumimoji="1" lang="x-none" altLang="en-US" sz="3200" b="0" i="0" u="none" strike="noStrike" kern="1200" cap="none" spc="0" normalizeH="0" baseline="0" noProof="0" dirty="0">
                <a:ln>
                  <a:noFill/>
                </a:ln>
                <a:solidFill>
                  <a:srgbClr val="FFFFFF"/>
                </a:solidFill>
                <a:effectLst/>
                <a:uLnTx/>
                <a:uFillTx/>
                <a:latin typeface="Abril Fatface"/>
                <a:ea typeface="맑은 고딕"/>
                <a:cs typeface="+mn-cs"/>
              </a:endParaRPr>
            </a:p>
          </p:txBody>
        </p:sp>
      </p:grpSp>
      <p:sp>
        <p:nvSpPr>
          <p:cNvPr id="14" name="직사각형 13">
            <a:extLst>
              <a:ext uri="{FF2B5EF4-FFF2-40B4-BE49-F238E27FC236}">
                <a16:creationId xmlns:a16="http://schemas.microsoft.com/office/drawing/2014/main" id="{D14829AC-B6B1-2943-943D-3AEC83B661A5}"/>
              </a:ext>
            </a:extLst>
          </p:cNvPr>
          <p:cNvSpPr/>
          <p:nvPr/>
        </p:nvSpPr>
        <p:spPr>
          <a:xfrm>
            <a:off x="571500" y="1365251"/>
            <a:ext cx="2603500" cy="4127500"/>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x-none" altLang="en-US" sz="1800" b="0" i="0" u="none" strike="noStrike" kern="1200" cap="none" spc="0" normalizeH="0" baseline="0" noProof="0">
              <a:ln>
                <a:noFill/>
              </a:ln>
              <a:solidFill>
                <a:srgbClr val="FFFFFF"/>
              </a:solidFill>
              <a:effectLst/>
              <a:uLnTx/>
              <a:uFillTx/>
              <a:latin typeface="Calibri"/>
              <a:ea typeface="맑은 고딕"/>
              <a:cs typeface="+mn-cs"/>
            </a:endParaRPr>
          </a:p>
        </p:txBody>
      </p:sp>
    </p:spTree>
    <p:extLst>
      <p:ext uri="{BB962C8B-B14F-4D97-AF65-F5344CB8AC3E}">
        <p14:creationId xmlns:p14="http://schemas.microsoft.com/office/powerpoint/2010/main" val="858556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D740F503-1544-FE43-A033-AED55F1F95D6}"/>
              </a:ext>
            </a:extLst>
          </p:cNvPr>
          <p:cNvSpPr/>
          <p:nvPr/>
        </p:nvSpPr>
        <p:spPr>
          <a:xfrm>
            <a:off x="8261350" y="0"/>
            <a:ext cx="1087056" cy="6858000"/>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pic>
        <p:nvPicPr>
          <p:cNvPr id="4" name="그림 개체 틀 3" descr="건물, 실외, 거리, 도시이(가) 표시된 사진&#10;&#10;자동 생성된 설명">
            <a:extLst>
              <a:ext uri="{FF2B5EF4-FFF2-40B4-BE49-F238E27FC236}">
                <a16:creationId xmlns:a16="http://schemas.microsoft.com/office/drawing/2014/main" id="{3D27371C-4ED1-0D43-A06E-921E098F16F4}"/>
              </a:ext>
            </a:extLst>
          </p:cNvPr>
          <p:cNvPicPr>
            <a:picLocks noGrp="1" noChangeAspect="1"/>
          </p:cNvPicPr>
          <p:nvPr>
            <p:ph type="pic" sz="quarter" idx="20"/>
          </p:nvPr>
        </p:nvPicPr>
        <p:blipFill rotWithShape="1">
          <a:blip r:embed="rId2"/>
          <a:srcRect l="16754" r="10076"/>
          <a:stretch/>
        </p:blipFill>
        <p:spPr>
          <a:xfrm>
            <a:off x="8851900" y="0"/>
            <a:ext cx="3340100" cy="6858000"/>
          </a:xfrm>
        </p:spPr>
      </p:pic>
      <p:sp>
        <p:nvSpPr>
          <p:cNvPr id="10" name="TextBox 9">
            <a:extLst>
              <a:ext uri="{FF2B5EF4-FFF2-40B4-BE49-F238E27FC236}">
                <a16:creationId xmlns:a16="http://schemas.microsoft.com/office/drawing/2014/main" id="{8F9F14BC-5A42-0741-906A-DB25B3BC21D7}"/>
              </a:ext>
            </a:extLst>
          </p:cNvPr>
          <p:cNvSpPr txBox="1"/>
          <p:nvPr/>
        </p:nvSpPr>
        <p:spPr>
          <a:xfrm>
            <a:off x="583518" y="433660"/>
            <a:ext cx="3958620" cy="584775"/>
          </a:xfrm>
          <a:prstGeom prst="rect">
            <a:avLst/>
          </a:prstGeom>
          <a:noFill/>
          <a:ln>
            <a:noFill/>
          </a:ln>
        </p:spPr>
        <p:txBody>
          <a:bodyPr wrap="square" rtlCol="0">
            <a:spAutoFit/>
          </a:bodyPr>
          <a:lstStyle/>
          <a:p>
            <a:r>
              <a:rPr kumimoji="1" lang="en" altLang="x-none" sz="3200" dirty="0">
                <a:solidFill>
                  <a:schemeClr val="accent2"/>
                </a:solidFill>
                <a:latin typeface="+mj-lt"/>
              </a:rPr>
              <a:t>Recommendations</a:t>
            </a:r>
            <a:endParaRPr kumimoji="1" lang="x-none" altLang="en-US" sz="3200" dirty="0">
              <a:solidFill>
                <a:schemeClr val="tx1">
                  <a:lumMod val="65000"/>
                  <a:lumOff val="35000"/>
                </a:schemeClr>
              </a:solidFill>
              <a:latin typeface="+mj-lt"/>
            </a:endParaRPr>
          </a:p>
        </p:txBody>
      </p:sp>
      <p:sp>
        <p:nvSpPr>
          <p:cNvPr id="12" name="TextBox 11">
            <a:extLst>
              <a:ext uri="{FF2B5EF4-FFF2-40B4-BE49-F238E27FC236}">
                <a16:creationId xmlns:a16="http://schemas.microsoft.com/office/drawing/2014/main" id="{CCF01178-1A26-E24B-B8B2-14D6858AAF2B}"/>
              </a:ext>
            </a:extLst>
          </p:cNvPr>
          <p:cNvSpPr txBox="1"/>
          <p:nvPr/>
        </p:nvSpPr>
        <p:spPr>
          <a:xfrm>
            <a:off x="8087078" y="6181389"/>
            <a:ext cx="3822700" cy="299121"/>
          </a:xfrm>
          <a:prstGeom prst="rect">
            <a:avLst/>
          </a:prstGeom>
          <a:noFill/>
          <a:ln>
            <a:noFill/>
          </a:ln>
        </p:spPr>
        <p:txBody>
          <a:bodyPr wrap="square" rtlCol="0">
            <a:spAutoFit/>
          </a:bodyPr>
          <a:lstStyle/>
          <a:p>
            <a:pPr algn="r">
              <a:lnSpc>
                <a:spcPct val="120000"/>
              </a:lnSpc>
            </a:pPr>
            <a:r>
              <a:rPr kumimoji="1" lang="en" altLang="x-none" sz="1200" i="1" dirty="0">
                <a:solidFill>
                  <a:schemeClr val="bg1">
                    <a:lumMod val="65000"/>
                  </a:schemeClr>
                </a:solidFill>
              </a:rPr>
              <a:t>About Stock</a:t>
            </a:r>
            <a:endParaRPr kumimoji="1" lang="x-none" altLang="en-US" sz="1200" i="1" dirty="0">
              <a:solidFill>
                <a:schemeClr val="bg1">
                  <a:lumMod val="65000"/>
                </a:schemeClr>
              </a:solidFill>
            </a:endParaRPr>
          </a:p>
        </p:txBody>
      </p:sp>
      <p:grpSp>
        <p:nvGrpSpPr>
          <p:cNvPr id="17" name="Group 16">
            <a:extLst>
              <a:ext uri="{FF2B5EF4-FFF2-40B4-BE49-F238E27FC236}">
                <a16:creationId xmlns:a16="http://schemas.microsoft.com/office/drawing/2014/main" id="{3F0C8DE9-80EE-1665-AF8D-E7F4D251EE57}"/>
              </a:ext>
            </a:extLst>
          </p:cNvPr>
          <p:cNvGrpSpPr/>
          <p:nvPr/>
        </p:nvGrpSpPr>
        <p:grpSpPr>
          <a:xfrm>
            <a:off x="583517" y="1221889"/>
            <a:ext cx="7395711" cy="1338220"/>
            <a:chOff x="583517" y="1102134"/>
            <a:chExt cx="7395711" cy="1338220"/>
          </a:xfrm>
        </p:grpSpPr>
        <p:sp>
          <p:nvSpPr>
            <p:cNvPr id="7" name="TextBox 6">
              <a:extLst>
                <a:ext uri="{FF2B5EF4-FFF2-40B4-BE49-F238E27FC236}">
                  <a16:creationId xmlns:a16="http://schemas.microsoft.com/office/drawing/2014/main" id="{DD5077B2-2ABF-8A46-84C8-75D17A993BD7}"/>
                </a:ext>
              </a:extLst>
            </p:cNvPr>
            <p:cNvSpPr txBox="1"/>
            <p:nvPr/>
          </p:nvSpPr>
          <p:spPr>
            <a:xfrm>
              <a:off x="583517" y="1102134"/>
              <a:ext cx="7395711" cy="369332"/>
            </a:xfrm>
            <a:prstGeom prst="rect">
              <a:avLst/>
            </a:prstGeom>
            <a:noFill/>
            <a:ln>
              <a:noFill/>
            </a:ln>
          </p:spPr>
          <p:txBody>
            <a:bodyPr wrap="square" rtlCol="0">
              <a:spAutoFit/>
            </a:bodyPr>
            <a:lstStyle/>
            <a:p>
              <a:pPr>
                <a:spcAft>
                  <a:spcPts val="300"/>
                </a:spcAft>
              </a:pPr>
              <a:r>
                <a:rPr kumimoji="1" lang="en-US" altLang="en-US" b="1" dirty="0">
                  <a:solidFill>
                    <a:schemeClr val="accent2"/>
                  </a:solidFill>
                </a:rPr>
                <a:t>Investment Recommendations:</a:t>
              </a:r>
            </a:p>
          </p:txBody>
        </p:sp>
        <p:sp>
          <p:nvSpPr>
            <p:cNvPr id="13" name="TextBox 12">
              <a:extLst>
                <a:ext uri="{FF2B5EF4-FFF2-40B4-BE49-F238E27FC236}">
                  <a16:creationId xmlns:a16="http://schemas.microsoft.com/office/drawing/2014/main" id="{5B690603-D3E9-173F-2430-8E11E74B845F}"/>
                </a:ext>
              </a:extLst>
            </p:cNvPr>
            <p:cNvSpPr txBox="1"/>
            <p:nvPr/>
          </p:nvSpPr>
          <p:spPr>
            <a:xfrm>
              <a:off x="674914" y="1532413"/>
              <a:ext cx="7206343" cy="907941"/>
            </a:xfrm>
            <a:prstGeom prst="rect">
              <a:avLst/>
            </a:prstGeom>
            <a:noFill/>
            <a:ln>
              <a:noFill/>
            </a:ln>
          </p:spPr>
          <p:txBody>
            <a:bodyPr wrap="square" rtlCol="0">
              <a:spAutoFit/>
            </a:bodyPr>
            <a:lstStyle/>
            <a:p>
              <a:pPr marL="228600" indent="-228600">
                <a:spcAft>
                  <a:spcPts val="300"/>
                </a:spcAft>
                <a:buFont typeface="Arial" panose="020B0604020202020204" pitchFamily="34" charset="0"/>
                <a:buChar char="•"/>
              </a:pPr>
              <a:r>
                <a:rPr kumimoji="1" lang="en-US" altLang="en-US" sz="1600" dirty="0"/>
                <a:t>For conservative investors, Microsoft &amp; Apple offer stability with steady growth.</a:t>
              </a:r>
            </a:p>
            <a:p>
              <a:pPr marL="228600" indent="-228600">
                <a:spcAft>
                  <a:spcPts val="300"/>
                </a:spcAft>
                <a:buFont typeface="Arial" panose="020B0604020202020204" pitchFamily="34" charset="0"/>
                <a:buChar char="•"/>
              </a:pPr>
              <a:r>
                <a:rPr kumimoji="1" lang="en-US" altLang="en-US" sz="1600" dirty="0"/>
                <a:t>Risk-tolerant investors consider Nvidia or Amazon, given potential for high returns</a:t>
              </a:r>
            </a:p>
            <a:p>
              <a:pPr marL="228600" indent="-228600">
                <a:spcAft>
                  <a:spcPts val="300"/>
                </a:spcAft>
                <a:buFont typeface="Arial" panose="020B0604020202020204" pitchFamily="34" charset="0"/>
                <a:buChar char="•"/>
              </a:pPr>
              <a:r>
                <a:rPr kumimoji="1" lang="en-US" altLang="en-US" sz="1600" dirty="0"/>
                <a:t>Roku NOT recommended unless very high-risk tolerance due to its volatile nature</a:t>
              </a:r>
            </a:p>
          </p:txBody>
        </p:sp>
        <p:cxnSp>
          <p:nvCxnSpPr>
            <p:cNvPr id="15" name="Straight Connector 14">
              <a:extLst>
                <a:ext uri="{FF2B5EF4-FFF2-40B4-BE49-F238E27FC236}">
                  <a16:creationId xmlns:a16="http://schemas.microsoft.com/office/drawing/2014/main" id="{61E3EA43-EAAB-AF44-1F0E-E441173B8D2B}"/>
                </a:ext>
              </a:extLst>
            </p:cNvPr>
            <p:cNvCxnSpPr>
              <a:cxnSpLocks/>
            </p:cNvCxnSpPr>
            <p:nvPr/>
          </p:nvCxnSpPr>
          <p:spPr>
            <a:xfrm>
              <a:off x="674914" y="1484985"/>
              <a:ext cx="720634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DC4FBE98-AE70-F540-4D28-73B258FFC7C1}"/>
              </a:ext>
            </a:extLst>
          </p:cNvPr>
          <p:cNvGrpSpPr/>
          <p:nvPr/>
        </p:nvGrpSpPr>
        <p:grpSpPr>
          <a:xfrm>
            <a:off x="583517" y="2763563"/>
            <a:ext cx="7395711" cy="1584441"/>
            <a:chOff x="583517" y="1102134"/>
            <a:chExt cx="7395711" cy="1584441"/>
          </a:xfrm>
        </p:grpSpPr>
        <p:sp>
          <p:nvSpPr>
            <p:cNvPr id="19" name="TextBox 18">
              <a:extLst>
                <a:ext uri="{FF2B5EF4-FFF2-40B4-BE49-F238E27FC236}">
                  <a16:creationId xmlns:a16="http://schemas.microsoft.com/office/drawing/2014/main" id="{ABBEFECE-A180-4788-D7DF-C653A1AD991C}"/>
                </a:ext>
              </a:extLst>
            </p:cNvPr>
            <p:cNvSpPr txBox="1"/>
            <p:nvPr/>
          </p:nvSpPr>
          <p:spPr>
            <a:xfrm>
              <a:off x="583517" y="1102134"/>
              <a:ext cx="7395711" cy="369332"/>
            </a:xfrm>
            <a:prstGeom prst="rect">
              <a:avLst/>
            </a:prstGeom>
            <a:noFill/>
            <a:ln>
              <a:noFill/>
            </a:ln>
          </p:spPr>
          <p:txBody>
            <a:bodyPr wrap="square" rtlCol="0">
              <a:spAutoFit/>
            </a:bodyPr>
            <a:lstStyle/>
            <a:p>
              <a:pPr>
                <a:spcAft>
                  <a:spcPts val="300"/>
                </a:spcAft>
              </a:pPr>
              <a:r>
                <a:rPr kumimoji="1" lang="en-US" altLang="en-US" b="1" dirty="0">
                  <a:solidFill>
                    <a:schemeClr val="accent2"/>
                  </a:solidFill>
                </a:rPr>
                <a:t>Model Enhancement Suggestions:</a:t>
              </a:r>
            </a:p>
          </p:txBody>
        </p:sp>
        <p:sp>
          <p:nvSpPr>
            <p:cNvPr id="20" name="TextBox 19">
              <a:extLst>
                <a:ext uri="{FF2B5EF4-FFF2-40B4-BE49-F238E27FC236}">
                  <a16:creationId xmlns:a16="http://schemas.microsoft.com/office/drawing/2014/main" id="{B3FF2774-7509-6379-EB6D-387A5532B080}"/>
                </a:ext>
              </a:extLst>
            </p:cNvPr>
            <p:cNvSpPr txBox="1"/>
            <p:nvPr/>
          </p:nvSpPr>
          <p:spPr>
            <a:xfrm>
              <a:off x="674914" y="1532413"/>
              <a:ext cx="7206343" cy="1154162"/>
            </a:xfrm>
            <a:prstGeom prst="rect">
              <a:avLst/>
            </a:prstGeom>
            <a:noFill/>
            <a:ln>
              <a:noFill/>
            </a:ln>
          </p:spPr>
          <p:txBody>
            <a:bodyPr wrap="square" rtlCol="0">
              <a:spAutoFit/>
            </a:bodyPr>
            <a:lstStyle/>
            <a:p>
              <a:pPr marL="228600" indent="-228600">
                <a:spcAft>
                  <a:spcPts val="300"/>
                </a:spcAft>
                <a:buFont typeface="Arial" panose="020B0604020202020204" pitchFamily="34" charset="0"/>
                <a:buChar char="•"/>
              </a:pPr>
              <a:r>
                <a:rPr kumimoji="1" lang="en-US" altLang="en-US" sz="1600" dirty="0"/>
                <a:t>Future work could involve hybrid models combining ARIMA and LSTM to capture </a:t>
              </a:r>
              <a:br>
                <a:rPr kumimoji="1" lang="en-US" altLang="en-US" sz="1600" dirty="0"/>
              </a:br>
              <a:r>
                <a:rPr kumimoji="1" lang="en-US" altLang="en-US" sz="1600" dirty="0"/>
                <a:t>both short-term and long-term trends more effectively.</a:t>
              </a:r>
            </a:p>
            <a:p>
              <a:pPr marL="228600" indent="-228600">
                <a:spcAft>
                  <a:spcPts val="300"/>
                </a:spcAft>
                <a:buFont typeface="Arial" panose="020B0604020202020204" pitchFamily="34" charset="0"/>
                <a:buChar char="•"/>
              </a:pPr>
              <a:r>
                <a:rPr kumimoji="1" lang="en-US" altLang="en-US" sz="1600" dirty="0"/>
                <a:t>Incorporating external factors such as economic indicators and news sentiment </a:t>
              </a:r>
              <a:br>
                <a:rPr kumimoji="1" lang="en-US" altLang="en-US" sz="1600" dirty="0"/>
              </a:br>
              <a:r>
                <a:rPr kumimoji="1" lang="en-US" altLang="en-US" sz="1600" dirty="0"/>
                <a:t>could further improve prediction accuracy. </a:t>
              </a:r>
            </a:p>
          </p:txBody>
        </p:sp>
        <p:cxnSp>
          <p:nvCxnSpPr>
            <p:cNvPr id="21" name="Straight Connector 20">
              <a:extLst>
                <a:ext uri="{FF2B5EF4-FFF2-40B4-BE49-F238E27FC236}">
                  <a16:creationId xmlns:a16="http://schemas.microsoft.com/office/drawing/2014/main" id="{E581A685-F773-FD9C-FDCC-2E4765A69911}"/>
                </a:ext>
              </a:extLst>
            </p:cNvPr>
            <p:cNvCxnSpPr>
              <a:cxnSpLocks/>
            </p:cNvCxnSpPr>
            <p:nvPr/>
          </p:nvCxnSpPr>
          <p:spPr>
            <a:xfrm>
              <a:off x="674914" y="1484985"/>
              <a:ext cx="720634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5ABB5369-5336-D634-0FE2-FB6B881FEAD9}"/>
              </a:ext>
            </a:extLst>
          </p:cNvPr>
          <p:cNvGrpSpPr/>
          <p:nvPr/>
        </p:nvGrpSpPr>
        <p:grpSpPr>
          <a:xfrm>
            <a:off x="583517" y="4551459"/>
            <a:ext cx="7395711" cy="1545969"/>
            <a:chOff x="583517" y="1102134"/>
            <a:chExt cx="7395711" cy="1545969"/>
          </a:xfrm>
        </p:grpSpPr>
        <p:sp>
          <p:nvSpPr>
            <p:cNvPr id="23" name="TextBox 22">
              <a:extLst>
                <a:ext uri="{FF2B5EF4-FFF2-40B4-BE49-F238E27FC236}">
                  <a16:creationId xmlns:a16="http://schemas.microsoft.com/office/drawing/2014/main" id="{36696646-D9D6-C93B-271D-BEFDB8DBE800}"/>
                </a:ext>
              </a:extLst>
            </p:cNvPr>
            <p:cNvSpPr txBox="1"/>
            <p:nvPr/>
          </p:nvSpPr>
          <p:spPr>
            <a:xfrm>
              <a:off x="583517" y="1102134"/>
              <a:ext cx="7395711" cy="369332"/>
            </a:xfrm>
            <a:prstGeom prst="rect">
              <a:avLst/>
            </a:prstGeom>
            <a:noFill/>
            <a:ln>
              <a:noFill/>
            </a:ln>
          </p:spPr>
          <p:txBody>
            <a:bodyPr wrap="square" rtlCol="0">
              <a:spAutoFit/>
            </a:bodyPr>
            <a:lstStyle/>
            <a:p>
              <a:pPr>
                <a:spcAft>
                  <a:spcPts val="300"/>
                </a:spcAft>
              </a:pPr>
              <a:r>
                <a:rPr kumimoji="1" lang="en-US" altLang="en-US" b="1" dirty="0">
                  <a:solidFill>
                    <a:schemeClr val="accent2"/>
                  </a:solidFill>
                </a:rPr>
                <a:t>Strategic Insights: </a:t>
              </a:r>
            </a:p>
          </p:txBody>
        </p:sp>
        <p:sp>
          <p:nvSpPr>
            <p:cNvPr id="24" name="TextBox 23">
              <a:extLst>
                <a:ext uri="{FF2B5EF4-FFF2-40B4-BE49-F238E27FC236}">
                  <a16:creationId xmlns:a16="http://schemas.microsoft.com/office/drawing/2014/main" id="{E8A32BE4-D828-4145-9FD1-560BE5FE2DFD}"/>
                </a:ext>
              </a:extLst>
            </p:cNvPr>
            <p:cNvSpPr txBox="1"/>
            <p:nvPr/>
          </p:nvSpPr>
          <p:spPr>
            <a:xfrm>
              <a:off x="674914" y="1532413"/>
              <a:ext cx="7206343" cy="1115690"/>
            </a:xfrm>
            <a:prstGeom prst="rect">
              <a:avLst/>
            </a:prstGeom>
            <a:noFill/>
            <a:ln>
              <a:noFill/>
            </a:ln>
          </p:spPr>
          <p:txBody>
            <a:bodyPr wrap="square" rtlCol="0">
              <a:spAutoFit/>
            </a:bodyPr>
            <a:lstStyle/>
            <a:p>
              <a:pPr marL="228600" indent="-228600">
                <a:spcAft>
                  <a:spcPts val="300"/>
                </a:spcAft>
                <a:buFont typeface="Arial" panose="020B0604020202020204" pitchFamily="34" charset="0"/>
                <a:buChar char="•"/>
              </a:pPr>
              <a:r>
                <a:rPr kumimoji="1" lang="en-US" altLang="en-US" sz="1600" dirty="0"/>
                <a:t>Diversification across these stocks could mitigate risks, particularly in volatile </a:t>
              </a:r>
              <a:br>
                <a:rPr kumimoji="1" lang="en-US" altLang="en-US" sz="1600" dirty="0"/>
              </a:br>
              <a:r>
                <a:rPr kumimoji="1" lang="en-US" altLang="en-US" sz="1600" dirty="0"/>
                <a:t>market conditions.</a:t>
              </a:r>
            </a:p>
            <a:p>
              <a:pPr marL="228600" indent="-228600">
                <a:spcAft>
                  <a:spcPts val="300"/>
                </a:spcAft>
                <a:buFont typeface="Arial" panose="020B0604020202020204" pitchFamily="34" charset="0"/>
                <a:buChar char="•"/>
              </a:pPr>
              <a:r>
                <a:rPr kumimoji="1" lang="en-US" altLang="en-US" sz="1600" dirty="0"/>
                <a:t>Continuous monitoring and model retraining are essential to adapt to market </a:t>
              </a:r>
              <a:br>
                <a:rPr kumimoji="1" lang="en-US" altLang="en-US" sz="1600" dirty="0"/>
              </a:br>
              <a:r>
                <a:rPr kumimoji="1" lang="en-US" altLang="en-US" sz="1600" dirty="0"/>
                <a:t>changes and maintain prediction accuracy. </a:t>
              </a:r>
            </a:p>
          </p:txBody>
        </p:sp>
        <p:cxnSp>
          <p:nvCxnSpPr>
            <p:cNvPr id="25" name="Straight Connector 24">
              <a:extLst>
                <a:ext uri="{FF2B5EF4-FFF2-40B4-BE49-F238E27FC236}">
                  <a16:creationId xmlns:a16="http://schemas.microsoft.com/office/drawing/2014/main" id="{E5DA9177-B2DD-E981-2519-A9467FBCBD76}"/>
                </a:ext>
              </a:extLst>
            </p:cNvPr>
            <p:cNvCxnSpPr>
              <a:cxnSpLocks/>
            </p:cNvCxnSpPr>
            <p:nvPr/>
          </p:nvCxnSpPr>
          <p:spPr>
            <a:xfrm>
              <a:off x="674914" y="1484985"/>
              <a:ext cx="7206343"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3201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개체 틀 3" descr="사람, 남자, 쥐고있는, 실외이(가) 표시된 사진&#10;&#10;자동 생성된 설명">
            <a:extLst>
              <a:ext uri="{FF2B5EF4-FFF2-40B4-BE49-F238E27FC236}">
                <a16:creationId xmlns:a16="http://schemas.microsoft.com/office/drawing/2014/main" id="{419C0E05-A758-294A-894D-1F59BE71178A}"/>
              </a:ext>
            </a:extLst>
          </p:cNvPr>
          <p:cNvPicPr>
            <a:picLocks noGrp="1" noChangeAspect="1"/>
          </p:cNvPicPr>
          <p:nvPr>
            <p:ph type="pic" sz="quarter" idx="10"/>
          </p:nvPr>
        </p:nvPicPr>
        <p:blipFill>
          <a:blip r:embed="rId2">
            <a:duotone>
              <a:prstClr val="black"/>
              <a:schemeClr val="accent4">
                <a:tint val="45000"/>
                <a:satMod val="400000"/>
              </a:schemeClr>
            </a:duotone>
          </a:blip>
          <a:srcRect l="139" r="139"/>
          <a:stretch>
            <a:fillRect/>
          </a:stretch>
        </p:blipFill>
        <p:spPr/>
      </p:pic>
      <p:sp>
        <p:nvSpPr>
          <p:cNvPr id="3" name="TextBox 2">
            <a:extLst>
              <a:ext uri="{FF2B5EF4-FFF2-40B4-BE49-F238E27FC236}">
                <a16:creationId xmlns:a16="http://schemas.microsoft.com/office/drawing/2014/main" id="{E4F2F2A6-4228-0644-AC68-A714A7D13741}"/>
              </a:ext>
            </a:extLst>
          </p:cNvPr>
          <p:cNvSpPr txBox="1"/>
          <p:nvPr/>
        </p:nvSpPr>
        <p:spPr>
          <a:xfrm>
            <a:off x="5447603" y="2705725"/>
            <a:ext cx="5921752" cy="1446550"/>
          </a:xfrm>
          <a:prstGeom prst="rect">
            <a:avLst/>
          </a:prstGeom>
          <a:noFill/>
          <a:ln>
            <a:noFill/>
          </a:ln>
        </p:spPr>
        <p:txBody>
          <a:bodyPr wrap="square" rtlCol="0">
            <a:spAutoFit/>
          </a:bodyPr>
          <a:lstStyle/>
          <a:p>
            <a:pPr algn="ctr"/>
            <a:r>
              <a:rPr kumimoji="1" lang="en" altLang="x-none" sz="8800" dirty="0">
                <a:solidFill>
                  <a:schemeClr val="bg1"/>
                </a:solidFill>
                <a:latin typeface="+mj-lt"/>
              </a:rPr>
              <a:t>Thank you</a:t>
            </a:r>
            <a:endParaRPr kumimoji="1" lang="x-none" altLang="en-US" sz="8800" dirty="0">
              <a:solidFill>
                <a:schemeClr val="bg1"/>
              </a:solidFill>
              <a:latin typeface="+mj-lt"/>
            </a:endParaRPr>
          </a:p>
        </p:txBody>
      </p:sp>
      <p:sp>
        <p:nvSpPr>
          <p:cNvPr id="6" name="TextBox 5">
            <a:extLst>
              <a:ext uri="{FF2B5EF4-FFF2-40B4-BE49-F238E27FC236}">
                <a16:creationId xmlns:a16="http://schemas.microsoft.com/office/drawing/2014/main" id="{08A48123-79F9-EC46-BF30-1E7F0D6A98DD}"/>
              </a:ext>
            </a:extLst>
          </p:cNvPr>
          <p:cNvSpPr txBox="1"/>
          <p:nvPr/>
        </p:nvSpPr>
        <p:spPr>
          <a:xfrm>
            <a:off x="8087078" y="229850"/>
            <a:ext cx="3822700" cy="299121"/>
          </a:xfrm>
          <a:prstGeom prst="rect">
            <a:avLst/>
          </a:prstGeom>
          <a:noFill/>
          <a:ln>
            <a:noFill/>
          </a:ln>
        </p:spPr>
        <p:txBody>
          <a:bodyPr wrap="square" rtlCol="0">
            <a:spAutoFit/>
          </a:bodyPr>
          <a:lstStyle/>
          <a:p>
            <a:pPr algn="r">
              <a:lnSpc>
                <a:spcPct val="120000"/>
              </a:lnSpc>
            </a:pPr>
            <a:r>
              <a:rPr kumimoji="1" lang="en" altLang="x-none" sz="1200" i="1" dirty="0">
                <a:solidFill>
                  <a:schemeClr val="bg1">
                    <a:lumMod val="65000"/>
                  </a:schemeClr>
                </a:solidFill>
              </a:rPr>
              <a:t>About Stock</a:t>
            </a:r>
            <a:endParaRPr kumimoji="1" lang="x-none" altLang="en-US" sz="1200" i="1" dirty="0">
              <a:solidFill>
                <a:schemeClr val="bg1">
                  <a:lumMod val="65000"/>
                </a:schemeClr>
              </a:solidFill>
            </a:endParaRPr>
          </a:p>
        </p:txBody>
      </p:sp>
      <p:sp>
        <p:nvSpPr>
          <p:cNvPr id="9" name="자유형 8">
            <a:extLst>
              <a:ext uri="{FF2B5EF4-FFF2-40B4-BE49-F238E27FC236}">
                <a16:creationId xmlns:a16="http://schemas.microsoft.com/office/drawing/2014/main" id="{9BCF5946-1E89-4C41-BFCF-C8218954CCAA}"/>
              </a:ext>
            </a:extLst>
          </p:cNvPr>
          <p:cNvSpPr/>
          <p:nvPr/>
        </p:nvSpPr>
        <p:spPr>
          <a:xfrm>
            <a:off x="744740" y="-1"/>
            <a:ext cx="5248632" cy="2465142"/>
          </a:xfrm>
          <a:custGeom>
            <a:avLst/>
            <a:gdLst>
              <a:gd name="connsiteX0" fmla="*/ 0 w 5248632"/>
              <a:gd name="connsiteY0" fmla="*/ 0 h 2465142"/>
              <a:gd name="connsiteX1" fmla="*/ 1319766 w 5248632"/>
              <a:gd name="connsiteY1" fmla="*/ 0 h 2465142"/>
              <a:gd name="connsiteX2" fmla="*/ 1334671 w 5248632"/>
              <a:gd name="connsiteY2" fmla="*/ 97660 h 2465142"/>
              <a:gd name="connsiteX3" fmla="*/ 2624317 w 5248632"/>
              <a:gd name="connsiteY3" fmla="*/ 1148752 h 2465142"/>
              <a:gd name="connsiteX4" fmla="*/ 3913964 w 5248632"/>
              <a:gd name="connsiteY4" fmla="*/ 97660 h 2465142"/>
              <a:gd name="connsiteX5" fmla="*/ 3928869 w 5248632"/>
              <a:gd name="connsiteY5" fmla="*/ 0 h 2465142"/>
              <a:gd name="connsiteX6" fmla="*/ 5248632 w 5248632"/>
              <a:gd name="connsiteY6" fmla="*/ 0 h 2465142"/>
              <a:gd name="connsiteX7" fmla="*/ 5243504 w 5248632"/>
              <a:gd name="connsiteY7" fmla="*/ 101548 h 2465142"/>
              <a:gd name="connsiteX8" fmla="*/ 2624316 w 5248632"/>
              <a:gd name="connsiteY8" fmla="*/ 2465142 h 2465142"/>
              <a:gd name="connsiteX9" fmla="*/ 5128 w 5248632"/>
              <a:gd name="connsiteY9" fmla="*/ 101548 h 2465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48632" h="2465142">
                <a:moveTo>
                  <a:pt x="0" y="0"/>
                </a:moveTo>
                <a:lnTo>
                  <a:pt x="1319766" y="0"/>
                </a:lnTo>
                <a:lnTo>
                  <a:pt x="1334671" y="97660"/>
                </a:lnTo>
                <a:cubicBezTo>
                  <a:pt x="1457419" y="697517"/>
                  <a:pt x="1988172" y="1148752"/>
                  <a:pt x="2624317" y="1148752"/>
                </a:cubicBezTo>
                <a:cubicBezTo>
                  <a:pt x="3260462" y="1148752"/>
                  <a:pt x="3791215" y="697517"/>
                  <a:pt x="3913964" y="97660"/>
                </a:cubicBezTo>
                <a:lnTo>
                  <a:pt x="3928869" y="0"/>
                </a:lnTo>
                <a:lnTo>
                  <a:pt x="5248632" y="0"/>
                </a:lnTo>
                <a:lnTo>
                  <a:pt x="5243504" y="101548"/>
                </a:lnTo>
                <a:cubicBezTo>
                  <a:pt x="5108680" y="1429144"/>
                  <a:pt x="3987483" y="2465142"/>
                  <a:pt x="2624316" y="2465142"/>
                </a:cubicBezTo>
                <a:cubicBezTo>
                  <a:pt x="1261149" y="2465142"/>
                  <a:pt x="139953" y="1429144"/>
                  <a:pt x="5128" y="101548"/>
                </a:cubicBezTo>
                <a:close/>
              </a:path>
            </a:pathLst>
          </a:cu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x-none" altLang="en-US"/>
          </a:p>
        </p:txBody>
      </p:sp>
    </p:spTree>
    <p:extLst>
      <p:ext uri="{BB962C8B-B14F-4D97-AF65-F5344CB8AC3E}">
        <p14:creationId xmlns:p14="http://schemas.microsoft.com/office/powerpoint/2010/main" val="126511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EA2BF8C-5E57-778C-8DFC-FDA660A4C10D}"/>
              </a:ext>
            </a:extLst>
          </p:cNvPr>
          <p:cNvGrpSpPr/>
          <p:nvPr/>
        </p:nvGrpSpPr>
        <p:grpSpPr>
          <a:xfrm>
            <a:off x="0" y="0"/>
            <a:ext cx="2394857" cy="6858000"/>
            <a:chOff x="0" y="0"/>
            <a:chExt cx="2832100" cy="6858000"/>
          </a:xfrm>
        </p:grpSpPr>
        <p:sp>
          <p:nvSpPr>
            <p:cNvPr id="11" name="직사각형 10">
              <a:extLst>
                <a:ext uri="{FF2B5EF4-FFF2-40B4-BE49-F238E27FC236}">
                  <a16:creationId xmlns:a16="http://schemas.microsoft.com/office/drawing/2014/main" id="{41A1BAF6-DB90-3444-AE09-61544304829F}"/>
                </a:ext>
              </a:extLst>
            </p:cNvPr>
            <p:cNvSpPr/>
            <p:nvPr/>
          </p:nvSpPr>
          <p:spPr>
            <a:xfrm>
              <a:off x="0" y="0"/>
              <a:ext cx="28321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12" name="직사각형 11">
              <a:extLst>
                <a:ext uri="{FF2B5EF4-FFF2-40B4-BE49-F238E27FC236}">
                  <a16:creationId xmlns:a16="http://schemas.microsoft.com/office/drawing/2014/main" id="{0448F021-5EDF-4746-990D-24ECDD9A8EE6}"/>
                </a:ext>
              </a:extLst>
            </p:cNvPr>
            <p:cNvSpPr/>
            <p:nvPr/>
          </p:nvSpPr>
          <p:spPr>
            <a:xfrm>
              <a:off x="990600" y="0"/>
              <a:ext cx="939800" cy="6858000"/>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grpSp>
      <p:pic>
        <p:nvPicPr>
          <p:cNvPr id="6" name="그림 개체 틀 5" descr="텍스트이(가) 표시된 사진&#10;&#10;자동 생성된 설명">
            <a:extLst>
              <a:ext uri="{FF2B5EF4-FFF2-40B4-BE49-F238E27FC236}">
                <a16:creationId xmlns:a16="http://schemas.microsoft.com/office/drawing/2014/main" id="{1063A2F8-E20D-8C4E-B1A6-A82D1F15305E}"/>
              </a:ext>
            </a:extLst>
          </p:cNvPr>
          <p:cNvPicPr>
            <a:picLocks noGrp="1" noChangeAspect="1"/>
          </p:cNvPicPr>
          <p:nvPr>
            <p:ph type="pic" sz="quarter" idx="13"/>
          </p:nvPr>
        </p:nvPicPr>
        <p:blipFill rotWithShape="1">
          <a:blip r:embed="rId2"/>
          <a:srcRect t="14108" b="31888"/>
          <a:stretch/>
        </p:blipFill>
        <p:spPr>
          <a:xfrm>
            <a:off x="88900" y="304800"/>
            <a:ext cx="8585200" cy="3086100"/>
          </a:xfrm>
        </p:spPr>
      </p:pic>
      <p:pic>
        <p:nvPicPr>
          <p:cNvPr id="8" name="그림 개체 틀 7" descr="점수판, 건물, 회로, 표지판이(가) 표시된 사진&#10;&#10;자동 생성된 설명">
            <a:extLst>
              <a:ext uri="{FF2B5EF4-FFF2-40B4-BE49-F238E27FC236}">
                <a16:creationId xmlns:a16="http://schemas.microsoft.com/office/drawing/2014/main" id="{6C2E1095-E294-5341-9BED-C2F863C18E49}"/>
              </a:ext>
            </a:extLst>
          </p:cNvPr>
          <p:cNvPicPr>
            <a:picLocks noGrp="1" noChangeAspect="1"/>
          </p:cNvPicPr>
          <p:nvPr>
            <p:ph type="pic" sz="quarter" idx="14"/>
          </p:nvPr>
        </p:nvPicPr>
        <p:blipFill>
          <a:blip r:embed="rId3"/>
          <a:srcRect l="14314" r="14314"/>
          <a:stretch>
            <a:fillRect/>
          </a:stretch>
        </p:blipFill>
        <p:spPr/>
      </p:pic>
      <p:pic>
        <p:nvPicPr>
          <p:cNvPr id="10" name="그림 개체 틀 9" descr="사람, 남자, 정장, 의류이(가) 표시된 사진&#10;&#10;자동 생성된 설명">
            <a:extLst>
              <a:ext uri="{FF2B5EF4-FFF2-40B4-BE49-F238E27FC236}">
                <a16:creationId xmlns:a16="http://schemas.microsoft.com/office/drawing/2014/main" id="{4B1188C2-B77B-2C45-BB06-18319E13D7E5}"/>
              </a:ext>
            </a:extLst>
          </p:cNvPr>
          <p:cNvPicPr>
            <a:picLocks noGrp="1" noChangeAspect="1"/>
          </p:cNvPicPr>
          <p:nvPr>
            <p:ph type="pic" sz="quarter" idx="15"/>
          </p:nvPr>
        </p:nvPicPr>
        <p:blipFill rotWithShape="1">
          <a:blip r:embed="rId4"/>
          <a:srcRect l="26589" r="1917"/>
          <a:stretch/>
        </p:blipFill>
        <p:spPr>
          <a:xfrm>
            <a:off x="8788400" y="3505200"/>
            <a:ext cx="3314700" cy="3086100"/>
          </a:xfrm>
        </p:spPr>
      </p:pic>
      <p:sp>
        <p:nvSpPr>
          <p:cNvPr id="14" name="TextBox 13">
            <a:extLst>
              <a:ext uri="{FF2B5EF4-FFF2-40B4-BE49-F238E27FC236}">
                <a16:creationId xmlns:a16="http://schemas.microsoft.com/office/drawing/2014/main" id="{4842D532-BF20-C646-95B1-C631436244CE}"/>
              </a:ext>
            </a:extLst>
          </p:cNvPr>
          <p:cNvSpPr txBox="1"/>
          <p:nvPr/>
        </p:nvSpPr>
        <p:spPr>
          <a:xfrm>
            <a:off x="494119" y="3675870"/>
            <a:ext cx="1896621" cy="712759"/>
          </a:xfrm>
          <a:prstGeom prst="rect">
            <a:avLst/>
          </a:prstGeom>
          <a:noFill/>
          <a:ln>
            <a:noFill/>
          </a:ln>
        </p:spPr>
        <p:txBody>
          <a:bodyPr wrap="square" rtlCol="0">
            <a:spAutoFit/>
          </a:bodyPr>
          <a:lstStyle/>
          <a:p>
            <a:pPr>
              <a:lnSpc>
                <a:spcPct val="120000"/>
              </a:lnSpc>
            </a:pPr>
            <a:r>
              <a:rPr kumimoji="1" lang="en" altLang="en-US" sz="3600" dirty="0">
                <a:solidFill>
                  <a:schemeClr val="bg1"/>
                </a:solidFill>
                <a:latin typeface="+mj-lt"/>
              </a:rPr>
              <a:t>Context</a:t>
            </a:r>
            <a:endParaRPr kumimoji="1" lang="x-none" altLang="en-US" sz="3600" dirty="0">
              <a:solidFill>
                <a:schemeClr val="tx1">
                  <a:lumMod val="50000"/>
                  <a:lumOff val="50000"/>
                </a:schemeClr>
              </a:solidFill>
              <a:latin typeface="+mj-lt"/>
            </a:endParaRPr>
          </a:p>
        </p:txBody>
      </p:sp>
      <p:sp>
        <p:nvSpPr>
          <p:cNvPr id="9" name="직사각형 8">
            <a:extLst>
              <a:ext uri="{FF2B5EF4-FFF2-40B4-BE49-F238E27FC236}">
                <a16:creationId xmlns:a16="http://schemas.microsoft.com/office/drawing/2014/main" id="{5769652E-7373-204B-91E4-89EF67C7490C}"/>
              </a:ext>
            </a:extLst>
          </p:cNvPr>
          <p:cNvSpPr/>
          <p:nvPr/>
        </p:nvSpPr>
        <p:spPr>
          <a:xfrm>
            <a:off x="76200" y="304800"/>
            <a:ext cx="8597900" cy="3086100"/>
          </a:xfrm>
          <a:prstGeom prst="rect">
            <a:avLst/>
          </a:prstGeom>
          <a:solidFill>
            <a:schemeClr val="accent1">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4" name="TextBox 3">
            <a:extLst>
              <a:ext uri="{FF2B5EF4-FFF2-40B4-BE49-F238E27FC236}">
                <a16:creationId xmlns:a16="http://schemas.microsoft.com/office/drawing/2014/main" id="{A55E6ED8-6193-52BB-17C8-43F5E2976BAD}"/>
              </a:ext>
            </a:extLst>
          </p:cNvPr>
          <p:cNvSpPr txBox="1"/>
          <p:nvPr/>
        </p:nvSpPr>
        <p:spPr>
          <a:xfrm>
            <a:off x="2577075" y="3675870"/>
            <a:ext cx="6086139" cy="3093154"/>
          </a:xfrm>
          <a:prstGeom prst="rect">
            <a:avLst/>
          </a:prstGeom>
          <a:noFill/>
          <a:ln>
            <a:noFill/>
          </a:ln>
        </p:spPr>
        <p:txBody>
          <a:bodyPr wrap="square">
            <a:spAutoFit/>
          </a:bodyPr>
          <a:lstStyle/>
          <a:p>
            <a:pPr marL="285750" marR="0" lvl="0" indent="-2857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Stock price prediction is crucial for investors </a:t>
            </a:r>
            <a:r>
              <a:rPr kumimoji="0" lang="en-US" altLang="en-US" sz="1800" b="0" i="0" u="none" strike="noStrike" cap="none" normalizeH="0" baseline="0" dirty="0">
                <a:ln>
                  <a:noFill/>
                </a:ln>
                <a:solidFill>
                  <a:schemeClr val="tx1"/>
                </a:solidFill>
                <a:effectLst/>
                <a:latin typeface="Arial" panose="020B0604020202020204" pitchFamily="34" charset="0"/>
              </a:rPr>
              <a:t>aiming to make informed decisions</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Prediction difficult in the tech sector</a:t>
            </a:r>
            <a:r>
              <a:rPr kumimoji="0" lang="en-US" altLang="en-US" sz="1800" b="0" i="0" u="none" strike="noStrike" cap="none" normalizeH="0" baseline="0" dirty="0">
                <a:ln>
                  <a:noFill/>
                </a:ln>
                <a:solidFill>
                  <a:schemeClr val="tx1"/>
                </a:solidFill>
                <a:effectLst/>
                <a:latin typeface="Arial" panose="020B0604020202020204" pitchFamily="34" charset="0"/>
              </a:rPr>
              <a:t>, known for its volatility and rapid innovation cycles.</a:t>
            </a:r>
          </a:p>
          <a:p>
            <a:pPr marL="285750" marR="0" lvl="0" indent="-2857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lang="en-US" altLang="en-US" dirty="0">
                <a:latin typeface="Arial" panose="020B0604020202020204" pitchFamily="34" charset="0"/>
              </a:rPr>
              <a:t>Accuracy challenges</a:t>
            </a:r>
            <a:r>
              <a:rPr kumimoji="0" lang="en-US" altLang="en-US" sz="1800" b="0" i="0" u="none" strike="noStrike" cap="none" normalizeH="0" baseline="0" dirty="0">
                <a:ln>
                  <a:noFill/>
                </a:ln>
                <a:solidFill>
                  <a:schemeClr val="tx1"/>
                </a:solidFill>
                <a:effectLst/>
                <a:latin typeface="Arial" panose="020B0604020202020204" pitchFamily="34" charset="0"/>
              </a:rPr>
              <a:t> due to market fluctuations and external factors (e.g., economic news, earnings reports, and global events) </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ts val="60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Our project focuses on predicting the stock prices of five influential technical companies and leaders: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Apple, Amazon, Nvidia, Roku, and Microsoft.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567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02D1AE-2632-4FF9-9443-1F5A312F9287}"/>
              </a:ext>
            </a:extLst>
          </p:cNvPr>
          <p:cNvSpPr>
            <a:spLocks noGrp="1"/>
          </p:cNvSpPr>
          <p:nvPr>
            <p:ph type="title"/>
          </p:nvPr>
        </p:nvSpPr>
        <p:spPr>
          <a:xfrm>
            <a:off x="838200" y="577300"/>
            <a:ext cx="10515599" cy="521480"/>
          </a:xfrm>
        </p:spPr>
        <p:txBody>
          <a:bodyPr/>
          <a:lstStyle/>
          <a:p>
            <a:r>
              <a:rPr lang="en-US" altLang="ko-KR" sz="3200" dirty="0">
                <a:solidFill>
                  <a:schemeClr val="accent4"/>
                </a:solidFill>
              </a:rPr>
              <a:t>APPROACH</a:t>
            </a:r>
            <a:endParaRPr lang="ko-KR" altLang="en-US" sz="3200" dirty="0">
              <a:solidFill>
                <a:schemeClr val="bg1"/>
              </a:solidFill>
            </a:endParaRPr>
          </a:p>
        </p:txBody>
      </p:sp>
      <p:grpSp>
        <p:nvGrpSpPr>
          <p:cNvPr id="41" name="Group 40">
            <a:extLst>
              <a:ext uri="{FF2B5EF4-FFF2-40B4-BE49-F238E27FC236}">
                <a16:creationId xmlns:a16="http://schemas.microsoft.com/office/drawing/2014/main" id="{8D1B95F2-7046-3CFB-1C2B-0DB68F973F83}"/>
              </a:ext>
            </a:extLst>
          </p:cNvPr>
          <p:cNvGrpSpPr/>
          <p:nvPr/>
        </p:nvGrpSpPr>
        <p:grpSpPr>
          <a:xfrm>
            <a:off x="733425" y="1387215"/>
            <a:ext cx="10429081" cy="4757612"/>
            <a:chOff x="733425" y="1387215"/>
            <a:chExt cx="10429081" cy="4757612"/>
          </a:xfrm>
        </p:grpSpPr>
        <p:sp>
          <p:nvSpPr>
            <p:cNvPr id="10" name="직사각형 9">
              <a:extLst>
                <a:ext uri="{FF2B5EF4-FFF2-40B4-BE49-F238E27FC236}">
                  <a16:creationId xmlns:a16="http://schemas.microsoft.com/office/drawing/2014/main" id="{24443A0D-B2DC-47D4-B057-B4BEF69E8B00}"/>
                </a:ext>
              </a:extLst>
            </p:cNvPr>
            <p:cNvSpPr/>
            <p:nvPr/>
          </p:nvSpPr>
          <p:spPr>
            <a:xfrm>
              <a:off x="733425" y="5525702"/>
              <a:ext cx="9944100" cy="619125"/>
            </a:xfrm>
            <a:prstGeom prst="rect">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1" lang="ko-KR" altLang="en-US" sz="1800" b="0" i="0" u="none" strike="noStrike" kern="1200" cap="none" spc="0" normalizeH="0" baseline="0" noProof="0">
                <a:ln>
                  <a:noFill/>
                </a:ln>
                <a:solidFill>
                  <a:srgbClr val="FFFFFF"/>
                </a:solidFill>
                <a:effectLst/>
                <a:uLnTx/>
                <a:uFillTx/>
                <a:latin typeface="Calibri"/>
                <a:ea typeface="맑은 고딕"/>
                <a:cs typeface="+mn-cs"/>
              </a:endParaRPr>
            </a:p>
          </p:txBody>
        </p:sp>
        <p:sp>
          <p:nvSpPr>
            <p:cNvPr id="3" name="화살표: 오각형 2">
              <a:extLst>
                <a:ext uri="{FF2B5EF4-FFF2-40B4-BE49-F238E27FC236}">
                  <a16:creationId xmlns:a16="http://schemas.microsoft.com/office/drawing/2014/main" id="{5BB3B4BA-4360-4429-8D6A-C7C67CE50D84}"/>
                </a:ext>
              </a:extLst>
            </p:cNvPr>
            <p:cNvSpPr/>
            <p:nvPr/>
          </p:nvSpPr>
          <p:spPr>
            <a:xfrm>
              <a:off x="1029494" y="5124451"/>
              <a:ext cx="2449512" cy="619125"/>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FFFF"/>
                  </a:solidFill>
                  <a:effectLst/>
                  <a:uLnTx/>
                  <a:uFillTx/>
                  <a:latin typeface="Abril Fatface"/>
                  <a:ea typeface="맑은 고딕"/>
                  <a:cs typeface="+mn-cs"/>
                </a:rPr>
                <a:t>01</a:t>
              </a:r>
              <a:endParaRPr kumimoji="0" lang="ko-KR" altLang="en-US" sz="1800" b="0" i="0" u="none" strike="noStrike" kern="1200" cap="none" spc="0" normalizeH="0" baseline="0" noProof="0" dirty="0">
                <a:ln>
                  <a:noFill/>
                </a:ln>
                <a:solidFill>
                  <a:srgbClr val="FFFFFF"/>
                </a:solidFill>
                <a:effectLst/>
                <a:uLnTx/>
                <a:uFillTx/>
                <a:latin typeface="Abril Fatface"/>
                <a:ea typeface="맑은 고딕"/>
                <a:cs typeface="+mn-cs"/>
              </a:endParaRPr>
            </a:p>
          </p:txBody>
        </p:sp>
        <p:sp>
          <p:nvSpPr>
            <p:cNvPr id="4" name="화살표: 갈매기형 수장 3">
              <a:extLst>
                <a:ext uri="{FF2B5EF4-FFF2-40B4-BE49-F238E27FC236}">
                  <a16:creationId xmlns:a16="http://schemas.microsoft.com/office/drawing/2014/main" id="{2987F49A-AA68-4B83-B0B8-518E0D17A808}"/>
                </a:ext>
              </a:extLst>
            </p:cNvPr>
            <p:cNvSpPr/>
            <p:nvPr/>
          </p:nvSpPr>
          <p:spPr>
            <a:xfrm>
              <a:off x="3590661" y="5124451"/>
              <a:ext cx="2449512" cy="619125"/>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FFFF"/>
                  </a:solidFill>
                  <a:effectLst/>
                  <a:uLnTx/>
                  <a:uFillTx/>
                  <a:latin typeface="Abril Fatface"/>
                  <a:ea typeface="맑은 고딕"/>
                  <a:cs typeface="+mn-cs"/>
                </a:rPr>
                <a:t>02</a:t>
              </a:r>
              <a:endParaRPr kumimoji="0" lang="ko-KR" altLang="en-US" sz="1800" b="0" i="0" u="none" strike="noStrike" kern="1200" cap="none" spc="0" normalizeH="0" baseline="0" noProof="0" dirty="0">
                <a:ln>
                  <a:noFill/>
                </a:ln>
                <a:solidFill>
                  <a:srgbClr val="FFFFFF"/>
                </a:solidFill>
                <a:effectLst/>
                <a:uLnTx/>
                <a:uFillTx/>
                <a:latin typeface="Abril Fatface"/>
                <a:ea typeface="맑은 고딕"/>
                <a:cs typeface="+mn-cs"/>
              </a:endParaRPr>
            </a:p>
          </p:txBody>
        </p:sp>
        <p:sp>
          <p:nvSpPr>
            <p:cNvPr id="6" name="화살표: 갈매기형 수장 5">
              <a:extLst>
                <a:ext uri="{FF2B5EF4-FFF2-40B4-BE49-F238E27FC236}">
                  <a16:creationId xmlns:a16="http://schemas.microsoft.com/office/drawing/2014/main" id="{6CC38769-2983-4561-BE28-11BB98A47F46}"/>
                </a:ext>
              </a:extLst>
            </p:cNvPr>
            <p:cNvSpPr/>
            <p:nvPr/>
          </p:nvSpPr>
          <p:spPr>
            <a:xfrm>
              <a:off x="6151828" y="5124451"/>
              <a:ext cx="2449512" cy="619125"/>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FFFF"/>
                  </a:solidFill>
                  <a:effectLst/>
                  <a:uLnTx/>
                  <a:uFillTx/>
                  <a:latin typeface="Abril Fatface"/>
                  <a:ea typeface="맑은 고딕"/>
                  <a:cs typeface="+mn-cs"/>
                </a:rPr>
                <a:t>03</a:t>
              </a:r>
              <a:endParaRPr kumimoji="0" lang="ko-KR" altLang="en-US" sz="1800" b="0" i="0" u="none" strike="noStrike" kern="1200" cap="none" spc="0" normalizeH="0" baseline="0" noProof="0" dirty="0">
                <a:ln>
                  <a:noFill/>
                </a:ln>
                <a:solidFill>
                  <a:srgbClr val="FFFFFF"/>
                </a:solidFill>
                <a:effectLst/>
                <a:uLnTx/>
                <a:uFillTx/>
                <a:latin typeface="Abril Fatface"/>
                <a:ea typeface="맑은 고딕"/>
                <a:cs typeface="+mn-cs"/>
              </a:endParaRPr>
            </a:p>
          </p:txBody>
        </p:sp>
        <p:sp>
          <p:nvSpPr>
            <p:cNvPr id="7" name="화살표: 갈매기형 수장 6">
              <a:extLst>
                <a:ext uri="{FF2B5EF4-FFF2-40B4-BE49-F238E27FC236}">
                  <a16:creationId xmlns:a16="http://schemas.microsoft.com/office/drawing/2014/main" id="{4EEE4FA1-8488-47A3-AF8B-BAA413454E75}"/>
                </a:ext>
              </a:extLst>
            </p:cNvPr>
            <p:cNvSpPr/>
            <p:nvPr/>
          </p:nvSpPr>
          <p:spPr>
            <a:xfrm>
              <a:off x="8712994" y="5124451"/>
              <a:ext cx="2449512" cy="619125"/>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800" b="0" i="0" u="none" strike="noStrike" kern="1200" cap="none" spc="0" normalizeH="0" baseline="0" noProof="0" dirty="0">
                  <a:ln>
                    <a:noFill/>
                  </a:ln>
                  <a:solidFill>
                    <a:srgbClr val="FFFFFF"/>
                  </a:solidFill>
                  <a:effectLst/>
                  <a:uLnTx/>
                  <a:uFillTx/>
                  <a:latin typeface="Abril Fatface"/>
                  <a:ea typeface="맑은 고딕"/>
                  <a:cs typeface="+mn-cs"/>
                </a:rPr>
                <a:t>04</a:t>
              </a:r>
              <a:endParaRPr kumimoji="0" lang="ko-KR" altLang="en-US" sz="1800" b="0" i="0" u="none" strike="noStrike" kern="1200" cap="none" spc="0" normalizeH="0" baseline="0" noProof="0" dirty="0">
                <a:ln>
                  <a:noFill/>
                </a:ln>
                <a:solidFill>
                  <a:srgbClr val="FFFFFF"/>
                </a:solidFill>
                <a:effectLst/>
                <a:uLnTx/>
                <a:uFillTx/>
                <a:latin typeface="Abril Fatface"/>
                <a:ea typeface="맑은 고딕"/>
                <a:cs typeface="+mn-cs"/>
              </a:endParaRPr>
            </a:p>
          </p:txBody>
        </p:sp>
        <p:sp>
          <p:nvSpPr>
            <p:cNvPr id="12" name="TextBox 11">
              <a:extLst>
                <a:ext uri="{FF2B5EF4-FFF2-40B4-BE49-F238E27FC236}">
                  <a16:creationId xmlns:a16="http://schemas.microsoft.com/office/drawing/2014/main" id="{9D8EEEDE-4DEE-4142-9B09-116737E8F0A3}"/>
                </a:ext>
              </a:extLst>
            </p:cNvPr>
            <p:cNvSpPr txBox="1"/>
            <p:nvPr/>
          </p:nvSpPr>
          <p:spPr>
            <a:xfrm>
              <a:off x="1121229" y="2106989"/>
              <a:ext cx="2357778" cy="2207547"/>
            </a:xfrm>
            <a:prstGeom prst="rect">
              <a:avLst/>
            </a:prstGeom>
            <a:noFill/>
            <a:ln>
              <a:noFill/>
            </a:ln>
          </p:spPr>
          <p:txBody>
            <a:bodyPr wrap="square" lIns="0" rtlCol="0">
              <a:noAutofit/>
            </a:bodyPr>
            <a:lstStyle/>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Historical stock data fetched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via </a:t>
              </a:r>
              <a:r>
                <a:rPr kumimoji="1" lang="en-US" altLang="x-none" sz="1200" dirty="0" err="1">
                  <a:solidFill>
                    <a:srgbClr val="FFFFFF"/>
                  </a:solidFill>
                  <a:latin typeface="Calibri"/>
                  <a:ea typeface="맑은 고딕"/>
                </a:rPr>
                <a:t>yfinance</a:t>
              </a:r>
              <a:r>
                <a:rPr kumimoji="1" lang="en-US" altLang="x-none" sz="1200" dirty="0">
                  <a:solidFill>
                    <a:srgbClr val="FFFFFF"/>
                  </a:solidFill>
                  <a:latin typeface="Calibri"/>
                  <a:ea typeface="맑은 고딕"/>
                </a:rPr>
                <a:t> library API</a:t>
              </a:r>
            </a:p>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t>Datapoints covered daily </a:t>
              </a:r>
              <a:b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br>
              <a: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t>closing prices, volume and </a:t>
              </a:r>
              <a:b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br>
              <a: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t>other financial indicators </a:t>
              </a:r>
            </a:p>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t>Data cleansing handled </a:t>
              </a:r>
              <a:b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br>
              <a: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t>missing values and normalized </a:t>
              </a:r>
              <a:b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br>
              <a: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t>to ensure consistency across </a:t>
              </a:r>
              <a:b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br>
              <a:r>
                <a:rPr kumimoji="1" lang="en-US" altLang="x-none" sz="1200" b="0" i="0" u="none" strike="noStrike" kern="1200" cap="none" spc="0" normalizeH="0" baseline="0" noProof="0" dirty="0">
                  <a:ln>
                    <a:noFill/>
                  </a:ln>
                  <a:solidFill>
                    <a:srgbClr val="FFFFFF"/>
                  </a:solidFill>
                  <a:effectLst/>
                  <a:uLnTx/>
                  <a:uFillTx/>
                  <a:latin typeface="Calibri"/>
                  <a:ea typeface="맑은 고딕"/>
                  <a:cs typeface="+mn-cs"/>
                </a:rPr>
                <a:t>different stocks</a:t>
              </a:r>
            </a:p>
          </p:txBody>
        </p:sp>
        <p:sp>
          <p:nvSpPr>
            <p:cNvPr id="26" name="TextBox 25">
              <a:extLst>
                <a:ext uri="{FF2B5EF4-FFF2-40B4-BE49-F238E27FC236}">
                  <a16:creationId xmlns:a16="http://schemas.microsoft.com/office/drawing/2014/main" id="{2D4B4C38-1996-4C72-8111-B312C6618E38}"/>
                </a:ext>
              </a:extLst>
            </p:cNvPr>
            <p:cNvSpPr txBox="1"/>
            <p:nvPr/>
          </p:nvSpPr>
          <p:spPr>
            <a:xfrm>
              <a:off x="3682395" y="2106989"/>
              <a:ext cx="2357778" cy="2207547"/>
            </a:xfrm>
            <a:prstGeom prst="rect">
              <a:avLst/>
            </a:prstGeom>
            <a:noFill/>
            <a:ln>
              <a:noFill/>
            </a:ln>
          </p:spPr>
          <p:txBody>
            <a:bodyPr wrap="square" lIns="0" rtlCol="0">
              <a:noAutofit/>
            </a:bodyPr>
            <a:lstStyle/>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Data engineering transformed &amp; processed the raw data into a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structured format for analysis </a:t>
              </a:r>
            </a:p>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Exploratory analysis performed to understand key trends, such as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stock price trends, volatility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patterns, and trading volumes</a:t>
              </a:r>
            </a:p>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Visualizations were created using Matplotlib and Seaborn to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identify patterns (e.g., seasonal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trends, significant events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impacting stock prices)</a:t>
              </a:r>
            </a:p>
          </p:txBody>
        </p:sp>
        <p:sp>
          <p:nvSpPr>
            <p:cNvPr id="14" name="TextBox 13">
              <a:extLst>
                <a:ext uri="{FF2B5EF4-FFF2-40B4-BE49-F238E27FC236}">
                  <a16:creationId xmlns:a16="http://schemas.microsoft.com/office/drawing/2014/main" id="{08F9AE5D-0A25-4DDC-B236-43BA339F0D6E}"/>
                </a:ext>
              </a:extLst>
            </p:cNvPr>
            <p:cNvSpPr txBox="1"/>
            <p:nvPr/>
          </p:nvSpPr>
          <p:spPr>
            <a:xfrm>
              <a:off x="1029495" y="1387215"/>
              <a:ext cx="2449512" cy="584775"/>
            </a:xfrm>
            <a:prstGeom prst="rect">
              <a:avLst/>
            </a:prstGeom>
            <a:noFill/>
            <a:ln>
              <a:noFill/>
            </a:ln>
          </p:spPr>
          <p:txBody>
            <a:bodyPr wrap="square" lIns="0" rtlCol="0">
              <a:spAutoFit/>
            </a:bodyPr>
            <a:lstStyle/>
            <a:p>
              <a:pPr marL="0" marR="0" lvl="0" indent="0" algn="l" defTabSz="914400" rtl="0" eaLnBrk="1" fontAlgn="auto" latinLnBrk="1" hangingPunct="1">
                <a:spcBef>
                  <a:spcPts val="0"/>
                </a:spcBef>
                <a:spcAft>
                  <a:spcPts val="0"/>
                </a:spcAft>
                <a:buClrTx/>
                <a:buSzTx/>
                <a:buFontTx/>
                <a:buNone/>
                <a:tabLst/>
                <a:defRPr/>
              </a:pPr>
              <a: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t>Data Collection &amp;</a:t>
              </a:r>
              <a:b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br>
              <a: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t>Preparation</a:t>
              </a:r>
              <a:endParaRPr kumimoji="1" lang="x-none" altLang="en-US" sz="1600" b="1" i="0" u="none" strike="noStrike" kern="1200" cap="none" spc="0" normalizeH="0" baseline="0" noProof="0" dirty="0">
                <a:ln>
                  <a:noFill/>
                </a:ln>
                <a:solidFill>
                  <a:srgbClr val="8B93D0"/>
                </a:solidFill>
                <a:effectLst/>
                <a:uLnTx/>
                <a:uFillTx/>
                <a:latin typeface="Calibri"/>
                <a:ea typeface="맑은 고딕"/>
                <a:cs typeface="+mn-cs"/>
              </a:endParaRPr>
            </a:p>
          </p:txBody>
        </p:sp>
        <p:cxnSp>
          <p:nvCxnSpPr>
            <p:cNvPr id="13" name="Straight Connector 12">
              <a:extLst>
                <a:ext uri="{FF2B5EF4-FFF2-40B4-BE49-F238E27FC236}">
                  <a16:creationId xmlns:a16="http://schemas.microsoft.com/office/drawing/2014/main" id="{66896409-C89F-2EA3-2F2A-C3C450FA2DE4}"/>
                </a:ext>
              </a:extLst>
            </p:cNvPr>
            <p:cNvCxnSpPr>
              <a:cxnSpLocks/>
            </p:cNvCxnSpPr>
            <p:nvPr/>
          </p:nvCxnSpPr>
          <p:spPr>
            <a:xfrm>
              <a:off x="1029495" y="2037305"/>
              <a:ext cx="2312419" cy="0"/>
            </a:xfrm>
            <a:prstGeom prst="line">
              <a:avLst/>
            </a:prstGeom>
            <a:ln w="19050">
              <a:solidFill>
                <a:srgbClr val="737BA9"/>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2A9085D-8C98-06E8-1D76-45F004EB998D}"/>
                </a:ext>
              </a:extLst>
            </p:cNvPr>
            <p:cNvSpPr txBox="1"/>
            <p:nvPr/>
          </p:nvSpPr>
          <p:spPr>
            <a:xfrm>
              <a:off x="3590661" y="1387215"/>
              <a:ext cx="2449512" cy="584775"/>
            </a:xfrm>
            <a:prstGeom prst="rect">
              <a:avLst/>
            </a:prstGeom>
            <a:noFill/>
            <a:ln>
              <a:noFill/>
            </a:ln>
          </p:spPr>
          <p:txBody>
            <a:bodyPr wrap="square" lIns="0" rtlCol="0">
              <a:spAutoFit/>
            </a:bodyPr>
            <a:lstStyle/>
            <a:p>
              <a:pPr marL="0" marR="0" lvl="0" indent="0" algn="l" defTabSz="914400" rtl="0" eaLnBrk="1" fontAlgn="auto" latinLnBrk="1" hangingPunct="1">
                <a:spcBef>
                  <a:spcPts val="0"/>
                </a:spcBef>
                <a:spcAft>
                  <a:spcPts val="0"/>
                </a:spcAft>
                <a:buClrTx/>
                <a:buSzTx/>
                <a:buFontTx/>
                <a:buNone/>
                <a:tabLst/>
                <a:defRPr/>
              </a:pPr>
              <a: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t>Data Engineering &amp;</a:t>
              </a:r>
              <a:b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br>
              <a: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t>Exploratory Analysis</a:t>
              </a:r>
              <a:endParaRPr kumimoji="1" lang="x-none" altLang="en-US" sz="1600" b="1" i="0" u="none" strike="noStrike" kern="1200" cap="none" spc="0" normalizeH="0" baseline="0" noProof="0" dirty="0">
                <a:ln>
                  <a:noFill/>
                </a:ln>
                <a:solidFill>
                  <a:srgbClr val="8B93D0"/>
                </a:solidFill>
                <a:effectLst/>
                <a:uLnTx/>
                <a:uFillTx/>
                <a:latin typeface="Calibri"/>
                <a:ea typeface="맑은 고딕"/>
                <a:cs typeface="+mn-cs"/>
              </a:endParaRPr>
            </a:p>
          </p:txBody>
        </p:sp>
        <p:cxnSp>
          <p:nvCxnSpPr>
            <p:cNvPr id="28" name="Straight Connector 27">
              <a:extLst>
                <a:ext uri="{FF2B5EF4-FFF2-40B4-BE49-F238E27FC236}">
                  <a16:creationId xmlns:a16="http://schemas.microsoft.com/office/drawing/2014/main" id="{CE8246B7-AF07-8AF3-0872-33B84B05FBA9}"/>
                </a:ext>
              </a:extLst>
            </p:cNvPr>
            <p:cNvCxnSpPr>
              <a:cxnSpLocks/>
            </p:cNvCxnSpPr>
            <p:nvPr/>
          </p:nvCxnSpPr>
          <p:spPr>
            <a:xfrm>
              <a:off x="3590661" y="2037305"/>
              <a:ext cx="2312419" cy="0"/>
            </a:xfrm>
            <a:prstGeom prst="line">
              <a:avLst/>
            </a:prstGeom>
            <a:ln w="19050">
              <a:solidFill>
                <a:srgbClr val="737BA9"/>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F53B9D97-5FBB-BED1-6D40-5CF2C4440997}"/>
                </a:ext>
              </a:extLst>
            </p:cNvPr>
            <p:cNvGrpSpPr/>
            <p:nvPr/>
          </p:nvGrpSpPr>
          <p:grpSpPr>
            <a:xfrm>
              <a:off x="6151828" y="1387215"/>
              <a:ext cx="2449512" cy="2927321"/>
              <a:chOff x="6151828" y="1387215"/>
              <a:chExt cx="2449512" cy="2927321"/>
            </a:xfrm>
          </p:grpSpPr>
          <p:sp>
            <p:nvSpPr>
              <p:cNvPr id="31" name="TextBox 30">
                <a:extLst>
                  <a:ext uri="{FF2B5EF4-FFF2-40B4-BE49-F238E27FC236}">
                    <a16:creationId xmlns:a16="http://schemas.microsoft.com/office/drawing/2014/main" id="{8A642F70-739C-DA06-FF8F-65CFBF7551EF}"/>
                  </a:ext>
                </a:extLst>
              </p:cNvPr>
              <p:cNvSpPr txBox="1"/>
              <p:nvPr/>
            </p:nvSpPr>
            <p:spPr>
              <a:xfrm>
                <a:off x="6243562" y="2106989"/>
                <a:ext cx="2357778" cy="2207547"/>
              </a:xfrm>
              <a:prstGeom prst="rect">
                <a:avLst/>
              </a:prstGeom>
              <a:noFill/>
              <a:ln>
                <a:noFill/>
              </a:ln>
            </p:spPr>
            <p:txBody>
              <a:bodyPr wrap="square" lIns="0" rtlCol="0">
                <a:noAutofit/>
              </a:bodyPr>
              <a:lstStyle/>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Employed models like ARIMA for time-series forecasting, Random Forest for capturing complex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patterns, and LSTM for handling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sequential data</a:t>
                </a:r>
              </a:p>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Technical indicators such as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moving averages, RSI, &amp; Bollinger Bands enhanced predictivity</a:t>
                </a:r>
              </a:p>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Models trained &amp; optimized using grid search and cross-validation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to ensure robust performance</a:t>
                </a:r>
              </a:p>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endParaRPr kumimoji="1" lang="en-US" altLang="x-none" sz="1200" dirty="0">
                  <a:solidFill>
                    <a:srgbClr val="FFFFFF"/>
                  </a:solidFill>
                  <a:latin typeface="Calibri"/>
                  <a:ea typeface="맑은 고딕"/>
                </a:endParaRPr>
              </a:p>
            </p:txBody>
          </p:sp>
          <p:sp>
            <p:nvSpPr>
              <p:cNvPr id="32" name="TextBox 31">
                <a:extLst>
                  <a:ext uri="{FF2B5EF4-FFF2-40B4-BE49-F238E27FC236}">
                    <a16:creationId xmlns:a16="http://schemas.microsoft.com/office/drawing/2014/main" id="{EC07A83A-AD74-17F8-767B-A31BCE3A5982}"/>
                  </a:ext>
                </a:extLst>
              </p:cNvPr>
              <p:cNvSpPr txBox="1"/>
              <p:nvPr/>
            </p:nvSpPr>
            <p:spPr>
              <a:xfrm>
                <a:off x="6151828" y="1387215"/>
                <a:ext cx="2449512" cy="584775"/>
              </a:xfrm>
              <a:prstGeom prst="rect">
                <a:avLst/>
              </a:prstGeom>
              <a:noFill/>
              <a:ln>
                <a:noFill/>
              </a:ln>
            </p:spPr>
            <p:txBody>
              <a:bodyPr wrap="square" lIns="0" rtlCol="0">
                <a:spAutoFit/>
              </a:bodyPr>
              <a:lstStyle/>
              <a:p>
                <a:pPr marL="0" marR="0" lvl="0" indent="0" algn="l" defTabSz="914400" rtl="0" eaLnBrk="1" fontAlgn="auto" latinLnBrk="1" hangingPunct="1">
                  <a:spcBef>
                    <a:spcPts val="0"/>
                  </a:spcBef>
                  <a:spcAft>
                    <a:spcPts val="0"/>
                  </a:spcAft>
                  <a:buClrTx/>
                  <a:buSzTx/>
                  <a:buFontTx/>
                  <a:buNone/>
                  <a:tabLst/>
                  <a:defRPr/>
                </a:pPr>
                <a: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t>Model Selection &amp; </a:t>
                </a:r>
                <a:b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br>
                <a: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t>Training</a:t>
                </a:r>
                <a:endParaRPr kumimoji="1" lang="x-none" altLang="en-US" sz="1600" b="1" i="0" u="none" strike="noStrike" kern="1200" cap="none" spc="0" normalizeH="0" baseline="0" noProof="0" dirty="0">
                  <a:ln>
                    <a:noFill/>
                  </a:ln>
                  <a:solidFill>
                    <a:srgbClr val="8B93D0"/>
                  </a:solidFill>
                  <a:effectLst/>
                  <a:uLnTx/>
                  <a:uFillTx/>
                  <a:latin typeface="Calibri"/>
                  <a:ea typeface="맑은 고딕"/>
                  <a:cs typeface="+mn-cs"/>
                </a:endParaRPr>
              </a:p>
            </p:txBody>
          </p:sp>
          <p:cxnSp>
            <p:nvCxnSpPr>
              <p:cNvPr id="33" name="Straight Connector 32">
                <a:extLst>
                  <a:ext uri="{FF2B5EF4-FFF2-40B4-BE49-F238E27FC236}">
                    <a16:creationId xmlns:a16="http://schemas.microsoft.com/office/drawing/2014/main" id="{64E77951-F647-7656-06F3-4B8B48324A80}"/>
                  </a:ext>
                </a:extLst>
              </p:cNvPr>
              <p:cNvCxnSpPr>
                <a:cxnSpLocks/>
              </p:cNvCxnSpPr>
              <p:nvPr/>
            </p:nvCxnSpPr>
            <p:spPr>
              <a:xfrm>
                <a:off x="6151828" y="2037305"/>
                <a:ext cx="2312419" cy="0"/>
              </a:xfrm>
              <a:prstGeom prst="line">
                <a:avLst/>
              </a:prstGeom>
              <a:ln w="19050">
                <a:solidFill>
                  <a:srgbClr val="737BA9"/>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1FDE49FD-625C-70AC-72D0-8691AD099D41}"/>
                </a:ext>
              </a:extLst>
            </p:cNvPr>
            <p:cNvGrpSpPr/>
            <p:nvPr/>
          </p:nvGrpSpPr>
          <p:grpSpPr>
            <a:xfrm>
              <a:off x="8667636" y="1387215"/>
              <a:ext cx="2449512" cy="2927321"/>
              <a:chOff x="6151828" y="1387215"/>
              <a:chExt cx="2449512" cy="2927321"/>
            </a:xfrm>
          </p:grpSpPr>
          <p:sp>
            <p:nvSpPr>
              <p:cNvPr id="38" name="TextBox 37">
                <a:extLst>
                  <a:ext uri="{FF2B5EF4-FFF2-40B4-BE49-F238E27FC236}">
                    <a16:creationId xmlns:a16="http://schemas.microsoft.com/office/drawing/2014/main" id="{58CC3427-B092-88CD-636F-10552D71D23D}"/>
                  </a:ext>
                </a:extLst>
              </p:cNvPr>
              <p:cNvSpPr txBox="1"/>
              <p:nvPr/>
            </p:nvSpPr>
            <p:spPr>
              <a:xfrm>
                <a:off x="6243562" y="2106989"/>
                <a:ext cx="2357778" cy="2207547"/>
              </a:xfrm>
              <a:prstGeom prst="rect">
                <a:avLst/>
              </a:prstGeom>
              <a:noFill/>
              <a:ln>
                <a:noFill/>
              </a:ln>
            </p:spPr>
            <p:txBody>
              <a:bodyPr wrap="square" lIns="0" rtlCol="0">
                <a:noAutofit/>
              </a:bodyPr>
              <a:lstStyle/>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Combined </a:t>
                </a:r>
                <a:r>
                  <a:rPr kumimoji="1" lang="en-US" altLang="x-none" sz="1200" dirty="0" err="1">
                    <a:solidFill>
                      <a:srgbClr val="FFFFFF"/>
                    </a:solidFill>
                    <a:latin typeface="Calibri"/>
                    <a:ea typeface="맑은 고딕"/>
                  </a:rPr>
                  <a:t>Plotly</a:t>
                </a:r>
                <a:r>
                  <a:rPr kumimoji="1" lang="en-US" altLang="x-none" sz="1200" dirty="0">
                    <a:solidFill>
                      <a:srgbClr val="FFFFFF"/>
                    </a:solidFill>
                    <a:latin typeface="Calibri"/>
                    <a:ea typeface="맑은 고딕"/>
                  </a:rPr>
                  <a:t> for interactive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visuals and Matplotlib/Seaborn</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for static charts to highlight key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data insights</a:t>
                </a:r>
              </a:p>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Visualizations &amp; insights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cohesively integrated into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accessible format</a:t>
                </a:r>
              </a:p>
              <a:p>
                <a:pPr marL="171450" marR="0" lvl="0" indent="-171450" defTabSz="914400" rtl="0" eaLnBrk="1" fontAlgn="auto" latinLnBrk="1" hangingPunct="1">
                  <a:lnSpc>
                    <a:spcPct val="120000"/>
                  </a:lnSpc>
                  <a:spcBef>
                    <a:spcPts val="0"/>
                  </a:spcBef>
                  <a:spcAft>
                    <a:spcPts val="600"/>
                  </a:spcAft>
                  <a:buClrTx/>
                  <a:buSzTx/>
                  <a:buFont typeface="Arial" panose="020B0604020202020204" pitchFamily="34" charset="0"/>
                  <a:buChar char="•"/>
                  <a:tabLst/>
                  <a:defRPr/>
                </a:pPr>
                <a:r>
                  <a:rPr kumimoji="1" lang="en-US" altLang="x-none" sz="1200" dirty="0">
                    <a:solidFill>
                      <a:srgbClr val="FFFFFF"/>
                    </a:solidFill>
                    <a:latin typeface="Calibri"/>
                    <a:ea typeface="맑은 고딕"/>
                  </a:rPr>
                  <a:t>Visuals were used to synthesize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findings and clearly present </a:t>
                </a:r>
                <a:br>
                  <a:rPr kumimoji="1" lang="en-US" altLang="x-none" sz="1200" dirty="0">
                    <a:solidFill>
                      <a:srgbClr val="FFFFFF"/>
                    </a:solidFill>
                    <a:latin typeface="Calibri"/>
                    <a:ea typeface="맑은 고딕"/>
                  </a:rPr>
                </a:br>
                <a:r>
                  <a:rPr kumimoji="1" lang="en-US" altLang="x-none" sz="1200" dirty="0">
                    <a:solidFill>
                      <a:srgbClr val="FFFFFF"/>
                    </a:solidFill>
                    <a:latin typeface="Calibri"/>
                    <a:ea typeface="맑은 고딕"/>
                  </a:rPr>
                  <a:t>actionable recommendations</a:t>
                </a:r>
              </a:p>
            </p:txBody>
          </p:sp>
          <p:sp>
            <p:nvSpPr>
              <p:cNvPr id="39" name="TextBox 38">
                <a:extLst>
                  <a:ext uri="{FF2B5EF4-FFF2-40B4-BE49-F238E27FC236}">
                    <a16:creationId xmlns:a16="http://schemas.microsoft.com/office/drawing/2014/main" id="{79ED1B4A-AA95-6FF0-8289-CA9B3B795365}"/>
                  </a:ext>
                </a:extLst>
              </p:cNvPr>
              <p:cNvSpPr txBox="1"/>
              <p:nvPr/>
            </p:nvSpPr>
            <p:spPr>
              <a:xfrm>
                <a:off x="6151828" y="1387215"/>
                <a:ext cx="2449512" cy="584775"/>
              </a:xfrm>
              <a:prstGeom prst="rect">
                <a:avLst/>
              </a:prstGeom>
              <a:noFill/>
              <a:ln>
                <a:noFill/>
              </a:ln>
            </p:spPr>
            <p:txBody>
              <a:bodyPr wrap="square" lIns="0" rtlCol="0">
                <a:spAutoFit/>
              </a:bodyPr>
              <a:lstStyle/>
              <a:p>
                <a:pPr marL="0" marR="0" lvl="0" indent="0" algn="l" defTabSz="914400" rtl="0" eaLnBrk="1" fontAlgn="auto" latinLnBrk="1" hangingPunct="1">
                  <a:spcBef>
                    <a:spcPts val="0"/>
                  </a:spcBef>
                  <a:spcAft>
                    <a:spcPts val="0"/>
                  </a:spcAft>
                  <a:buClrTx/>
                  <a:buSzTx/>
                  <a:buFontTx/>
                  <a:buNone/>
                  <a:tabLst/>
                  <a:defRPr/>
                </a:pPr>
                <a: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t>Visualization &amp; </a:t>
                </a:r>
                <a:b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br>
                <a:r>
                  <a:rPr kumimoji="1" lang="en-US" altLang="en-US" sz="1600" b="1" i="0" u="none" strike="noStrike" kern="1200" cap="none" spc="0" normalizeH="0" baseline="0" noProof="0" dirty="0">
                    <a:ln>
                      <a:noFill/>
                    </a:ln>
                    <a:solidFill>
                      <a:srgbClr val="8B93D0"/>
                    </a:solidFill>
                    <a:effectLst/>
                    <a:uLnTx/>
                    <a:uFillTx/>
                    <a:latin typeface="Calibri"/>
                    <a:ea typeface="맑은 고딕"/>
                    <a:cs typeface="+mn-cs"/>
                  </a:rPr>
                  <a:t>Presentation</a:t>
                </a:r>
                <a:endParaRPr kumimoji="1" lang="x-none" altLang="en-US" sz="1600" b="1" i="0" u="none" strike="noStrike" kern="1200" cap="none" spc="0" normalizeH="0" baseline="0" noProof="0" dirty="0">
                  <a:ln>
                    <a:noFill/>
                  </a:ln>
                  <a:solidFill>
                    <a:srgbClr val="8B93D0"/>
                  </a:solidFill>
                  <a:effectLst/>
                  <a:uLnTx/>
                  <a:uFillTx/>
                  <a:latin typeface="Calibri"/>
                  <a:ea typeface="맑은 고딕"/>
                  <a:cs typeface="+mn-cs"/>
                </a:endParaRPr>
              </a:p>
            </p:txBody>
          </p:sp>
          <p:cxnSp>
            <p:nvCxnSpPr>
              <p:cNvPr id="40" name="Straight Connector 39">
                <a:extLst>
                  <a:ext uri="{FF2B5EF4-FFF2-40B4-BE49-F238E27FC236}">
                    <a16:creationId xmlns:a16="http://schemas.microsoft.com/office/drawing/2014/main" id="{2CE8C23E-6682-4AF6-3AD7-5AD512C5AD33}"/>
                  </a:ext>
                </a:extLst>
              </p:cNvPr>
              <p:cNvCxnSpPr>
                <a:cxnSpLocks/>
              </p:cNvCxnSpPr>
              <p:nvPr/>
            </p:nvCxnSpPr>
            <p:spPr>
              <a:xfrm>
                <a:off x="6151828" y="2037305"/>
                <a:ext cx="2312419" cy="0"/>
              </a:xfrm>
              <a:prstGeom prst="line">
                <a:avLst/>
              </a:prstGeom>
              <a:ln w="19050">
                <a:solidFill>
                  <a:srgbClr val="737BA9"/>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8142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AA9477A6-5F41-0B43-B2D6-02F109BBCB85}"/>
              </a:ext>
            </a:extLst>
          </p:cNvPr>
          <p:cNvSpPr/>
          <p:nvPr/>
        </p:nvSpPr>
        <p:spPr>
          <a:xfrm>
            <a:off x="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02AB26F3-99A0-4E4C-AB4D-A090A7E6AFD2}"/>
              </a:ext>
            </a:extLst>
          </p:cNvPr>
          <p:cNvSpPr/>
          <p:nvPr/>
        </p:nvSpPr>
        <p:spPr>
          <a:xfrm>
            <a:off x="825500" y="843756"/>
            <a:ext cx="4216400" cy="5170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pic>
        <p:nvPicPr>
          <p:cNvPr id="18" name="Picture 6">
            <a:extLst>
              <a:ext uri="{FF2B5EF4-FFF2-40B4-BE49-F238E27FC236}">
                <a16:creationId xmlns:a16="http://schemas.microsoft.com/office/drawing/2014/main" id="{A84DC1B9-69D7-7F25-2175-5332BB703682}"/>
              </a:ext>
            </a:extLst>
          </p:cNvPr>
          <p:cNvPicPr>
            <a:picLocks noGrp="1" noChangeAspect="1" noChangeArrowheads="1"/>
          </p:cNvPicPr>
          <p:nvPr>
            <p:ph type="pic" sz="quarter" idx="15"/>
          </p:nvPr>
        </p:nvPicPr>
        <p:blipFill rotWithShape="1">
          <a:blip r:embed="rId3">
            <a:extLst>
              <a:ext uri="{28A0092B-C50C-407E-A947-70E740481C1C}">
                <a14:useLocalDpi xmlns:a14="http://schemas.microsoft.com/office/drawing/2010/main" val="0"/>
              </a:ext>
            </a:extLst>
          </a:blip>
          <a:srcRect l="30517" r="15535"/>
          <a:stretch/>
        </p:blipFill>
        <p:spPr bwMode="auto">
          <a:xfrm>
            <a:off x="927100" y="949325"/>
            <a:ext cx="4013200" cy="4959350"/>
          </a:xfrm>
          <a:prstGeom prst="rect">
            <a:avLst/>
          </a:prstGeom>
          <a:noFill/>
          <a:extLst>
            <a:ext uri="{909E8E84-426E-40DD-AFC4-6F175D3DCCD1}">
              <a14:hiddenFill xmlns:a14="http://schemas.microsoft.com/office/drawing/2010/main">
                <a:solidFill>
                  <a:srgbClr val="FFFFFF"/>
                </a:solidFill>
              </a14:hiddenFill>
            </a:ext>
          </a:extLst>
        </p:spPr>
      </p:pic>
      <p:sp>
        <p:nvSpPr>
          <p:cNvPr id="19" name="제목 1">
            <a:extLst>
              <a:ext uri="{FF2B5EF4-FFF2-40B4-BE49-F238E27FC236}">
                <a16:creationId xmlns:a16="http://schemas.microsoft.com/office/drawing/2014/main" id="{FE50A877-BBB9-2A26-FB05-BD392B040612}"/>
              </a:ext>
            </a:extLst>
          </p:cNvPr>
          <p:cNvSpPr txBox="1">
            <a:spLocks/>
          </p:cNvSpPr>
          <p:nvPr/>
        </p:nvSpPr>
        <p:spPr>
          <a:xfrm>
            <a:off x="6346370" y="322276"/>
            <a:ext cx="4974770" cy="521480"/>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3200" dirty="0">
                <a:solidFill>
                  <a:schemeClr val="accent4"/>
                </a:solidFill>
              </a:rPr>
              <a:t>LIMITATIONS</a:t>
            </a:r>
            <a:endParaRPr lang="ko-KR" altLang="en-US" sz="3200" dirty="0">
              <a:solidFill>
                <a:schemeClr val="bg1"/>
              </a:solidFill>
            </a:endParaRPr>
          </a:p>
        </p:txBody>
      </p:sp>
      <p:sp>
        <p:nvSpPr>
          <p:cNvPr id="2" name="TextBox 1">
            <a:extLst>
              <a:ext uri="{FF2B5EF4-FFF2-40B4-BE49-F238E27FC236}">
                <a16:creationId xmlns:a16="http://schemas.microsoft.com/office/drawing/2014/main" id="{D7CF93B1-CCC5-56BA-3566-F53365EA79F4}"/>
              </a:ext>
            </a:extLst>
          </p:cNvPr>
          <p:cNvSpPr txBox="1"/>
          <p:nvPr/>
        </p:nvSpPr>
        <p:spPr>
          <a:xfrm>
            <a:off x="6379028" y="981305"/>
            <a:ext cx="5584371" cy="1323439"/>
          </a:xfrm>
          <a:prstGeom prst="rect">
            <a:avLst/>
          </a:prstGeom>
          <a:noFill/>
          <a:ln>
            <a:noFill/>
          </a:ln>
        </p:spPr>
        <p:txBody>
          <a:bodyPr wrap="square" rtlCol="0">
            <a:spAutoFit/>
          </a:bodyPr>
          <a:lstStyle/>
          <a:p>
            <a:pPr marL="0" marR="0" lvl="0" indent="0" algn="l" defTabSz="914400" rtl="0" eaLnBrk="0" fontAlgn="base" latinLnBrk="0" hangingPunct="0">
              <a:lnSpc>
                <a:spcPct val="100000"/>
              </a:lnSpc>
              <a:spcBef>
                <a:spcPct val="0"/>
              </a:spcBef>
              <a:spcAft>
                <a:spcPts val="60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Data Collection Challenges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174625" marR="0" lvl="0" indent="-174625"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 Quality</a:t>
            </a:r>
            <a:r>
              <a:rPr kumimoji="0" lang="en-US" altLang="en-US" sz="1400" b="0" i="0" u="none" strike="noStrike" cap="none" normalizeH="0" baseline="0" dirty="0">
                <a:ln>
                  <a:noFill/>
                </a:ln>
                <a:solidFill>
                  <a:schemeClr val="tx1"/>
                </a:solidFill>
                <a:effectLst/>
                <a:latin typeface="Arial" panose="020B0604020202020204" pitchFamily="34" charset="0"/>
              </a:rPr>
              <a:t>: Issues with missing values, outliers, and inconsistent data sources required extensive preprocessing.</a:t>
            </a:r>
          </a:p>
          <a:p>
            <a:pPr marL="174625" marR="0" lvl="0" indent="-174625"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Feature Limitations</a:t>
            </a:r>
            <a:r>
              <a:rPr kumimoji="0" lang="en-US" altLang="en-US" sz="1400" b="0" i="0" u="none" strike="noStrike" cap="none" normalizeH="0" baseline="0" dirty="0">
                <a:ln>
                  <a:noFill/>
                </a:ln>
                <a:solidFill>
                  <a:schemeClr val="tx1"/>
                </a:solidFill>
                <a:effectLst/>
                <a:latin typeface="Arial" panose="020B0604020202020204" pitchFamily="34" charset="0"/>
              </a:rPr>
              <a:t>: Limited access to external influencing factors (e.g., macroeconomic indicators) constrained model inputs.</a:t>
            </a:r>
            <a:endParaRPr lang="en-US" altLang="en-US" sz="1400" dirty="0">
              <a:latin typeface="Arial" panose="020B0604020202020204" pitchFamily="34" charset="0"/>
            </a:endParaRPr>
          </a:p>
        </p:txBody>
      </p:sp>
      <p:sp>
        <p:nvSpPr>
          <p:cNvPr id="3" name="TextBox 2">
            <a:extLst>
              <a:ext uri="{FF2B5EF4-FFF2-40B4-BE49-F238E27FC236}">
                <a16:creationId xmlns:a16="http://schemas.microsoft.com/office/drawing/2014/main" id="{B7C8B8AA-59F5-0457-D7B7-683A85D6F7F4}"/>
              </a:ext>
            </a:extLst>
          </p:cNvPr>
          <p:cNvSpPr txBox="1"/>
          <p:nvPr/>
        </p:nvSpPr>
        <p:spPr>
          <a:xfrm>
            <a:off x="6379028" y="2602657"/>
            <a:ext cx="5584371" cy="1969770"/>
          </a:xfrm>
          <a:prstGeom prst="rect">
            <a:avLst/>
          </a:prstGeom>
          <a:noFill/>
          <a:ln>
            <a:noFill/>
          </a:ln>
        </p:spPr>
        <p:txBody>
          <a:bodyPr wrap="square" rtlCol="0">
            <a:spAutoFit/>
          </a:bodyPr>
          <a:lstStyle/>
          <a:p>
            <a:pPr marR="0" lvl="0" algn="l" defTabSz="914400" rtl="0" eaLnBrk="0" fontAlgn="base" latinLnBrk="0" hangingPunct="0">
              <a:lnSpc>
                <a:spcPct val="100000"/>
              </a:lnSpc>
              <a:spcBef>
                <a:spcPct val="0"/>
              </a:spcBef>
              <a:spcAft>
                <a:spcPts val="40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Model Limitations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174625" marR="0" lvl="0" indent="-174625" algn="l" defTabSz="914400" rtl="0" eaLnBrk="0" fontAlgn="base" latinLnBrk="0" hangingPunct="0">
              <a:lnSpc>
                <a:spcPct val="100000"/>
              </a:lnSpc>
              <a:spcBef>
                <a:spcPct val="0"/>
              </a:spcBef>
              <a:spcAft>
                <a:spcPts val="40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ARIMA</a:t>
            </a:r>
            <a:r>
              <a:rPr kumimoji="0" lang="en-US" altLang="en-US" sz="1400" b="0" i="0" u="none" strike="noStrike" cap="none" normalizeH="0" baseline="0" dirty="0">
                <a:ln>
                  <a:noFill/>
                </a:ln>
                <a:solidFill>
                  <a:schemeClr val="tx1"/>
                </a:solidFill>
                <a:effectLst/>
                <a:latin typeface="Arial" panose="020B0604020202020204" pitchFamily="34" charset="0"/>
              </a:rPr>
              <a:t>: Struggled with non-linear patterns, leading to suboptimal performance in volatile markets.</a:t>
            </a:r>
          </a:p>
          <a:p>
            <a:pPr marL="174625" marR="0" lvl="0" indent="-174625" algn="l" defTabSz="914400" rtl="0" eaLnBrk="0" fontAlgn="base" latinLnBrk="0" hangingPunct="0">
              <a:lnSpc>
                <a:spcPct val="100000"/>
              </a:lnSpc>
              <a:spcBef>
                <a:spcPct val="0"/>
              </a:spcBef>
              <a:spcAft>
                <a:spcPts val="40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LSTM</a:t>
            </a:r>
            <a:r>
              <a:rPr kumimoji="0" lang="en-US" altLang="en-US" sz="1400" b="0" i="0" u="none" strike="noStrike" cap="none" normalizeH="0" baseline="0" dirty="0">
                <a:ln>
                  <a:noFill/>
                </a:ln>
                <a:solidFill>
                  <a:schemeClr val="tx1"/>
                </a:solidFill>
                <a:effectLst/>
                <a:latin typeface="Arial" panose="020B0604020202020204" pitchFamily="34" charset="0"/>
              </a:rPr>
              <a:t>: Required significant computational resources and risked overfitting due to model complexity.</a:t>
            </a:r>
          </a:p>
          <a:p>
            <a:pPr marL="174625" marR="0" lvl="0" indent="-174625" algn="l" defTabSz="914400" rtl="0" eaLnBrk="0" fontAlgn="base" latinLnBrk="0" hangingPunct="0">
              <a:lnSpc>
                <a:spcPct val="100000"/>
              </a:lnSpc>
              <a:spcBef>
                <a:spcPct val="0"/>
              </a:spcBef>
              <a:spcAft>
                <a:spcPts val="40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Overfitting Risk:</a:t>
            </a:r>
            <a:r>
              <a:rPr kumimoji="0" lang="en-US" altLang="en-US" sz="1400" b="0" i="0" u="none" strike="noStrike" cap="none" normalizeH="0" baseline="0" dirty="0">
                <a:ln>
                  <a:noFill/>
                </a:ln>
                <a:solidFill>
                  <a:schemeClr val="tx1"/>
                </a:solidFill>
                <a:effectLst/>
                <a:latin typeface="Arial" panose="020B0604020202020204" pitchFamily="34" charset="0"/>
              </a:rPr>
              <a:t> Due to the complexity of the models, particularly with deep learning approaches like LSTM, there was a risk of overfitting the training data</a:t>
            </a:r>
          </a:p>
        </p:txBody>
      </p:sp>
      <p:sp>
        <p:nvSpPr>
          <p:cNvPr id="6" name="TextBox 5">
            <a:extLst>
              <a:ext uri="{FF2B5EF4-FFF2-40B4-BE49-F238E27FC236}">
                <a16:creationId xmlns:a16="http://schemas.microsoft.com/office/drawing/2014/main" id="{7B16FFA0-1C92-1691-B404-F85B403637BE}"/>
              </a:ext>
            </a:extLst>
          </p:cNvPr>
          <p:cNvSpPr txBox="1"/>
          <p:nvPr/>
        </p:nvSpPr>
        <p:spPr>
          <a:xfrm>
            <a:off x="6379028" y="4870339"/>
            <a:ext cx="5682343" cy="1272143"/>
          </a:xfrm>
          <a:prstGeom prst="rect">
            <a:avLst/>
          </a:prstGeom>
          <a:noFill/>
          <a:ln>
            <a:noFill/>
          </a:ln>
        </p:spPr>
        <p:txBody>
          <a:bodyPr wrap="square" rtlCol="0">
            <a:spAutoFit/>
          </a:bodyPr>
          <a:lstStyle/>
          <a:p>
            <a:pPr marL="0" marR="0" lvl="0" indent="0" algn="l" defTabSz="914400" rtl="0" eaLnBrk="0" fontAlgn="base" latinLnBrk="0" hangingPunct="0">
              <a:lnSpc>
                <a:spcPct val="100000"/>
              </a:lnSpc>
              <a:spcBef>
                <a:spcPct val="0"/>
              </a:spcBef>
              <a:spcAft>
                <a:spcPts val="40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Other Limitations / Constraints: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174625" marR="0" lvl="0" indent="-174625" algn="l" defTabSz="914400" rtl="0" eaLnBrk="0" fontAlgn="base" latinLnBrk="0" hangingPunct="0">
              <a:lnSpc>
                <a:spcPct val="100000"/>
              </a:lnSpc>
              <a:spcBef>
                <a:spcPct val="0"/>
              </a:spcBef>
              <a:spcAft>
                <a:spcPts val="40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Resource-Intensive</a:t>
            </a:r>
            <a:r>
              <a:rPr kumimoji="0" lang="en-US" altLang="en-US" sz="1400" b="0" i="0" u="none" strike="noStrike" cap="none" normalizeH="0" baseline="0" dirty="0">
                <a:ln>
                  <a:noFill/>
                </a:ln>
                <a:solidFill>
                  <a:schemeClr val="tx1"/>
                </a:solidFill>
                <a:effectLst/>
                <a:latin typeface="Arial" panose="020B0604020202020204" pitchFamily="34" charset="0"/>
              </a:rPr>
              <a:t>: High demands on processing power and memory, leading to long training times and scalability issues</a:t>
            </a:r>
          </a:p>
          <a:p>
            <a:pPr marL="174625" indent="-174625" eaLnBrk="0" fontAlgn="base" latinLnBrk="0" hangingPunct="0">
              <a:spcBef>
                <a:spcPct val="0"/>
              </a:spcBef>
              <a:spcAft>
                <a:spcPts val="400"/>
              </a:spcAft>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Arial" panose="020B0604020202020204" pitchFamily="34" charset="0"/>
              </a:rPr>
              <a:t>Market Volatility</a:t>
            </a:r>
            <a:r>
              <a:rPr kumimoji="0" lang="en-US" altLang="en-US" sz="1400" b="0" i="0" u="none" strike="noStrike" cap="none" normalizeH="0" baseline="0" dirty="0">
                <a:ln>
                  <a:noFill/>
                </a:ln>
                <a:solidFill>
                  <a:schemeClr val="tx1"/>
                </a:solidFill>
                <a:effectLst/>
                <a:latin typeface="Arial" panose="020B0604020202020204" pitchFamily="34" charset="0"/>
              </a:rPr>
              <a:t>: External events and noise in financial data led to unpredictable market movements, challenging prediction accuracy.</a:t>
            </a:r>
          </a:p>
        </p:txBody>
      </p:sp>
    </p:spTree>
    <p:extLst>
      <p:ext uri="{BB962C8B-B14F-4D97-AF65-F5344CB8AC3E}">
        <p14:creationId xmlns:p14="http://schemas.microsoft.com/office/powerpoint/2010/main" val="805880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각 삼각형[R] 9">
            <a:extLst>
              <a:ext uri="{FF2B5EF4-FFF2-40B4-BE49-F238E27FC236}">
                <a16:creationId xmlns:a16="http://schemas.microsoft.com/office/drawing/2014/main" id="{1C083E76-C685-7940-84CE-C5FD9CE98330}"/>
              </a:ext>
            </a:extLst>
          </p:cNvPr>
          <p:cNvSpPr/>
          <p:nvPr/>
        </p:nvSpPr>
        <p:spPr>
          <a:xfrm>
            <a:off x="0" y="0"/>
            <a:ext cx="12192000" cy="6858000"/>
          </a:xfrm>
          <a:prstGeom prst="rtTriangle">
            <a:avLst/>
          </a:prstGeom>
          <a:solidFill>
            <a:schemeClr val="accent2">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pic>
        <p:nvPicPr>
          <p:cNvPr id="3" name="그림 개체 틀 2" descr="노트북, 실내, 앉아있는, 컴퓨터이(가) 표시된 사진&#10;&#10;자동 생성된 설명">
            <a:extLst>
              <a:ext uri="{FF2B5EF4-FFF2-40B4-BE49-F238E27FC236}">
                <a16:creationId xmlns:a16="http://schemas.microsoft.com/office/drawing/2014/main" id="{0B01FD51-610C-0E4E-89D8-8C8ED1866440}"/>
              </a:ext>
            </a:extLst>
          </p:cNvPr>
          <p:cNvPicPr>
            <a:picLocks noGrp="1" noChangeAspect="1"/>
          </p:cNvPicPr>
          <p:nvPr>
            <p:ph type="pic" sz="quarter" idx="10"/>
          </p:nvPr>
        </p:nvPicPr>
        <p:blipFill rotWithShape="1">
          <a:blip r:embed="rId2">
            <a:duotone>
              <a:prstClr val="black"/>
              <a:schemeClr val="accent3">
                <a:tint val="45000"/>
                <a:satMod val="400000"/>
              </a:schemeClr>
            </a:duotone>
          </a:blip>
          <a:srcRect t="8160" b="20200"/>
          <a:stretch/>
        </p:blipFill>
        <p:spPr>
          <a:xfrm>
            <a:off x="0" y="527050"/>
            <a:ext cx="12192000" cy="5803900"/>
          </a:xfrm>
        </p:spPr>
      </p:pic>
      <p:sp>
        <p:nvSpPr>
          <p:cNvPr id="6" name="TextBox 5">
            <a:extLst>
              <a:ext uri="{FF2B5EF4-FFF2-40B4-BE49-F238E27FC236}">
                <a16:creationId xmlns:a16="http://schemas.microsoft.com/office/drawing/2014/main" id="{1E629047-71E5-F44E-90FE-C017F6B71516}"/>
              </a:ext>
            </a:extLst>
          </p:cNvPr>
          <p:cNvSpPr txBox="1"/>
          <p:nvPr/>
        </p:nvSpPr>
        <p:spPr>
          <a:xfrm>
            <a:off x="619984" y="1949985"/>
            <a:ext cx="7054445" cy="3785652"/>
          </a:xfrm>
          <a:prstGeom prst="rect">
            <a:avLst/>
          </a:prstGeom>
          <a:noFill/>
          <a:ln>
            <a:noFill/>
          </a:ln>
        </p:spPr>
        <p:txBody>
          <a:bodyPr wrap="square" rtlCol="0">
            <a:spAutoFit/>
          </a:bodyPr>
          <a:lstStyle/>
          <a:p>
            <a:r>
              <a:rPr kumimoji="1" lang="en" altLang="en-US" sz="8000" dirty="0">
                <a:solidFill>
                  <a:schemeClr val="accent4"/>
                </a:solidFill>
                <a:latin typeface="+mj-lt"/>
              </a:rPr>
              <a:t>Deep Dive:</a:t>
            </a:r>
            <a:br>
              <a:rPr kumimoji="1" lang="en" altLang="en-US" sz="8000" dirty="0">
                <a:solidFill>
                  <a:schemeClr val="accent4"/>
                </a:solidFill>
                <a:latin typeface="+mj-lt"/>
              </a:rPr>
            </a:br>
            <a:r>
              <a:rPr kumimoji="1" lang="en" altLang="en-US" sz="8000" dirty="0">
                <a:solidFill>
                  <a:schemeClr val="accent4"/>
                </a:solidFill>
                <a:latin typeface="+mj-lt"/>
              </a:rPr>
              <a:t>Individual </a:t>
            </a:r>
            <a:br>
              <a:rPr kumimoji="1" lang="en" altLang="en-US" sz="8000" dirty="0">
                <a:solidFill>
                  <a:schemeClr val="accent4"/>
                </a:solidFill>
                <a:latin typeface="+mj-lt"/>
              </a:rPr>
            </a:br>
            <a:r>
              <a:rPr kumimoji="1" lang="en" altLang="en-US" sz="8000" dirty="0">
                <a:solidFill>
                  <a:schemeClr val="accent4"/>
                </a:solidFill>
                <a:latin typeface="+mj-lt"/>
              </a:rPr>
              <a:t>Stock Analysis</a:t>
            </a:r>
            <a:endParaRPr kumimoji="1" lang="x-none" altLang="en-US" sz="8000" dirty="0">
              <a:solidFill>
                <a:schemeClr val="accent4"/>
              </a:solidFill>
              <a:latin typeface="+mj-lt"/>
            </a:endParaRPr>
          </a:p>
        </p:txBody>
      </p:sp>
      <p:sp>
        <p:nvSpPr>
          <p:cNvPr id="5" name="타원 4">
            <a:extLst>
              <a:ext uri="{FF2B5EF4-FFF2-40B4-BE49-F238E27FC236}">
                <a16:creationId xmlns:a16="http://schemas.microsoft.com/office/drawing/2014/main" id="{E62CEF59-D0B5-9B49-A251-C7AEE776CBA8}"/>
              </a:ext>
            </a:extLst>
          </p:cNvPr>
          <p:cNvSpPr/>
          <p:nvPr/>
        </p:nvSpPr>
        <p:spPr>
          <a:xfrm>
            <a:off x="6060000" y="2650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3" name="타원 12">
            <a:extLst>
              <a:ext uri="{FF2B5EF4-FFF2-40B4-BE49-F238E27FC236}">
                <a16:creationId xmlns:a16="http://schemas.microsoft.com/office/drawing/2014/main" id="{CD68A330-43FE-3A4F-B4BE-E1D5040C30B6}"/>
              </a:ext>
            </a:extLst>
          </p:cNvPr>
          <p:cNvSpPr/>
          <p:nvPr/>
        </p:nvSpPr>
        <p:spPr>
          <a:xfrm>
            <a:off x="6289842" y="2650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4" name="타원 13">
            <a:extLst>
              <a:ext uri="{FF2B5EF4-FFF2-40B4-BE49-F238E27FC236}">
                <a16:creationId xmlns:a16="http://schemas.microsoft.com/office/drawing/2014/main" id="{E6728410-F00C-2D4F-A4F6-9C7C536817FC}"/>
              </a:ext>
            </a:extLst>
          </p:cNvPr>
          <p:cNvSpPr/>
          <p:nvPr/>
        </p:nvSpPr>
        <p:spPr>
          <a:xfrm>
            <a:off x="5830158" y="2650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5" name="타원 14">
            <a:extLst>
              <a:ext uri="{FF2B5EF4-FFF2-40B4-BE49-F238E27FC236}">
                <a16:creationId xmlns:a16="http://schemas.microsoft.com/office/drawing/2014/main" id="{E2F6EB6F-2043-614F-BCCC-B8177A7B538F}"/>
              </a:ext>
            </a:extLst>
          </p:cNvPr>
          <p:cNvSpPr/>
          <p:nvPr/>
        </p:nvSpPr>
        <p:spPr>
          <a:xfrm>
            <a:off x="6519684" y="265084"/>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6" name="타원 15">
            <a:extLst>
              <a:ext uri="{FF2B5EF4-FFF2-40B4-BE49-F238E27FC236}">
                <a16:creationId xmlns:a16="http://schemas.microsoft.com/office/drawing/2014/main" id="{A1BC28FA-A243-0743-A463-D914F2AAE7FD}"/>
              </a:ext>
            </a:extLst>
          </p:cNvPr>
          <p:cNvSpPr/>
          <p:nvPr/>
        </p:nvSpPr>
        <p:spPr>
          <a:xfrm>
            <a:off x="5600316" y="267938"/>
            <a:ext cx="72000" cy="7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nvGrpSpPr>
          <p:cNvPr id="17" name="Group 16">
            <a:extLst>
              <a:ext uri="{FF2B5EF4-FFF2-40B4-BE49-F238E27FC236}">
                <a16:creationId xmlns:a16="http://schemas.microsoft.com/office/drawing/2014/main" id="{F3D2432B-7448-6D65-8A5E-6409C8AC9FB8}"/>
              </a:ext>
            </a:extLst>
          </p:cNvPr>
          <p:cNvGrpSpPr/>
          <p:nvPr/>
        </p:nvGrpSpPr>
        <p:grpSpPr>
          <a:xfrm>
            <a:off x="8880674" y="2023884"/>
            <a:ext cx="2691342" cy="3637853"/>
            <a:chOff x="8880674" y="2063037"/>
            <a:chExt cx="2691342" cy="3637853"/>
          </a:xfrm>
        </p:grpSpPr>
        <p:sp>
          <p:nvSpPr>
            <p:cNvPr id="4" name="모서리가 둥근 직사각형 3">
              <a:extLst>
                <a:ext uri="{FF2B5EF4-FFF2-40B4-BE49-F238E27FC236}">
                  <a16:creationId xmlns:a16="http://schemas.microsoft.com/office/drawing/2014/main" id="{4BCA0AFE-1969-754F-A743-FB4508390112}"/>
                </a:ext>
              </a:extLst>
            </p:cNvPr>
            <p:cNvSpPr/>
            <p:nvPr/>
          </p:nvSpPr>
          <p:spPr>
            <a:xfrm>
              <a:off x="8880674" y="2063037"/>
              <a:ext cx="2691342" cy="6207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000" i="1" dirty="0">
                  <a:solidFill>
                    <a:schemeClr val="accent3"/>
                  </a:solidFill>
                  <a:hlinkClick r:id="rId3" action="ppaction://hlinksldjump"/>
                </a:rPr>
                <a:t>Amazon</a:t>
              </a:r>
              <a:endParaRPr kumimoji="1" lang="ko-Kore-KR" altLang="en-US" sz="2000" i="1" dirty="0">
                <a:solidFill>
                  <a:schemeClr val="accent3"/>
                </a:solidFill>
              </a:endParaRPr>
            </a:p>
          </p:txBody>
        </p:sp>
        <p:sp>
          <p:nvSpPr>
            <p:cNvPr id="2" name="모서리가 둥근 직사각형 3">
              <a:extLst>
                <a:ext uri="{FF2B5EF4-FFF2-40B4-BE49-F238E27FC236}">
                  <a16:creationId xmlns:a16="http://schemas.microsoft.com/office/drawing/2014/main" id="{BC50247B-8010-F8A1-3582-641140E655DC}"/>
                </a:ext>
              </a:extLst>
            </p:cNvPr>
            <p:cNvSpPr/>
            <p:nvPr/>
          </p:nvSpPr>
          <p:spPr>
            <a:xfrm>
              <a:off x="8880674" y="2817321"/>
              <a:ext cx="2691342" cy="6207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000" i="1" dirty="0">
                  <a:solidFill>
                    <a:schemeClr val="accent3"/>
                  </a:solidFill>
                  <a:hlinkClick r:id="rId4" action="ppaction://hlinksldjump"/>
                </a:rPr>
                <a:t>Apple</a:t>
              </a:r>
              <a:endParaRPr kumimoji="1" lang="ko-Kore-KR" altLang="en-US" sz="2000" i="1" dirty="0">
                <a:solidFill>
                  <a:schemeClr val="accent3"/>
                </a:solidFill>
              </a:endParaRPr>
            </a:p>
          </p:txBody>
        </p:sp>
        <p:sp>
          <p:nvSpPr>
            <p:cNvPr id="9" name="모서리가 둥근 직사각형 3">
              <a:extLst>
                <a:ext uri="{FF2B5EF4-FFF2-40B4-BE49-F238E27FC236}">
                  <a16:creationId xmlns:a16="http://schemas.microsoft.com/office/drawing/2014/main" id="{E0280CA5-3119-7A1F-72D3-7A1D62CCC2F4}"/>
                </a:ext>
              </a:extLst>
            </p:cNvPr>
            <p:cNvSpPr/>
            <p:nvPr/>
          </p:nvSpPr>
          <p:spPr>
            <a:xfrm>
              <a:off x="8880674" y="3571605"/>
              <a:ext cx="2691342" cy="6207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000" i="1" dirty="0">
                  <a:solidFill>
                    <a:schemeClr val="accent3"/>
                  </a:solidFill>
                  <a:hlinkClick r:id="rId5" action="ppaction://hlinksldjump"/>
                </a:rPr>
                <a:t>Microsoft</a:t>
              </a:r>
              <a:endParaRPr kumimoji="1" lang="ko-Kore-KR" altLang="en-US" sz="2000" i="1" dirty="0">
                <a:solidFill>
                  <a:schemeClr val="accent3"/>
                </a:solidFill>
              </a:endParaRPr>
            </a:p>
          </p:txBody>
        </p:sp>
        <p:sp>
          <p:nvSpPr>
            <p:cNvPr id="11" name="모서리가 둥근 직사각형 3">
              <a:extLst>
                <a:ext uri="{FF2B5EF4-FFF2-40B4-BE49-F238E27FC236}">
                  <a16:creationId xmlns:a16="http://schemas.microsoft.com/office/drawing/2014/main" id="{1A67C8B3-8FB7-EBA7-C1AA-623AD313D51C}"/>
                </a:ext>
              </a:extLst>
            </p:cNvPr>
            <p:cNvSpPr/>
            <p:nvPr/>
          </p:nvSpPr>
          <p:spPr>
            <a:xfrm>
              <a:off x="8880674" y="4325889"/>
              <a:ext cx="2691342" cy="6207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000" i="1" dirty="0">
                  <a:solidFill>
                    <a:schemeClr val="accent3"/>
                  </a:solidFill>
                  <a:hlinkClick r:id="rId6" action="ppaction://hlinksldjump"/>
                </a:rPr>
                <a:t>Nvidia</a:t>
              </a:r>
              <a:endParaRPr kumimoji="1" lang="ko-Kore-KR" altLang="en-US" sz="2000" i="1" dirty="0">
                <a:solidFill>
                  <a:schemeClr val="accent3"/>
                </a:solidFill>
              </a:endParaRPr>
            </a:p>
          </p:txBody>
        </p:sp>
        <p:sp>
          <p:nvSpPr>
            <p:cNvPr id="12" name="모서리가 둥근 직사각형 3">
              <a:extLst>
                <a:ext uri="{FF2B5EF4-FFF2-40B4-BE49-F238E27FC236}">
                  <a16:creationId xmlns:a16="http://schemas.microsoft.com/office/drawing/2014/main" id="{B7CF8676-7E4E-DAC8-069D-A1213F890478}"/>
                </a:ext>
              </a:extLst>
            </p:cNvPr>
            <p:cNvSpPr/>
            <p:nvPr/>
          </p:nvSpPr>
          <p:spPr>
            <a:xfrm>
              <a:off x="8880674" y="5080173"/>
              <a:ext cx="2691342" cy="6207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000" i="1" dirty="0">
                  <a:solidFill>
                    <a:schemeClr val="accent3"/>
                  </a:solidFill>
                  <a:hlinkClick r:id="rId7" action="ppaction://hlinksldjump"/>
                </a:rPr>
                <a:t>Roku</a:t>
              </a:r>
              <a:endParaRPr kumimoji="1" lang="ko-Kore-KR" altLang="en-US" sz="2000" i="1" dirty="0">
                <a:solidFill>
                  <a:schemeClr val="accent3"/>
                </a:solidFill>
              </a:endParaRPr>
            </a:p>
          </p:txBody>
        </p:sp>
      </p:grpSp>
    </p:spTree>
    <p:extLst>
      <p:ext uri="{BB962C8B-B14F-4D97-AF65-F5344CB8AC3E}">
        <p14:creationId xmlns:p14="http://schemas.microsoft.com/office/powerpoint/2010/main" val="160417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6">
            <a:extLst>
              <a:ext uri="{FF2B5EF4-FFF2-40B4-BE49-F238E27FC236}">
                <a16:creationId xmlns:a16="http://schemas.microsoft.com/office/drawing/2014/main" id="{61245157-5DE2-D544-8420-C23F06699BCA}"/>
              </a:ext>
            </a:extLst>
          </p:cNvPr>
          <p:cNvSpPr/>
          <p:nvPr/>
        </p:nvSpPr>
        <p:spPr>
          <a:xfrm>
            <a:off x="328392" y="0"/>
            <a:ext cx="3329208" cy="6858000"/>
          </a:xfrm>
          <a:prstGeom prst="rect">
            <a:avLst/>
          </a:pr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724C9800-57B1-1B47-88A5-2C53DD4EE451}"/>
              </a:ext>
            </a:extLst>
          </p:cNvPr>
          <p:cNvSpPr/>
          <p:nvPr/>
        </p:nvSpPr>
        <p:spPr>
          <a:xfrm>
            <a:off x="3657600" y="15321"/>
            <a:ext cx="8534400" cy="40994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5" name="제목 2">
            <a:extLst>
              <a:ext uri="{FF2B5EF4-FFF2-40B4-BE49-F238E27FC236}">
                <a16:creationId xmlns:a16="http://schemas.microsoft.com/office/drawing/2014/main" id="{D94DF2A2-D4FC-4D20-AC4B-D1B716386C4B}"/>
              </a:ext>
            </a:extLst>
          </p:cNvPr>
          <p:cNvSpPr txBox="1">
            <a:spLocks/>
          </p:cNvSpPr>
          <p:nvPr/>
        </p:nvSpPr>
        <p:spPr>
          <a:xfrm>
            <a:off x="401829" y="200379"/>
            <a:ext cx="6241770" cy="504909"/>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 sz="3200" dirty="0">
                <a:solidFill>
                  <a:srgbClr val="34374C"/>
                </a:solidFill>
              </a:rPr>
              <a:t>DEEP DIVE: </a:t>
            </a:r>
            <a:br>
              <a:rPr lang="en-US" altLang="ko" sz="3200" dirty="0">
                <a:solidFill>
                  <a:srgbClr val="34374C"/>
                </a:solidFill>
              </a:rPr>
            </a:br>
            <a:r>
              <a:rPr lang="en-US" altLang="ko" sz="3200" dirty="0">
                <a:solidFill>
                  <a:srgbClr val="34374C"/>
                </a:solidFill>
              </a:rPr>
              <a:t>Amazon (AMZN)</a:t>
            </a:r>
            <a:endParaRPr lang="ko-KR" altLang="en-US" sz="3200" dirty="0">
              <a:solidFill>
                <a:srgbClr val="34374C"/>
              </a:solidFill>
            </a:endParaRPr>
          </a:p>
        </p:txBody>
      </p:sp>
      <p:sp>
        <p:nvSpPr>
          <p:cNvPr id="16" name="TextBox 15">
            <a:extLst>
              <a:ext uri="{FF2B5EF4-FFF2-40B4-BE49-F238E27FC236}">
                <a16:creationId xmlns:a16="http://schemas.microsoft.com/office/drawing/2014/main" id="{35DC2216-C0E6-B156-C888-27C6280AFC6E}"/>
              </a:ext>
            </a:extLst>
          </p:cNvPr>
          <p:cNvSpPr txBox="1"/>
          <p:nvPr/>
        </p:nvSpPr>
        <p:spPr>
          <a:xfrm>
            <a:off x="401828" y="1394642"/>
            <a:ext cx="3255771" cy="5016758"/>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EDA Insights:</a:t>
            </a:r>
            <a:br>
              <a:rPr lang="en-US" altLang="en-US" sz="1600" dirty="0">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Amazon’s stock exhibited rapid growth, especially during the holiday seasons and major sales events like Prime Day.</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Model Performance:</a:t>
            </a:r>
            <a:br>
              <a:rPr lang="en-US" altLang="en-US" sz="1600" dirty="0">
                <a:latin typeface="Arial" panose="020B0604020202020204" pitchFamily="34" charset="0"/>
              </a:rPr>
            </a:br>
            <a:r>
              <a:rPr lang="en-US" altLang="en-US" sz="1600" dirty="0">
                <a:latin typeface="Arial" panose="020B0604020202020204" pitchFamily="34" charset="0"/>
              </a:rPr>
              <a:t>P</a:t>
            </a:r>
            <a:r>
              <a:rPr kumimoji="0" lang="en-US" altLang="en-US" sz="1600" b="0" i="0" u="none" strike="noStrike" cap="none" normalizeH="0" baseline="0" dirty="0">
                <a:ln>
                  <a:noFill/>
                </a:ln>
                <a:solidFill>
                  <a:schemeClr val="tx1"/>
                </a:solidFill>
                <a:effectLst/>
                <a:latin typeface="Arial" panose="020B0604020202020204" pitchFamily="34" charset="0"/>
              </a:rPr>
              <a:t>rovides some predictive capability, particularly in capturing general trend, it is not sufficiently accurate for detailed predictions, and further refinement would be necessary for it to be useful in a real-world setting.</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Key Takeaways: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Amazon’s stock price is highly sensitive to consumer trends &amp; economic conditions, making it a strong but volatile investment.</a:t>
            </a:r>
          </a:p>
        </p:txBody>
      </p:sp>
      <p:graphicFrame>
        <p:nvGraphicFramePr>
          <p:cNvPr id="19" name="Table 18">
            <a:extLst>
              <a:ext uri="{FF2B5EF4-FFF2-40B4-BE49-F238E27FC236}">
                <a16:creationId xmlns:a16="http://schemas.microsoft.com/office/drawing/2014/main" id="{C5590D36-8587-87B2-828E-9930C2DE70B6}"/>
              </a:ext>
            </a:extLst>
          </p:cNvPr>
          <p:cNvGraphicFramePr>
            <a:graphicFrameLocks noGrp="1"/>
          </p:cNvGraphicFramePr>
          <p:nvPr>
            <p:extLst>
              <p:ext uri="{D42A27DB-BD31-4B8C-83A1-F6EECF244321}">
                <p14:modId xmlns:p14="http://schemas.microsoft.com/office/powerpoint/2010/main" val="4052676522"/>
              </p:ext>
            </p:extLst>
          </p:nvPr>
        </p:nvGraphicFramePr>
        <p:xfrm>
          <a:off x="3999399" y="4269853"/>
          <a:ext cx="7864209" cy="2385228"/>
        </p:xfrm>
        <a:graphic>
          <a:graphicData uri="http://schemas.openxmlformats.org/drawingml/2006/table">
            <a:tbl>
              <a:tblPr firstRow="1" bandRow="1">
                <a:tableStyleId>{69012ECD-51FC-41F1-AA8D-1B2483CD663E}</a:tableStyleId>
              </a:tblPr>
              <a:tblGrid>
                <a:gridCol w="2053058">
                  <a:extLst>
                    <a:ext uri="{9D8B030D-6E8A-4147-A177-3AD203B41FA5}">
                      <a16:colId xmlns:a16="http://schemas.microsoft.com/office/drawing/2014/main" val="4069207325"/>
                    </a:ext>
                  </a:extLst>
                </a:gridCol>
                <a:gridCol w="827314">
                  <a:extLst>
                    <a:ext uri="{9D8B030D-6E8A-4147-A177-3AD203B41FA5}">
                      <a16:colId xmlns:a16="http://schemas.microsoft.com/office/drawing/2014/main" val="4077906694"/>
                    </a:ext>
                  </a:extLst>
                </a:gridCol>
                <a:gridCol w="4983837">
                  <a:extLst>
                    <a:ext uri="{9D8B030D-6E8A-4147-A177-3AD203B41FA5}">
                      <a16:colId xmlns:a16="http://schemas.microsoft.com/office/drawing/2014/main" val="1415778883"/>
                    </a:ext>
                  </a:extLst>
                </a:gridCol>
              </a:tblGrid>
              <a:tr h="312588">
                <a:tc>
                  <a:txBody>
                    <a:bodyPr/>
                    <a:lstStyle/>
                    <a:p>
                      <a:r>
                        <a:rPr lang="en-US" sz="1400" dirty="0">
                          <a:latin typeface="Arial" panose="020B0604020202020204" pitchFamily="34" charset="0"/>
                          <a:cs typeface="Arial" panose="020B0604020202020204" pitchFamily="34" charset="0"/>
                        </a:rPr>
                        <a:t>Metric</a:t>
                      </a:r>
                    </a:p>
                  </a:txBody>
                  <a:tcPr anchor="ctr"/>
                </a:tc>
                <a:tc>
                  <a:txBody>
                    <a:bodyPr/>
                    <a:lstStyle/>
                    <a:p>
                      <a:r>
                        <a:rPr lang="en-US" sz="1400" dirty="0">
                          <a:latin typeface="Arial" panose="020B0604020202020204" pitchFamily="34" charset="0"/>
                          <a:cs typeface="Arial" panose="020B0604020202020204" pitchFamily="34" charset="0"/>
                        </a:rPr>
                        <a:t>Value</a:t>
                      </a:r>
                    </a:p>
                  </a:txBody>
                  <a:tcPr anchor="ctr"/>
                </a:tc>
                <a:tc>
                  <a:txBody>
                    <a:bodyPr/>
                    <a:lstStyle/>
                    <a:p>
                      <a:r>
                        <a:rPr lang="en-US" sz="1400" dirty="0">
                          <a:latin typeface="Arial" panose="020B0604020202020204" pitchFamily="34" charset="0"/>
                          <a:cs typeface="Arial" panose="020B0604020202020204" pitchFamily="34" charset="0"/>
                        </a:rPr>
                        <a:t>Amazon Summary</a:t>
                      </a:r>
                    </a:p>
                  </a:txBody>
                  <a:tcPr anchor="ctr"/>
                </a:tc>
                <a:extLst>
                  <a:ext uri="{0D108BD9-81ED-4DB2-BD59-A6C34878D82A}">
                    <a16:rowId xmlns:a16="http://schemas.microsoft.com/office/drawing/2014/main" val="3867267544"/>
                  </a:ext>
                </a:extLst>
              </a:tr>
              <a:tr h="436767">
                <a:tc>
                  <a:txBody>
                    <a:bodyPr/>
                    <a:lstStyle/>
                    <a:p>
                      <a:r>
                        <a:rPr lang="en-US" sz="1400" dirty="0">
                          <a:latin typeface="Arial" panose="020B0604020202020204" pitchFamily="34" charset="0"/>
                          <a:cs typeface="Arial" panose="020B0604020202020204" pitchFamily="34" charset="0"/>
                        </a:rPr>
                        <a:t>Final Mean 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Error (MSE)</a:t>
                      </a:r>
                    </a:p>
                  </a:txBody>
                  <a:tcPr anchor="ctr"/>
                </a:tc>
                <a:tc>
                  <a:txBody>
                    <a:bodyPr/>
                    <a:lstStyle/>
                    <a:p>
                      <a:r>
                        <a:rPr lang="en-US" sz="1400" dirty="0">
                          <a:latin typeface="Arial" panose="020B0604020202020204" pitchFamily="34" charset="0"/>
                          <a:cs typeface="Arial" panose="020B0604020202020204" pitchFamily="34" charset="0"/>
                        </a:rPr>
                        <a:t>879.26</a:t>
                      </a:r>
                    </a:p>
                  </a:txBody>
                  <a:tcPr anchor="ctr"/>
                </a:tc>
                <a:tc>
                  <a:txBody>
                    <a:bodyPr/>
                    <a:lstStyle/>
                    <a:p>
                      <a:r>
                        <a:rPr lang="en-US" sz="1400" dirty="0">
                          <a:latin typeface="Arial" panose="020B0604020202020204" pitchFamily="34" charset="0"/>
                          <a:cs typeface="Arial" panose="020B0604020202020204" pitchFamily="34" charset="0"/>
                        </a:rPr>
                        <a:t>High MSE indicates significant deviations between predicted and actual prices.</a:t>
                      </a:r>
                    </a:p>
                  </a:txBody>
                  <a:tcPr anchor="ctr"/>
                </a:tc>
                <a:extLst>
                  <a:ext uri="{0D108BD9-81ED-4DB2-BD59-A6C34878D82A}">
                    <a16:rowId xmlns:a16="http://schemas.microsoft.com/office/drawing/2014/main" val="1605076514"/>
                  </a:ext>
                </a:extLst>
              </a:tr>
              <a:tr h="436767">
                <a:tc>
                  <a:txBody>
                    <a:bodyPr/>
                    <a:lstStyle/>
                    <a:p>
                      <a:r>
                        <a:rPr lang="en-US" sz="1400" dirty="0">
                          <a:latin typeface="Arial" panose="020B0604020202020204" pitchFamily="34" charset="0"/>
                          <a:cs typeface="Arial" panose="020B0604020202020204" pitchFamily="34" charset="0"/>
                        </a:rPr>
                        <a:t>Final Root Mean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Squared Error (RMSE)</a:t>
                      </a:r>
                    </a:p>
                  </a:txBody>
                  <a:tcPr anchor="ctr"/>
                </a:tc>
                <a:tc>
                  <a:txBody>
                    <a:bodyPr/>
                    <a:lstStyle/>
                    <a:p>
                      <a:r>
                        <a:rPr lang="en-US" sz="1400" dirty="0">
                          <a:latin typeface="Arial" panose="020B0604020202020204" pitchFamily="34" charset="0"/>
                          <a:cs typeface="Arial" panose="020B0604020202020204" pitchFamily="34" charset="0"/>
                        </a:rPr>
                        <a:t>29.65</a:t>
                      </a:r>
                    </a:p>
                  </a:txBody>
                  <a:tcPr anchor="ctr"/>
                </a:tc>
                <a:tc>
                  <a:txBody>
                    <a:bodyPr/>
                    <a:lstStyle/>
                    <a:p>
                      <a:r>
                        <a:rPr lang="en-US" sz="1400" b="0" dirty="0">
                          <a:latin typeface="Arial" panose="020B0604020202020204" pitchFamily="34" charset="0"/>
                          <a:cs typeface="Arial" panose="020B0604020202020204" pitchFamily="34" charset="0"/>
                        </a:rPr>
                        <a:t>Predictions are, on average, off by about $29.65, showing </a:t>
                      </a:r>
                      <a:br>
                        <a:rPr lang="en-US" sz="1400" b="0" dirty="0">
                          <a:latin typeface="Arial" panose="020B0604020202020204" pitchFamily="34" charset="0"/>
                          <a:cs typeface="Arial" panose="020B0604020202020204" pitchFamily="34" charset="0"/>
                        </a:rPr>
                      </a:br>
                      <a:r>
                        <a:rPr lang="en-US" sz="1400" b="0" dirty="0">
                          <a:latin typeface="Arial" panose="020B0604020202020204" pitchFamily="34" charset="0"/>
                          <a:cs typeface="Arial" panose="020B0604020202020204" pitchFamily="34" charset="0"/>
                        </a:rPr>
                        <a:t>notable error.</a:t>
                      </a:r>
                    </a:p>
                  </a:txBody>
                  <a:tcPr anchor="ctr"/>
                </a:tc>
                <a:extLst>
                  <a:ext uri="{0D108BD9-81ED-4DB2-BD59-A6C34878D82A}">
                    <a16:rowId xmlns:a16="http://schemas.microsoft.com/office/drawing/2014/main" val="3617470556"/>
                  </a:ext>
                </a:extLst>
              </a:tr>
              <a:tr h="436767">
                <a:tc>
                  <a:txBody>
                    <a:bodyPr/>
                    <a:lstStyle/>
                    <a:p>
                      <a:r>
                        <a:rPr lang="es-ES" sz="1400" dirty="0">
                          <a:latin typeface="Arial" panose="020B0604020202020204" pitchFamily="34" charset="0"/>
                          <a:cs typeface="Arial" panose="020B0604020202020204" pitchFamily="34" charset="0"/>
                        </a:rPr>
                        <a:t>Final Mean Absolute </a:t>
                      </a:r>
                    </a:p>
                    <a:p>
                      <a:r>
                        <a:rPr lang="es-ES" sz="1400" dirty="0">
                          <a:latin typeface="Arial" panose="020B0604020202020204" pitchFamily="34" charset="0"/>
                          <a:cs typeface="Arial" panose="020B0604020202020204" pitchFamily="34" charset="0"/>
                        </a:rPr>
                        <a:t>Error (MAE)</a:t>
                      </a:r>
                      <a:endParaRPr lang="en-US" sz="1400" dirty="0">
                        <a:latin typeface="Arial" panose="020B0604020202020204" pitchFamily="34" charset="0"/>
                        <a:cs typeface="Arial" panose="020B0604020202020204" pitchFamily="34" charset="0"/>
                      </a:endParaRPr>
                    </a:p>
                  </a:txBody>
                  <a:tcPr anchor="ctr"/>
                </a:tc>
                <a:tc>
                  <a:txBody>
                    <a:bodyPr/>
                    <a:lstStyle/>
                    <a:p>
                      <a:r>
                        <a:rPr lang="en-US" sz="1400" dirty="0">
                          <a:latin typeface="Arial" panose="020B0604020202020204" pitchFamily="34" charset="0"/>
                          <a:cs typeface="Arial" panose="020B0604020202020204" pitchFamily="34" charset="0"/>
                        </a:rPr>
                        <a:t>25.88</a:t>
                      </a:r>
                    </a:p>
                  </a:txBody>
                  <a:tcPr anchor="ctr"/>
                </a:tc>
                <a:tc>
                  <a:txBody>
                    <a:bodyPr/>
                    <a:lstStyle/>
                    <a:p>
                      <a:r>
                        <a:rPr lang="en-US" sz="1400" dirty="0">
                          <a:latin typeface="Arial" panose="020B0604020202020204" pitchFamily="34" charset="0"/>
                          <a:cs typeface="Arial" panose="020B0604020202020204" pitchFamily="34" charset="0"/>
                        </a:rPr>
                        <a:t>On average, predictions deviate from actual prices by $25.88</a:t>
                      </a:r>
                    </a:p>
                  </a:txBody>
                  <a:tcPr anchor="ctr"/>
                </a:tc>
                <a:extLst>
                  <a:ext uri="{0D108BD9-81ED-4DB2-BD59-A6C34878D82A}">
                    <a16:rowId xmlns:a16="http://schemas.microsoft.com/office/drawing/2014/main" val="3795911871"/>
                  </a:ext>
                </a:extLst>
              </a:tr>
              <a:tr h="436767">
                <a:tc>
                  <a:txBody>
                    <a:bodyPr/>
                    <a:lstStyle/>
                    <a:p>
                      <a:r>
                        <a:rPr lang="en-US" sz="1400" dirty="0">
                          <a:latin typeface="Arial" panose="020B0604020202020204" pitchFamily="34" charset="0"/>
                          <a:cs typeface="Arial" panose="020B0604020202020204" pitchFamily="34" charset="0"/>
                        </a:rPr>
                        <a:t>Final R-squared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(R2) Score</a:t>
                      </a:r>
                    </a:p>
                  </a:txBody>
                  <a:tcPr anchor="ctr"/>
                </a:tc>
                <a:tc>
                  <a:txBody>
                    <a:bodyPr/>
                    <a:lstStyle/>
                    <a:p>
                      <a:r>
                        <a:rPr lang="en-US" sz="1400" dirty="0">
                          <a:latin typeface="Arial" panose="020B0604020202020204" pitchFamily="34" charset="0"/>
                          <a:cs typeface="Arial" panose="020B0604020202020204" pitchFamily="34" charset="0"/>
                        </a:rPr>
                        <a:t>0.037</a:t>
                      </a:r>
                    </a:p>
                  </a:txBody>
                  <a:tcPr anchor="ctr"/>
                </a:tc>
                <a:tc>
                  <a:txBody>
                    <a:bodyPr/>
                    <a:lstStyle/>
                    <a:p>
                      <a:r>
                        <a:rPr lang="en-US" sz="1400" dirty="0">
                          <a:latin typeface="Arial" panose="020B0604020202020204" pitchFamily="34" charset="0"/>
                          <a:cs typeface="Arial" panose="020B0604020202020204" pitchFamily="34" charset="0"/>
                        </a:rPr>
                        <a:t>Very low R2 score suggests the model poorly explains the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variability in Amazon's stock prices.</a:t>
                      </a:r>
                    </a:p>
                  </a:txBody>
                  <a:tcPr anchor="ctr"/>
                </a:tc>
                <a:extLst>
                  <a:ext uri="{0D108BD9-81ED-4DB2-BD59-A6C34878D82A}">
                    <a16:rowId xmlns:a16="http://schemas.microsoft.com/office/drawing/2014/main" val="1616923967"/>
                  </a:ext>
                </a:extLst>
              </a:tr>
            </a:tbl>
          </a:graphicData>
        </a:graphic>
      </p:graphicFrame>
      <p:pic>
        <p:nvPicPr>
          <p:cNvPr id="26" name="Picture 25">
            <a:extLst>
              <a:ext uri="{FF2B5EF4-FFF2-40B4-BE49-F238E27FC236}">
                <a16:creationId xmlns:a16="http://schemas.microsoft.com/office/drawing/2014/main" id="{AB321B57-ECDA-C193-8F6B-875CD88EA9E3}"/>
              </a:ext>
            </a:extLst>
          </p:cNvPr>
          <p:cNvPicPr>
            <a:picLocks noChangeAspect="1"/>
          </p:cNvPicPr>
          <p:nvPr/>
        </p:nvPicPr>
        <p:blipFill>
          <a:blip r:embed="rId2"/>
          <a:stretch>
            <a:fillRect/>
          </a:stretch>
        </p:blipFill>
        <p:spPr>
          <a:xfrm>
            <a:off x="3999399" y="296255"/>
            <a:ext cx="7864208" cy="3537610"/>
          </a:xfrm>
          <a:prstGeom prst="rect">
            <a:avLst/>
          </a:prstGeom>
          <a:ln w="38100">
            <a:solidFill>
              <a:schemeClr val="accent1"/>
            </a:solidFill>
          </a:ln>
        </p:spPr>
      </p:pic>
    </p:spTree>
    <p:extLst>
      <p:ext uri="{BB962C8B-B14F-4D97-AF65-F5344CB8AC3E}">
        <p14:creationId xmlns:p14="http://schemas.microsoft.com/office/powerpoint/2010/main" val="2363754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6">
            <a:extLst>
              <a:ext uri="{FF2B5EF4-FFF2-40B4-BE49-F238E27FC236}">
                <a16:creationId xmlns:a16="http://schemas.microsoft.com/office/drawing/2014/main" id="{61245157-5DE2-D544-8420-C23F06699BCA}"/>
              </a:ext>
            </a:extLst>
          </p:cNvPr>
          <p:cNvSpPr/>
          <p:nvPr/>
        </p:nvSpPr>
        <p:spPr>
          <a:xfrm>
            <a:off x="328392" y="0"/>
            <a:ext cx="3329208" cy="6858000"/>
          </a:xfrm>
          <a:prstGeom prst="rect">
            <a:avLst/>
          </a:pr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724C9800-57B1-1B47-88A5-2C53DD4EE451}"/>
              </a:ext>
            </a:extLst>
          </p:cNvPr>
          <p:cNvSpPr/>
          <p:nvPr/>
        </p:nvSpPr>
        <p:spPr>
          <a:xfrm>
            <a:off x="3657600" y="15321"/>
            <a:ext cx="8534400" cy="40994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5" name="제목 2">
            <a:extLst>
              <a:ext uri="{FF2B5EF4-FFF2-40B4-BE49-F238E27FC236}">
                <a16:creationId xmlns:a16="http://schemas.microsoft.com/office/drawing/2014/main" id="{D94DF2A2-D4FC-4D20-AC4B-D1B716386C4B}"/>
              </a:ext>
            </a:extLst>
          </p:cNvPr>
          <p:cNvSpPr txBox="1">
            <a:spLocks/>
          </p:cNvSpPr>
          <p:nvPr/>
        </p:nvSpPr>
        <p:spPr>
          <a:xfrm>
            <a:off x="401829" y="200379"/>
            <a:ext cx="6241770" cy="504909"/>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 sz="3200" dirty="0">
                <a:solidFill>
                  <a:srgbClr val="34374C"/>
                </a:solidFill>
              </a:rPr>
              <a:t>DEEP DIVE: </a:t>
            </a:r>
            <a:br>
              <a:rPr lang="en-US" altLang="ko" sz="3200" dirty="0">
                <a:solidFill>
                  <a:srgbClr val="34374C"/>
                </a:solidFill>
              </a:rPr>
            </a:br>
            <a:r>
              <a:rPr lang="en-US" altLang="ko" sz="3200" dirty="0">
                <a:solidFill>
                  <a:srgbClr val="34374C"/>
                </a:solidFill>
              </a:rPr>
              <a:t>Apple (AAPL)</a:t>
            </a:r>
            <a:endParaRPr lang="ko-KR" altLang="en-US" sz="3200" dirty="0">
              <a:solidFill>
                <a:srgbClr val="34374C"/>
              </a:solidFill>
            </a:endParaRPr>
          </a:p>
        </p:txBody>
      </p:sp>
      <p:sp>
        <p:nvSpPr>
          <p:cNvPr id="16" name="TextBox 15">
            <a:extLst>
              <a:ext uri="{FF2B5EF4-FFF2-40B4-BE49-F238E27FC236}">
                <a16:creationId xmlns:a16="http://schemas.microsoft.com/office/drawing/2014/main" id="{35DC2216-C0E6-B156-C888-27C6280AFC6E}"/>
              </a:ext>
            </a:extLst>
          </p:cNvPr>
          <p:cNvSpPr txBox="1"/>
          <p:nvPr/>
        </p:nvSpPr>
        <p:spPr>
          <a:xfrm>
            <a:off x="401828" y="1274900"/>
            <a:ext cx="3255771" cy="5509200"/>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EDA Insights:</a:t>
            </a:r>
            <a:br>
              <a:rPr lang="en-US" altLang="en-US" sz="1600" dirty="0">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Apple's stock exhibited strong seasonal trends, with significant price increases around product launches and earnings reports.</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Model Performance:</a:t>
            </a:r>
            <a:br>
              <a:rPr lang="en-US" altLang="en-US" sz="1600" dirty="0">
                <a:latin typeface="Arial" panose="020B0604020202020204" pitchFamily="34" charset="0"/>
              </a:rPr>
            </a:br>
            <a:r>
              <a:rPr lang="en-US" altLang="en-US" sz="1600" dirty="0">
                <a:latin typeface="Arial" panose="020B0604020202020204" pitchFamily="34" charset="0"/>
              </a:rPr>
              <a:t>The model provides some predictive capability, particularly in capturing the overall trend of Apple's stock </a:t>
            </a:r>
            <a:r>
              <a:rPr lang="en-US" altLang="en-US" sz="1600" dirty="0" err="1">
                <a:latin typeface="Arial" panose="020B0604020202020204" pitchFamily="34" charset="0"/>
              </a:rPr>
              <a:t>price.However</a:t>
            </a:r>
            <a:r>
              <a:rPr lang="en-US" altLang="en-US" sz="1600" dirty="0">
                <a:latin typeface="Arial" panose="020B0604020202020204" pitchFamily="34" charset="0"/>
              </a:rPr>
              <a:t>, it struggles with accurately predicting short-term fluctuations, indicating the refinement needed to improve its reliability.</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Key Takeaways: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Apple's stock price is heavily influenced by product launches and market sentiment, making it somewhat predictable but also subject to volatility.</a:t>
            </a:r>
          </a:p>
        </p:txBody>
      </p:sp>
      <p:graphicFrame>
        <p:nvGraphicFramePr>
          <p:cNvPr id="19" name="Table 18">
            <a:extLst>
              <a:ext uri="{FF2B5EF4-FFF2-40B4-BE49-F238E27FC236}">
                <a16:creationId xmlns:a16="http://schemas.microsoft.com/office/drawing/2014/main" id="{C5590D36-8587-87B2-828E-9930C2DE70B6}"/>
              </a:ext>
            </a:extLst>
          </p:cNvPr>
          <p:cNvGraphicFramePr>
            <a:graphicFrameLocks noGrp="1"/>
          </p:cNvGraphicFramePr>
          <p:nvPr>
            <p:extLst>
              <p:ext uri="{D42A27DB-BD31-4B8C-83A1-F6EECF244321}">
                <p14:modId xmlns:p14="http://schemas.microsoft.com/office/powerpoint/2010/main" val="2428739945"/>
              </p:ext>
            </p:extLst>
          </p:nvPr>
        </p:nvGraphicFramePr>
        <p:xfrm>
          <a:off x="3999399" y="4269853"/>
          <a:ext cx="7864209" cy="2385228"/>
        </p:xfrm>
        <a:graphic>
          <a:graphicData uri="http://schemas.openxmlformats.org/drawingml/2006/table">
            <a:tbl>
              <a:tblPr firstRow="1" bandRow="1">
                <a:tableStyleId>{69012ECD-51FC-41F1-AA8D-1B2483CD663E}</a:tableStyleId>
              </a:tblPr>
              <a:tblGrid>
                <a:gridCol w="2053058">
                  <a:extLst>
                    <a:ext uri="{9D8B030D-6E8A-4147-A177-3AD203B41FA5}">
                      <a16:colId xmlns:a16="http://schemas.microsoft.com/office/drawing/2014/main" val="4069207325"/>
                    </a:ext>
                  </a:extLst>
                </a:gridCol>
                <a:gridCol w="827314">
                  <a:extLst>
                    <a:ext uri="{9D8B030D-6E8A-4147-A177-3AD203B41FA5}">
                      <a16:colId xmlns:a16="http://schemas.microsoft.com/office/drawing/2014/main" val="4077906694"/>
                    </a:ext>
                  </a:extLst>
                </a:gridCol>
                <a:gridCol w="4983837">
                  <a:extLst>
                    <a:ext uri="{9D8B030D-6E8A-4147-A177-3AD203B41FA5}">
                      <a16:colId xmlns:a16="http://schemas.microsoft.com/office/drawing/2014/main" val="1415778883"/>
                    </a:ext>
                  </a:extLst>
                </a:gridCol>
              </a:tblGrid>
              <a:tr h="312588">
                <a:tc>
                  <a:txBody>
                    <a:bodyPr/>
                    <a:lstStyle/>
                    <a:p>
                      <a:r>
                        <a:rPr lang="en-US" sz="1400" dirty="0">
                          <a:latin typeface="Arial" panose="020B0604020202020204" pitchFamily="34" charset="0"/>
                          <a:cs typeface="Arial" panose="020B0604020202020204" pitchFamily="34" charset="0"/>
                        </a:rPr>
                        <a:t>Metric</a:t>
                      </a:r>
                    </a:p>
                  </a:txBody>
                  <a:tcPr anchor="ctr"/>
                </a:tc>
                <a:tc>
                  <a:txBody>
                    <a:bodyPr/>
                    <a:lstStyle/>
                    <a:p>
                      <a:r>
                        <a:rPr lang="en-US" sz="1400" dirty="0">
                          <a:latin typeface="Arial" panose="020B0604020202020204" pitchFamily="34" charset="0"/>
                          <a:cs typeface="Arial" panose="020B0604020202020204" pitchFamily="34" charset="0"/>
                        </a:rPr>
                        <a:t>Value</a:t>
                      </a:r>
                    </a:p>
                  </a:txBody>
                  <a:tcPr anchor="ctr"/>
                </a:tc>
                <a:tc>
                  <a:txBody>
                    <a:bodyPr/>
                    <a:lstStyle/>
                    <a:p>
                      <a:r>
                        <a:rPr lang="en-US" sz="1400" dirty="0">
                          <a:latin typeface="Arial" panose="020B0604020202020204" pitchFamily="34" charset="0"/>
                          <a:cs typeface="Arial" panose="020B0604020202020204" pitchFamily="34" charset="0"/>
                        </a:rPr>
                        <a:t>Apple Summary</a:t>
                      </a:r>
                    </a:p>
                  </a:txBody>
                  <a:tcPr anchor="ctr"/>
                </a:tc>
                <a:extLst>
                  <a:ext uri="{0D108BD9-81ED-4DB2-BD59-A6C34878D82A}">
                    <a16:rowId xmlns:a16="http://schemas.microsoft.com/office/drawing/2014/main" val="3867267544"/>
                  </a:ext>
                </a:extLst>
              </a:tr>
              <a:tr h="436767">
                <a:tc>
                  <a:txBody>
                    <a:bodyPr/>
                    <a:lstStyle/>
                    <a:p>
                      <a:r>
                        <a:rPr lang="en-US" sz="1400" dirty="0">
                          <a:latin typeface="Arial" panose="020B0604020202020204" pitchFamily="34" charset="0"/>
                          <a:cs typeface="Arial" panose="020B0604020202020204" pitchFamily="34" charset="0"/>
                        </a:rPr>
                        <a:t>Final Mean 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Error (MSE)</a:t>
                      </a:r>
                    </a:p>
                  </a:txBody>
                  <a:tcPr anchor="ctr"/>
                </a:tc>
                <a:tc>
                  <a:txBody>
                    <a:bodyPr/>
                    <a:lstStyle/>
                    <a:p>
                      <a:r>
                        <a:rPr lang="en-US" sz="1400" dirty="0">
                          <a:latin typeface="Arial" panose="020B0604020202020204" pitchFamily="34" charset="0"/>
                          <a:cs typeface="Arial" panose="020B0604020202020204" pitchFamily="34" charset="0"/>
                        </a:rPr>
                        <a:t>44.15</a:t>
                      </a:r>
                    </a:p>
                  </a:txBody>
                  <a:tcPr anchor="ctr"/>
                </a:tc>
                <a:tc>
                  <a:txBody>
                    <a:bodyPr/>
                    <a:lstStyle/>
                    <a:p>
                      <a:r>
                        <a:rPr lang="en-US" sz="1400" dirty="0">
                          <a:latin typeface="Arial" panose="020B0604020202020204" pitchFamily="34" charset="0"/>
                          <a:cs typeface="Arial" panose="020B0604020202020204" pitchFamily="34" charset="0"/>
                        </a:rPr>
                        <a:t>Indicates relatively low average squared error; the model captures the overall trend well.</a:t>
                      </a:r>
                    </a:p>
                  </a:txBody>
                  <a:tcPr anchor="ctr"/>
                </a:tc>
                <a:extLst>
                  <a:ext uri="{0D108BD9-81ED-4DB2-BD59-A6C34878D82A}">
                    <a16:rowId xmlns:a16="http://schemas.microsoft.com/office/drawing/2014/main" val="1605076514"/>
                  </a:ext>
                </a:extLst>
              </a:tr>
              <a:tr h="436767">
                <a:tc>
                  <a:txBody>
                    <a:bodyPr/>
                    <a:lstStyle/>
                    <a:p>
                      <a:r>
                        <a:rPr lang="en-US" sz="1400" dirty="0">
                          <a:latin typeface="Arial" panose="020B0604020202020204" pitchFamily="34" charset="0"/>
                          <a:cs typeface="Arial" panose="020B0604020202020204" pitchFamily="34" charset="0"/>
                        </a:rPr>
                        <a:t>Final Root Mean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Squared Error (RMSE)</a:t>
                      </a:r>
                    </a:p>
                  </a:txBody>
                  <a:tcPr anchor="ctr"/>
                </a:tc>
                <a:tc>
                  <a:txBody>
                    <a:bodyPr/>
                    <a:lstStyle/>
                    <a:p>
                      <a:r>
                        <a:rPr lang="en-US" sz="1400" dirty="0">
                          <a:latin typeface="Arial" panose="020B0604020202020204" pitchFamily="34" charset="0"/>
                          <a:cs typeface="Arial" panose="020B0604020202020204" pitchFamily="34" charset="0"/>
                        </a:rPr>
                        <a:t>6.64</a:t>
                      </a:r>
                    </a:p>
                  </a:txBody>
                  <a:tcPr anchor="ctr"/>
                </a:tc>
                <a:tc>
                  <a:txBody>
                    <a:bodyPr/>
                    <a:lstStyle/>
                    <a:p>
                      <a:r>
                        <a:rPr lang="en-US" sz="1400" b="0" dirty="0">
                          <a:latin typeface="Arial" panose="020B0604020202020204" pitchFamily="34" charset="0"/>
                          <a:cs typeface="Arial" panose="020B0604020202020204" pitchFamily="34" charset="0"/>
                        </a:rPr>
                        <a:t>Predictions are, on average, off by about $6.64, showing reasonable accuracy.</a:t>
                      </a:r>
                    </a:p>
                  </a:txBody>
                  <a:tcPr anchor="ctr"/>
                </a:tc>
                <a:extLst>
                  <a:ext uri="{0D108BD9-81ED-4DB2-BD59-A6C34878D82A}">
                    <a16:rowId xmlns:a16="http://schemas.microsoft.com/office/drawing/2014/main" val="3617470556"/>
                  </a:ext>
                </a:extLst>
              </a:tr>
              <a:tr h="436767">
                <a:tc>
                  <a:txBody>
                    <a:bodyPr/>
                    <a:lstStyle/>
                    <a:p>
                      <a:r>
                        <a:rPr lang="es-ES" sz="1400" dirty="0">
                          <a:latin typeface="Arial" panose="020B0604020202020204" pitchFamily="34" charset="0"/>
                          <a:cs typeface="Arial" panose="020B0604020202020204" pitchFamily="34" charset="0"/>
                        </a:rPr>
                        <a:t>Final Mean Absolute </a:t>
                      </a:r>
                    </a:p>
                    <a:p>
                      <a:r>
                        <a:rPr lang="es-ES" sz="1400" dirty="0">
                          <a:latin typeface="Arial" panose="020B0604020202020204" pitchFamily="34" charset="0"/>
                          <a:cs typeface="Arial" panose="020B0604020202020204" pitchFamily="34" charset="0"/>
                        </a:rPr>
                        <a:t>Error (MAE)</a:t>
                      </a:r>
                      <a:endParaRPr lang="en-US" sz="1400" dirty="0">
                        <a:latin typeface="Arial" panose="020B0604020202020204" pitchFamily="34" charset="0"/>
                        <a:cs typeface="Arial" panose="020B0604020202020204" pitchFamily="34" charset="0"/>
                      </a:endParaRPr>
                    </a:p>
                  </a:txBody>
                  <a:tcPr anchor="ctr"/>
                </a:tc>
                <a:tc>
                  <a:txBody>
                    <a:bodyPr/>
                    <a:lstStyle/>
                    <a:p>
                      <a:r>
                        <a:rPr lang="en-US" sz="1400" dirty="0">
                          <a:latin typeface="Arial" panose="020B0604020202020204" pitchFamily="34" charset="0"/>
                          <a:cs typeface="Arial" panose="020B0604020202020204" pitchFamily="34" charset="0"/>
                        </a:rPr>
                        <a:t>5.29</a:t>
                      </a:r>
                    </a:p>
                  </a:txBody>
                  <a:tcPr anchor="ctr"/>
                </a:tc>
                <a:tc>
                  <a:txBody>
                    <a:bodyPr/>
                    <a:lstStyle/>
                    <a:p>
                      <a:r>
                        <a:rPr lang="en-US" sz="1400" dirty="0">
                          <a:latin typeface="Arial" panose="020B0604020202020204" pitchFamily="34" charset="0"/>
                          <a:cs typeface="Arial" panose="020B0604020202020204" pitchFamily="34" charset="0"/>
                        </a:rPr>
                        <a:t>On average, predictions deviate from actual prices by $5.29, indicating good precision.</a:t>
                      </a:r>
                    </a:p>
                  </a:txBody>
                  <a:tcPr anchor="ctr"/>
                </a:tc>
                <a:extLst>
                  <a:ext uri="{0D108BD9-81ED-4DB2-BD59-A6C34878D82A}">
                    <a16:rowId xmlns:a16="http://schemas.microsoft.com/office/drawing/2014/main" val="3795911871"/>
                  </a:ext>
                </a:extLst>
              </a:tr>
              <a:tr h="436767">
                <a:tc>
                  <a:txBody>
                    <a:bodyPr/>
                    <a:lstStyle/>
                    <a:p>
                      <a:r>
                        <a:rPr lang="en-US" sz="1400" dirty="0">
                          <a:latin typeface="Arial" panose="020B0604020202020204" pitchFamily="34" charset="0"/>
                          <a:cs typeface="Arial" panose="020B0604020202020204" pitchFamily="34" charset="0"/>
                        </a:rPr>
                        <a:t>Final R-squared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(R2) Score</a:t>
                      </a:r>
                    </a:p>
                  </a:txBody>
                  <a:tcPr anchor="ctr"/>
                </a:tc>
                <a:tc>
                  <a:txBody>
                    <a:bodyPr/>
                    <a:lstStyle/>
                    <a:p>
                      <a:r>
                        <a:rPr lang="en-US" sz="1400" dirty="0">
                          <a:latin typeface="Arial" panose="020B0604020202020204" pitchFamily="34" charset="0"/>
                          <a:cs typeface="Arial" panose="020B0604020202020204" pitchFamily="34" charset="0"/>
                        </a:rPr>
                        <a:t>0.969</a:t>
                      </a:r>
                    </a:p>
                  </a:txBody>
                  <a:tcPr anchor="ctr"/>
                </a:tc>
                <a:tc>
                  <a:txBody>
                    <a:bodyPr/>
                    <a:lstStyle/>
                    <a:p>
                      <a:r>
                        <a:rPr lang="en-US" sz="1400" dirty="0">
                          <a:latin typeface="Arial" panose="020B0604020202020204" pitchFamily="34" charset="0"/>
                          <a:cs typeface="Arial" panose="020B0604020202020204" pitchFamily="34" charset="0"/>
                        </a:rPr>
                        <a:t>High R2 score indicates 96.9% of the variance in Apple's stock prices, reflecting strong model performance.</a:t>
                      </a:r>
                    </a:p>
                  </a:txBody>
                  <a:tcPr anchor="ctr"/>
                </a:tc>
                <a:extLst>
                  <a:ext uri="{0D108BD9-81ED-4DB2-BD59-A6C34878D82A}">
                    <a16:rowId xmlns:a16="http://schemas.microsoft.com/office/drawing/2014/main" val="1616923967"/>
                  </a:ext>
                </a:extLst>
              </a:tr>
            </a:tbl>
          </a:graphicData>
        </a:graphic>
      </p:graphicFrame>
      <p:pic>
        <p:nvPicPr>
          <p:cNvPr id="14" name="Picture 13">
            <a:extLst>
              <a:ext uri="{FF2B5EF4-FFF2-40B4-BE49-F238E27FC236}">
                <a16:creationId xmlns:a16="http://schemas.microsoft.com/office/drawing/2014/main" id="{7E35D387-73F8-B629-4A6D-ED642EE63CBA}"/>
              </a:ext>
            </a:extLst>
          </p:cNvPr>
          <p:cNvPicPr>
            <a:picLocks noChangeAspect="1"/>
          </p:cNvPicPr>
          <p:nvPr/>
        </p:nvPicPr>
        <p:blipFill>
          <a:blip r:embed="rId3"/>
          <a:stretch>
            <a:fillRect/>
          </a:stretch>
        </p:blipFill>
        <p:spPr>
          <a:xfrm>
            <a:off x="3999398" y="291855"/>
            <a:ext cx="7864210" cy="3542010"/>
          </a:xfrm>
          <a:prstGeom prst="rect">
            <a:avLst/>
          </a:prstGeom>
          <a:ln w="38100">
            <a:solidFill>
              <a:schemeClr val="accent1"/>
            </a:solidFill>
          </a:ln>
        </p:spPr>
      </p:pic>
    </p:spTree>
    <p:extLst>
      <p:ext uri="{BB962C8B-B14F-4D97-AF65-F5344CB8AC3E}">
        <p14:creationId xmlns:p14="http://schemas.microsoft.com/office/powerpoint/2010/main" val="2630908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6">
            <a:extLst>
              <a:ext uri="{FF2B5EF4-FFF2-40B4-BE49-F238E27FC236}">
                <a16:creationId xmlns:a16="http://schemas.microsoft.com/office/drawing/2014/main" id="{61245157-5DE2-D544-8420-C23F06699BCA}"/>
              </a:ext>
            </a:extLst>
          </p:cNvPr>
          <p:cNvSpPr/>
          <p:nvPr/>
        </p:nvSpPr>
        <p:spPr>
          <a:xfrm>
            <a:off x="328392" y="0"/>
            <a:ext cx="3329208" cy="6858000"/>
          </a:xfrm>
          <a:prstGeom prst="rect">
            <a:avLst/>
          </a:pr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724C9800-57B1-1B47-88A5-2C53DD4EE451}"/>
              </a:ext>
            </a:extLst>
          </p:cNvPr>
          <p:cNvSpPr/>
          <p:nvPr/>
        </p:nvSpPr>
        <p:spPr>
          <a:xfrm>
            <a:off x="3657600" y="15321"/>
            <a:ext cx="8534400" cy="40994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5" name="제목 2">
            <a:extLst>
              <a:ext uri="{FF2B5EF4-FFF2-40B4-BE49-F238E27FC236}">
                <a16:creationId xmlns:a16="http://schemas.microsoft.com/office/drawing/2014/main" id="{D94DF2A2-D4FC-4D20-AC4B-D1B716386C4B}"/>
              </a:ext>
            </a:extLst>
          </p:cNvPr>
          <p:cNvSpPr txBox="1">
            <a:spLocks/>
          </p:cNvSpPr>
          <p:nvPr/>
        </p:nvSpPr>
        <p:spPr>
          <a:xfrm>
            <a:off x="401829" y="200379"/>
            <a:ext cx="6241770" cy="504909"/>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 sz="3200" dirty="0">
                <a:solidFill>
                  <a:srgbClr val="34374C"/>
                </a:solidFill>
              </a:rPr>
              <a:t>DEEP DIVE: </a:t>
            </a:r>
            <a:br>
              <a:rPr lang="en-US" altLang="ko" sz="3200" dirty="0">
                <a:solidFill>
                  <a:srgbClr val="34374C"/>
                </a:solidFill>
              </a:rPr>
            </a:br>
            <a:r>
              <a:rPr lang="en-US" altLang="ko" sz="3200" dirty="0">
                <a:solidFill>
                  <a:srgbClr val="34374C"/>
                </a:solidFill>
              </a:rPr>
              <a:t>Microsoft (MSFT)</a:t>
            </a:r>
            <a:endParaRPr lang="ko-KR" altLang="en-US" sz="3200" dirty="0">
              <a:solidFill>
                <a:srgbClr val="34374C"/>
              </a:solidFill>
            </a:endParaRPr>
          </a:p>
        </p:txBody>
      </p:sp>
      <p:sp>
        <p:nvSpPr>
          <p:cNvPr id="16" name="TextBox 15">
            <a:extLst>
              <a:ext uri="{FF2B5EF4-FFF2-40B4-BE49-F238E27FC236}">
                <a16:creationId xmlns:a16="http://schemas.microsoft.com/office/drawing/2014/main" id="{35DC2216-C0E6-B156-C888-27C6280AFC6E}"/>
              </a:ext>
            </a:extLst>
          </p:cNvPr>
          <p:cNvSpPr txBox="1"/>
          <p:nvPr/>
        </p:nvSpPr>
        <p:spPr>
          <a:xfrm>
            <a:off x="401828" y="1274900"/>
            <a:ext cx="3255771" cy="4770537"/>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EDA Insights:</a:t>
            </a:r>
            <a:br>
              <a:rPr lang="en-US" altLang="en-US" sz="1600" dirty="0">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Microsoft demonstrated steady growth, with occasional spikes around major announcements &amp; earnings reports.</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Model Performance:</a:t>
            </a:r>
            <a:br>
              <a:rPr lang="en-US" altLang="en-US" sz="1600" dirty="0">
                <a:latin typeface="Arial" panose="020B0604020202020204" pitchFamily="34" charset="0"/>
              </a:rPr>
            </a:br>
            <a:r>
              <a:rPr lang="en-US" altLang="en-US" sz="1600" dirty="0">
                <a:latin typeface="Arial" panose="020B0604020202020204" pitchFamily="34" charset="0"/>
              </a:rPr>
              <a:t>The model effectively captures the overall trend of Microsoft’s stock price but struggles with short-term predictions, particularly during periods of high volatility.</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Key Takeaways: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Microsoft’s stock is generally stable but influenced by product releases and market sentiment, making it a solid investment with moderate risk.</a:t>
            </a:r>
          </a:p>
        </p:txBody>
      </p:sp>
      <p:graphicFrame>
        <p:nvGraphicFramePr>
          <p:cNvPr id="19" name="Table 18">
            <a:extLst>
              <a:ext uri="{FF2B5EF4-FFF2-40B4-BE49-F238E27FC236}">
                <a16:creationId xmlns:a16="http://schemas.microsoft.com/office/drawing/2014/main" id="{C5590D36-8587-87B2-828E-9930C2DE70B6}"/>
              </a:ext>
            </a:extLst>
          </p:cNvPr>
          <p:cNvGraphicFramePr>
            <a:graphicFrameLocks noGrp="1"/>
          </p:cNvGraphicFramePr>
          <p:nvPr>
            <p:extLst>
              <p:ext uri="{D42A27DB-BD31-4B8C-83A1-F6EECF244321}">
                <p14:modId xmlns:p14="http://schemas.microsoft.com/office/powerpoint/2010/main" val="2891234995"/>
              </p:ext>
            </p:extLst>
          </p:nvPr>
        </p:nvGraphicFramePr>
        <p:xfrm>
          <a:off x="3992695" y="4110399"/>
          <a:ext cx="7864209" cy="2598588"/>
        </p:xfrm>
        <a:graphic>
          <a:graphicData uri="http://schemas.openxmlformats.org/drawingml/2006/table">
            <a:tbl>
              <a:tblPr firstRow="1" bandRow="1">
                <a:tableStyleId>{69012ECD-51FC-41F1-AA8D-1B2483CD663E}</a:tableStyleId>
              </a:tblPr>
              <a:tblGrid>
                <a:gridCol w="2053058">
                  <a:extLst>
                    <a:ext uri="{9D8B030D-6E8A-4147-A177-3AD203B41FA5}">
                      <a16:colId xmlns:a16="http://schemas.microsoft.com/office/drawing/2014/main" val="4069207325"/>
                    </a:ext>
                  </a:extLst>
                </a:gridCol>
                <a:gridCol w="827314">
                  <a:extLst>
                    <a:ext uri="{9D8B030D-6E8A-4147-A177-3AD203B41FA5}">
                      <a16:colId xmlns:a16="http://schemas.microsoft.com/office/drawing/2014/main" val="4077906694"/>
                    </a:ext>
                  </a:extLst>
                </a:gridCol>
                <a:gridCol w="4983837">
                  <a:extLst>
                    <a:ext uri="{9D8B030D-6E8A-4147-A177-3AD203B41FA5}">
                      <a16:colId xmlns:a16="http://schemas.microsoft.com/office/drawing/2014/main" val="1415778883"/>
                    </a:ext>
                  </a:extLst>
                </a:gridCol>
              </a:tblGrid>
              <a:tr h="312588">
                <a:tc>
                  <a:txBody>
                    <a:bodyPr/>
                    <a:lstStyle/>
                    <a:p>
                      <a:r>
                        <a:rPr lang="en-US" sz="1400" dirty="0">
                          <a:latin typeface="Arial" panose="020B0604020202020204" pitchFamily="34" charset="0"/>
                          <a:cs typeface="Arial" panose="020B0604020202020204" pitchFamily="34" charset="0"/>
                        </a:rPr>
                        <a:t>Metric</a:t>
                      </a:r>
                    </a:p>
                  </a:txBody>
                  <a:tcPr anchor="ctr"/>
                </a:tc>
                <a:tc>
                  <a:txBody>
                    <a:bodyPr/>
                    <a:lstStyle/>
                    <a:p>
                      <a:r>
                        <a:rPr lang="en-US" sz="1400" dirty="0">
                          <a:latin typeface="Arial" panose="020B0604020202020204" pitchFamily="34" charset="0"/>
                          <a:cs typeface="Arial" panose="020B0604020202020204" pitchFamily="34" charset="0"/>
                        </a:rPr>
                        <a:t>Value</a:t>
                      </a:r>
                    </a:p>
                  </a:txBody>
                  <a:tcPr anchor="ctr"/>
                </a:tc>
                <a:tc>
                  <a:txBody>
                    <a:bodyPr/>
                    <a:lstStyle/>
                    <a:p>
                      <a:r>
                        <a:rPr lang="en-US" sz="1400" dirty="0">
                          <a:latin typeface="Arial" panose="020B0604020202020204" pitchFamily="34" charset="0"/>
                          <a:cs typeface="Arial" panose="020B0604020202020204" pitchFamily="34" charset="0"/>
                        </a:rPr>
                        <a:t>Microsoft Summary</a:t>
                      </a:r>
                    </a:p>
                  </a:txBody>
                  <a:tcPr anchor="ctr"/>
                </a:tc>
                <a:extLst>
                  <a:ext uri="{0D108BD9-81ED-4DB2-BD59-A6C34878D82A}">
                    <a16:rowId xmlns:a16="http://schemas.microsoft.com/office/drawing/2014/main" val="3867267544"/>
                  </a:ext>
                </a:extLst>
              </a:tr>
              <a:tr h="436767">
                <a:tc>
                  <a:txBody>
                    <a:bodyPr/>
                    <a:lstStyle/>
                    <a:p>
                      <a:r>
                        <a:rPr lang="en-US" sz="1400" dirty="0">
                          <a:latin typeface="Arial" panose="020B0604020202020204" pitchFamily="34" charset="0"/>
                          <a:cs typeface="Arial" panose="020B0604020202020204" pitchFamily="34" charset="0"/>
                        </a:rPr>
                        <a:t>Final Mean 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Error (MSE)</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1630.53</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Relatively high error when predicting MSFT stock price,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indicating significant deviations from actual prices.</a:t>
                      </a:r>
                    </a:p>
                  </a:txBody>
                  <a:tcPr anchor="ctr">
                    <a:solidFill>
                      <a:schemeClr val="bg1"/>
                    </a:solidFill>
                  </a:tcPr>
                </a:tc>
                <a:extLst>
                  <a:ext uri="{0D108BD9-81ED-4DB2-BD59-A6C34878D82A}">
                    <a16:rowId xmlns:a16="http://schemas.microsoft.com/office/drawing/2014/main" val="1605076514"/>
                  </a:ext>
                </a:extLst>
              </a:tr>
              <a:tr h="436767">
                <a:tc>
                  <a:txBody>
                    <a:bodyPr/>
                    <a:lstStyle/>
                    <a:p>
                      <a:r>
                        <a:rPr lang="en-US" sz="1400" dirty="0">
                          <a:latin typeface="Arial" panose="020B0604020202020204" pitchFamily="34" charset="0"/>
                          <a:cs typeface="Arial" panose="020B0604020202020204" pitchFamily="34" charset="0"/>
                        </a:rPr>
                        <a:t>Final Root Mean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Squared Error (RMSE)</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40.38</a:t>
                      </a:r>
                    </a:p>
                  </a:txBody>
                  <a:tcPr anchor="ctr">
                    <a:solidFill>
                      <a:schemeClr val="bg1"/>
                    </a:solidFill>
                  </a:tcPr>
                </a:tc>
                <a:tc>
                  <a:txBody>
                    <a:bodyPr/>
                    <a:lstStyle/>
                    <a:p>
                      <a:r>
                        <a:rPr lang="en-US" sz="1400" b="0" dirty="0">
                          <a:latin typeface="Arial" panose="020B0604020202020204" pitchFamily="34" charset="0"/>
                          <a:cs typeface="Arial" panose="020B0604020202020204" pitchFamily="34" charset="0"/>
                        </a:rPr>
                        <a:t>On average, the predictions are off by about $40.38, </a:t>
                      </a:r>
                      <a:br>
                        <a:rPr lang="en-US" sz="1400" b="0" dirty="0">
                          <a:latin typeface="Arial" panose="020B0604020202020204" pitchFamily="34" charset="0"/>
                          <a:cs typeface="Arial" panose="020B0604020202020204" pitchFamily="34" charset="0"/>
                        </a:rPr>
                      </a:br>
                      <a:r>
                        <a:rPr lang="en-US" sz="1400" b="0" dirty="0">
                          <a:latin typeface="Arial" panose="020B0604020202020204" pitchFamily="34" charset="0"/>
                          <a:cs typeface="Arial" panose="020B0604020202020204" pitchFamily="34" charset="0"/>
                        </a:rPr>
                        <a:t>reflecting moderate accuracy but with room for improvement.</a:t>
                      </a:r>
                    </a:p>
                  </a:txBody>
                  <a:tcPr anchor="ctr">
                    <a:solidFill>
                      <a:schemeClr val="bg1"/>
                    </a:solidFill>
                  </a:tcPr>
                </a:tc>
                <a:extLst>
                  <a:ext uri="{0D108BD9-81ED-4DB2-BD59-A6C34878D82A}">
                    <a16:rowId xmlns:a16="http://schemas.microsoft.com/office/drawing/2014/main" val="3617470556"/>
                  </a:ext>
                </a:extLst>
              </a:tr>
              <a:tr h="436767">
                <a:tc>
                  <a:txBody>
                    <a:bodyPr/>
                    <a:lstStyle/>
                    <a:p>
                      <a:r>
                        <a:rPr lang="es-ES" sz="1400" dirty="0">
                          <a:latin typeface="Arial" panose="020B0604020202020204" pitchFamily="34" charset="0"/>
                          <a:cs typeface="Arial" panose="020B0604020202020204" pitchFamily="34" charset="0"/>
                        </a:rPr>
                        <a:t>Final Mean Absolute </a:t>
                      </a:r>
                    </a:p>
                    <a:p>
                      <a:r>
                        <a:rPr lang="es-ES" sz="1400" dirty="0">
                          <a:latin typeface="Arial" panose="020B0604020202020204" pitchFamily="34" charset="0"/>
                          <a:cs typeface="Arial" panose="020B0604020202020204" pitchFamily="34" charset="0"/>
                        </a:rPr>
                        <a:t>Error (MAE)</a:t>
                      </a:r>
                      <a:endParaRPr lang="en-US" sz="1400" dirty="0">
                        <a:latin typeface="Arial" panose="020B0604020202020204" pitchFamily="34" charset="0"/>
                        <a:cs typeface="Arial" panose="020B0604020202020204" pitchFamily="34" charset="0"/>
                      </a:endParaRP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35.22</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Average deviation between predicted &amp; actual stock prices is $35.22, suggesting predictions &amp; actuals not closely aligned</a:t>
                      </a:r>
                    </a:p>
                  </a:txBody>
                  <a:tcPr anchor="ctr">
                    <a:solidFill>
                      <a:schemeClr val="bg1"/>
                    </a:solidFill>
                  </a:tcPr>
                </a:tc>
                <a:extLst>
                  <a:ext uri="{0D108BD9-81ED-4DB2-BD59-A6C34878D82A}">
                    <a16:rowId xmlns:a16="http://schemas.microsoft.com/office/drawing/2014/main" val="3795911871"/>
                  </a:ext>
                </a:extLst>
              </a:tr>
              <a:tr h="436767">
                <a:tc>
                  <a:txBody>
                    <a:bodyPr/>
                    <a:lstStyle/>
                    <a:p>
                      <a:r>
                        <a:rPr lang="en-US" sz="1400" dirty="0">
                          <a:latin typeface="Arial" panose="020B0604020202020204" pitchFamily="34" charset="0"/>
                          <a:cs typeface="Arial" panose="020B0604020202020204" pitchFamily="34" charset="0"/>
                        </a:rPr>
                        <a:t>Final R-squared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(R2) Score</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0.717</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Model explains approximately 71.7% of the variance,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indicating decent performance but missing a significant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portion of the variance.</a:t>
                      </a:r>
                    </a:p>
                  </a:txBody>
                  <a:tcPr anchor="ctr">
                    <a:solidFill>
                      <a:schemeClr val="bg1"/>
                    </a:solidFill>
                  </a:tcPr>
                </a:tc>
                <a:extLst>
                  <a:ext uri="{0D108BD9-81ED-4DB2-BD59-A6C34878D82A}">
                    <a16:rowId xmlns:a16="http://schemas.microsoft.com/office/drawing/2014/main" val="1616923967"/>
                  </a:ext>
                </a:extLst>
              </a:tr>
            </a:tbl>
          </a:graphicData>
        </a:graphic>
      </p:graphicFrame>
      <p:pic>
        <p:nvPicPr>
          <p:cNvPr id="4" name="Picture 3">
            <a:extLst>
              <a:ext uri="{FF2B5EF4-FFF2-40B4-BE49-F238E27FC236}">
                <a16:creationId xmlns:a16="http://schemas.microsoft.com/office/drawing/2014/main" id="{5A8592C5-0D04-BF10-4731-7120435E91A7}"/>
              </a:ext>
            </a:extLst>
          </p:cNvPr>
          <p:cNvPicPr>
            <a:picLocks noChangeAspect="1"/>
          </p:cNvPicPr>
          <p:nvPr/>
        </p:nvPicPr>
        <p:blipFill>
          <a:blip r:embed="rId3"/>
          <a:stretch>
            <a:fillRect/>
          </a:stretch>
        </p:blipFill>
        <p:spPr>
          <a:xfrm>
            <a:off x="3999399" y="291855"/>
            <a:ext cx="7864208" cy="3542010"/>
          </a:xfrm>
          <a:prstGeom prst="rect">
            <a:avLst/>
          </a:prstGeom>
          <a:ln w="38100">
            <a:solidFill>
              <a:schemeClr val="accent1"/>
            </a:solidFill>
          </a:ln>
        </p:spPr>
      </p:pic>
    </p:spTree>
    <p:extLst>
      <p:ext uri="{BB962C8B-B14F-4D97-AF65-F5344CB8AC3E}">
        <p14:creationId xmlns:p14="http://schemas.microsoft.com/office/powerpoint/2010/main" val="1975333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직사각형 6">
            <a:extLst>
              <a:ext uri="{FF2B5EF4-FFF2-40B4-BE49-F238E27FC236}">
                <a16:creationId xmlns:a16="http://schemas.microsoft.com/office/drawing/2014/main" id="{61245157-5DE2-D544-8420-C23F06699BCA}"/>
              </a:ext>
            </a:extLst>
          </p:cNvPr>
          <p:cNvSpPr/>
          <p:nvPr/>
        </p:nvSpPr>
        <p:spPr>
          <a:xfrm>
            <a:off x="328392" y="0"/>
            <a:ext cx="3329208" cy="6858000"/>
          </a:xfrm>
          <a:prstGeom prst="rect">
            <a:avLst/>
          </a:prstGeom>
          <a:solidFill>
            <a:schemeClr val="accent1">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724C9800-57B1-1B47-88A5-2C53DD4EE451}"/>
              </a:ext>
            </a:extLst>
          </p:cNvPr>
          <p:cNvSpPr/>
          <p:nvPr/>
        </p:nvSpPr>
        <p:spPr>
          <a:xfrm>
            <a:off x="3657600" y="15321"/>
            <a:ext cx="8534400" cy="40994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5" name="제목 2">
            <a:extLst>
              <a:ext uri="{FF2B5EF4-FFF2-40B4-BE49-F238E27FC236}">
                <a16:creationId xmlns:a16="http://schemas.microsoft.com/office/drawing/2014/main" id="{D94DF2A2-D4FC-4D20-AC4B-D1B716386C4B}"/>
              </a:ext>
            </a:extLst>
          </p:cNvPr>
          <p:cNvSpPr txBox="1">
            <a:spLocks/>
          </p:cNvSpPr>
          <p:nvPr/>
        </p:nvSpPr>
        <p:spPr>
          <a:xfrm>
            <a:off x="401829" y="200379"/>
            <a:ext cx="6241770" cy="504909"/>
          </a:xfrm>
          <a:prstGeom prst="rect">
            <a:avLst/>
          </a:prstGeom>
        </p:spPr>
        <p:txBody>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 sz="3200" dirty="0">
                <a:solidFill>
                  <a:srgbClr val="34374C"/>
                </a:solidFill>
              </a:rPr>
              <a:t>DEEP DIVE: </a:t>
            </a:r>
            <a:br>
              <a:rPr lang="en-US" altLang="ko" sz="3200" dirty="0">
                <a:solidFill>
                  <a:srgbClr val="34374C"/>
                </a:solidFill>
              </a:rPr>
            </a:br>
            <a:r>
              <a:rPr lang="en-US" altLang="ko" sz="3200" dirty="0">
                <a:solidFill>
                  <a:srgbClr val="34374C"/>
                </a:solidFill>
              </a:rPr>
              <a:t>Nvidia (NVDA)</a:t>
            </a:r>
            <a:endParaRPr lang="ko-KR" altLang="en-US" sz="3200" dirty="0">
              <a:solidFill>
                <a:srgbClr val="34374C"/>
              </a:solidFill>
            </a:endParaRPr>
          </a:p>
        </p:txBody>
      </p:sp>
      <p:sp>
        <p:nvSpPr>
          <p:cNvPr id="16" name="TextBox 15">
            <a:extLst>
              <a:ext uri="{FF2B5EF4-FFF2-40B4-BE49-F238E27FC236}">
                <a16:creationId xmlns:a16="http://schemas.microsoft.com/office/drawing/2014/main" id="{35DC2216-C0E6-B156-C888-27C6280AFC6E}"/>
              </a:ext>
            </a:extLst>
          </p:cNvPr>
          <p:cNvSpPr txBox="1"/>
          <p:nvPr/>
        </p:nvSpPr>
        <p:spPr>
          <a:xfrm>
            <a:off x="401828" y="1274900"/>
            <a:ext cx="3255771" cy="5016758"/>
          </a:xfrm>
          <a:prstGeom prst="rect">
            <a:avLst/>
          </a:prstGeom>
          <a:noFill/>
          <a:ln>
            <a:noFill/>
          </a:ln>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EDA Insights:</a:t>
            </a:r>
            <a:br>
              <a:rPr lang="en-US" altLang="en-US" sz="1600" dirty="0">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NVIDIA's stock was significantly impacted by trends in the gaming industry and advancements in AI, with notable volatility around product releases.</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Model Performance:</a:t>
            </a:r>
            <a:br>
              <a:rPr lang="en-US" altLang="en-US" sz="1600" dirty="0">
                <a:latin typeface="Arial" panose="020B0604020202020204" pitchFamily="34" charset="0"/>
              </a:rPr>
            </a:br>
            <a:r>
              <a:rPr lang="en-US" altLang="en-US" sz="1600" dirty="0">
                <a:latin typeface="Arial" panose="020B0604020202020204" pitchFamily="34" charset="0"/>
              </a:rPr>
              <a:t>The model effectively captures the general trends of NVIDIA’s stock price but struggles with predicting sharp movements and volatility typical in the tech sector.</a:t>
            </a:r>
          </a:p>
          <a:p>
            <a:pPr marR="0" lvl="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Key Takeaways: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NVIDIA’s stock is a strong indicator of the tech sector's health, particularly in gaming &amp; AI, but is susceptible to rapid changes based on market trends.</a:t>
            </a:r>
          </a:p>
        </p:txBody>
      </p:sp>
      <p:graphicFrame>
        <p:nvGraphicFramePr>
          <p:cNvPr id="19" name="Table 18">
            <a:extLst>
              <a:ext uri="{FF2B5EF4-FFF2-40B4-BE49-F238E27FC236}">
                <a16:creationId xmlns:a16="http://schemas.microsoft.com/office/drawing/2014/main" id="{C5590D36-8587-87B2-828E-9930C2DE70B6}"/>
              </a:ext>
            </a:extLst>
          </p:cNvPr>
          <p:cNvGraphicFramePr>
            <a:graphicFrameLocks noGrp="1"/>
          </p:cNvGraphicFramePr>
          <p:nvPr>
            <p:extLst>
              <p:ext uri="{D42A27DB-BD31-4B8C-83A1-F6EECF244321}">
                <p14:modId xmlns:p14="http://schemas.microsoft.com/office/powerpoint/2010/main" val="1205554505"/>
              </p:ext>
            </p:extLst>
          </p:nvPr>
        </p:nvGraphicFramePr>
        <p:xfrm>
          <a:off x="3992695" y="4175714"/>
          <a:ext cx="7864209" cy="2598588"/>
        </p:xfrm>
        <a:graphic>
          <a:graphicData uri="http://schemas.openxmlformats.org/drawingml/2006/table">
            <a:tbl>
              <a:tblPr firstRow="1" bandRow="1">
                <a:tableStyleId>{69012ECD-51FC-41F1-AA8D-1B2483CD663E}</a:tableStyleId>
              </a:tblPr>
              <a:tblGrid>
                <a:gridCol w="2053058">
                  <a:extLst>
                    <a:ext uri="{9D8B030D-6E8A-4147-A177-3AD203B41FA5}">
                      <a16:colId xmlns:a16="http://schemas.microsoft.com/office/drawing/2014/main" val="4069207325"/>
                    </a:ext>
                  </a:extLst>
                </a:gridCol>
                <a:gridCol w="827314">
                  <a:extLst>
                    <a:ext uri="{9D8B030D-6E8A-4147-A177-3AD203B41FA5}">
                      <a16:colId xmlns:a16="http://schemas.microsoft.com/office/drawing/2014/main" val="4077906694"/>
                    </a:ext>
                  </a:extLst>
                </a:gridCol>
                <a:gridCol w="4983837">
                  <a:extLst>
                    <a:ext uri="{9D8B030D-6E8A-4147-A177-3AD203B41FA5}">
                      <a16:colId xmlns:a16="http://schemas.microsoft.com/office/drawing/2014/main" val="1415778883"/>
                    </a:ext>
                  </a:extLst>
                </a:gridCol>
              </a:tblGrid>
              <a:tr h="312588">
                <a:tc>
                  <a:txBody>
                    <a:bodyPr/>
                    <a:lstStyle/>
                    <a:p>
                      <a:r>
                        <a:rPr lang="en-US" sz="1400" dirty="0">
                          <a:latin typeface="Arial" panose="020B0604020202020204" pitchFamily="34" charset="0"/>
                          <a:cs typeface="Arial" panose="020B0604020202020204" pitchFamily="34" charset="0"/>
                        </a:rPr>
                        <a:t>Metric</a:t>
                      </a:r>
                    </a:p>
                  </a:txBody>
                  <a:tcPr anchor="ctr"/>
                </a:tc>
                <a:tc>
                  <a:txBody>
                    <a:bodyPr/>
                    <a:lstStyle/>
                    <a:p>
                      <a:r>
                        <a:rPr lang="en-US" sz="1400" dirty="0">
                          <a:latin typeface="Arial" panose="020B0604020202020204" pitchFamily="34" charset="0"/>
                          <a:cs typeface="Arial" panose="020B0604020202020204" pitchFamily="34" charset="0"/>
                        </a:rPr>
                        <a:t>Value</a:t>
                      </a:r>
                    </a:p>
                  </a:txBody>
                  <a:tcPr anchor="ctr"/>
                </a:tc>
                <a:tc>
                  <a:txBody>
                    <a:bodyPr/>
                    <a:lstStyle/>
                    <a:p>
                      <a:r>
                        <a:rPr lang="en-US" sz="1400" dirty="0">
                          <a:latin typeface="Arial" panose="020B0604020202020204" pitchFamily="34" charset="0"/>
                          <a:cs typeface="Arial" panose="020B0604020202020204" pitchFamily="34" charset="0"/>
                        </a:rPr>
                        <a:t>Nvidia Summary</a:t>
                      </a:r>
                    </a:p>
                  </a:txBody>
                  <a:tcPr anchor="ctr"/>
                </a:tc>
                <a:extLst>
                  <a:ext uri="{0D108BD9-81ED-4DB2-BD59-A6C34878D82A}">
                    <a16:rowId xmlns:a16="http://schemas.microsoft.com/office/drawing/2014/main" val="3867267544"/>
                  </a:ext>
                </a:extLst>
              </a:tr>
              <a:tr h="436767">
                <a:tc>
                  <a:txBody>
                    <a:bodyPr/>
                    <a:lstStyle/>
                    <a:p>
                      <a:r>
                        <a:rPr lang="en-US" sz="1400" dirty="0">
                          <a:latin typeface="Arial" panose="020B0604020202020204" pitchFamily="34" charset="0"/>
                          <a:cs typeface="Arial" panose="020B0604020202020204" pitchFamily="34" charset="0"/>
                        </a:rPr>
                        <a:t>Final Mean 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Error (MSE)</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2170.42</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Indicates significant deviations between predicted and actual prices, suggesting the model struggled to predict accurately.</a:t>
                      </a:r>
                    </a:p>
                  </a:txBody>
                  <a:tcPr anchor="ctr">
                    <a:solidFill>
                      <a:schemeClr val="bg1"/>
                    </a:solidFill>
                  </a:tcPr>
                </a:tc>
                <a:extLst>
                  <a:ext uri="{0D108BD9-81ED-4DB2-BD59-A6C34878D82A}">
                    <a16:rowId xmlns:a16="http://schemas.microsoft.com/office/drawing/2014/main" val="1605076514"/>
                  </a:ext>
                </a:extLst>
              </a:tr>
              <a:tr h="436767">
                <a:tc>
                  <a:txBody>
                    <a:bodyPr/>
                    <a:lstStyle/>
                    <a:p>
                      <a:r>
                        <a:rPr lang="en-US" sz="1400" dirty="0">
                          <a:latin typeface="Arial" panose="020B0604020202020204" pitchFamily="34" charset="0"/>
                          <a:cs typeface="Arial" panose="020B0604020202020204" pitchFamily="34" charset="0"/>
                        </a:rPr>
                        <a:t>Final Root Mean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Squared Error (RMSE)</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46.59</a:t>
                      </a:r>
                    </a:p>
                  </a:txBody>
                  <a:tcPr anchor="ctr">
                    <a:solidFill>
                      <a:schemeClr val="bg1"/>
                    </a:solidFill>
                  </a:tcPr>
                </a:tc>
                <a:tc>
                  <a:txBody>
                    <a:bodyPr/>
                    <a:lstStyle/>
                    <a:p>
                      <a:r>
                        <a:rPr lang="en-US" sz="1400" b="0" dirty="0">
                          <a:latin typeface="Arial" panose="020B0604020202020204" pitchFamily="34" charset="0"/>
                          <a:cs typeface="Arial" panose="020B0604020202020204" pitchFamily="34" charset="0"/>
                        </a:rPr>
                        <a:t>The average prediction error is approximately $46.59, </a:t>
                      </a:r>
                      <a:br>
                        <a:rPr lang="en-US" sz="1400" b="0" dirty="0">
                          <a:latin typeface="Arial" panose="020B0604020202020204" pitchFamily="34" charset="0"/>
                          <a:cs typeface="Arial" panose="020B0604020202020204" pitchFamily="34" charset="0"/>
                        </a:rPr>
                      </a:br>
                      <a:r>
                        <a:rPr lang="en-US" sz="1400" b="0" dirty="0">
                          <a:latin typeface="Arial" panose="020B0604020202020204" pitchFamily="34" charset="0"/>
                          <a:cs typeface="Arial" panose="020B0604020202020204" pitchFamily="34" charset="0"/>
                        </a:rPr>
                        <a:t>reflecting poor accuracy in predicting stock prices.</a:t>
                      </a:r>
                    </a:p>
                  </a:txBody>
                  <a:tcPr anchor="ctr">
                    <a:solidFill>
                      <a:schemeClr val="bg1"/>
                    </a:solidFill>
                  </a:tcPr>
                </a:tc>
                <a:extLst>
                  <a:ext uri="{0D108BD9-81ED-4DB2-BD59-A6C34878D82A}">
                    <a16:rowId xmlns:a16="http://schemas.microsoft.com/office/drawing/2014/main" val="3617470556"/>
                  </a:ext>
                </a:extLst>
              </a:tr>
              <a:tr h="436767">
                <a:tc>
                  <a:txBody>
                    <a:bodyPr/>
                    <a:lstStyle/>
                    <a:p>
                      <a:r>
                        <a:rPr lang="es-ES" sz="1400" dirty="0">
                          <a:latin typeface="Arial" panose="020B0604020202020204" pitchFamily="34" charset="0"/>
                          <a:cs typeface="Arial" panose="020B0604020202020204" pitchFamily="34" charset="0"/>
                        </a:rPr>
                        <a:t>Final Mean Absolute </a:t>
                      </a:r>
                    </a:p>
                    <a:p>
                      <a:r>
                        <a:rPr lang="es-ES" sz="1400" dirty="0">
                          <a:latin typeface="Arial" panose="020B0604020202020204" pitchFamily="34" charset="0"/>
                          <a:cs typeface="Arial" panose="020B0604020202020204" pitchFamily="34" charset="0"/>
                        </a:rPr>
                        <a:t>Error (MAE)</a:t>
                      </a:r>
                      <a:endParaRPr lang="en-US" sz="1400" dirty="0">
                        <a:latin typeface="Arial" panose="020B0604020202020204" pitchFamily="34" charset="0"/>
                        <a:cs typeface="Arial" panose="020B0604020202020204" pitchFamily="34" charset="0"/>
                      </a:endParaRP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43.14</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On average, predictions deviate from actual prices by $43.14 indicating large errors in the model's predictions.</a:t>
                      </a:r>
                    </a:p>
                  </a:txBody>
                  <a:tcPr anchor="ctr">
                    <a:solidFill>
                      <a:schemeClr val="bg1"/>
                    </a:solidFill>
                  </a:tcPr>
                </a:tc>
                <a:extLst>
                  <a:ext uri="{0D108BD9-81ED-4DB2-BD59-A6C34878D82A}">
                    <a16:rowId xmlns:a16="http://schemas.microsoft.com/office/drawing/2014/main" val="3795911871"/>
                  </a:ext>
                </a:extLst>
              </a:tr>
              <a:tr h="436767">
                <a:tc>
                  <a:txBody>
                    <a:bodyPr/>
                    <a:lstStyle/>
                    <a:p>
                      <a:r>
                        <a:rPr lang="en-US" sz="1400" dirty="0">
                          <a:latin typeface="Arial" panose="020B0604020202020204" pitchFamily="34" charset="0"/>
                          <a:cs typeface="Arial" panose="020B0604020202020204" pitchFamily="34" charset="0"/>
                        </a:rPr>
                        <a:t>Final R-squared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(R2) Score</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-1.72</a:t>
                      </a:r>
                    </a:p>
                  </a:txBody>
                  <a:tcPr anchor="ctr">
                    <a:solidFill>
                      <a:schemeClr val="bg1"/>
                    </a:solidFill>
                  </a:tcPr>
                </a:tc>
                <a:tc>
                  <a:txBody>
                    <a:bodyPr/>
                    <a:lstStyle/>
                    <a:p>
                      <a:r>
                        <a:rPr lang="en-US" sz="1400" dirty="0">
                          <a:latin typeface="Arial" panose="020B0604020202020204" pitchFamily="34" charset="0"/>
                          <a:cs typeface="Arial" panose="020B0604020202020204" pitchFamily="34" charset="0"/>
                        </a:rPr>
                        <a:t>The negative R-squared value indicates that the model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performs worse than a simple horizontal line (mean of actual prices), highlighting a very poor fit.</a:t>
                      </a:r>
                    </a:p>
                  </a:txBody>
                  <a:tcPr anchor="ctr">
                    <a:solidFill>
                      <a:schemeClr val="bg1"/>
                    </a:solidFill>
                  </a:tcPr>
                </a:tc>
                <a:extLst>
                  <a:ext uri="{0D108BD9-81ED-4DB2-BD59-A6C34878D82A}">
                    <a16:rowId xmlns:a16="http://schemas.microsoft.com/office/drawing/2014/main" val="1616923967"/>
                  </a:ext>
                </a:extLst>
              </a:tr>
            </a:tbl>
          </a:graphicData>
        </a:graphic>
      </p:graphicFrame>
      <p:pic>
        <p:nvPicPr>
          <p:cNvPr id="6" name="Picture 5">
            <a:extLst>
              <a:ext uri="{FF2B5EF4-FFF2-40B4-BE49-F238E27FC236}">
                <a16:creationId xmlns:a16="http://schemas.microsoft.com/office/drawing/2014/main" id="{1F6A22C2-F7B9-3C4C-F6B0-859EA4B7A0C4}"/>
              </a:ext>
            </a:extLst>
          </p:cNvPr>
          <p:cNvPicPr>
            <a:picLocks noChangeAspect="1"/>
          </p:cNvPicPr>
          <p:nvPr/>
        </p:nvPicPr>
        <p:blipFill>
          <a:blip r:embed="rId3"/>
          <a:stretch>
            <a:fillRect/>
          </a:stretch>
        </p:blipFill>
        <p:spPr>
          <a:xfrm>
            <a:off x="3999398" y="291855"/>
            <a:ext cx="7857505" cy="3542010"/>
          </a:xfrm>
          <a:prstGeom prst="rect">
            <a:avLst/>
          </a:prstGeom>
          <a:ln w="38100">
            <a:solidFill>
              <a:schemeClr val="accent1"/>
            </a:solidFill>
          </a:ln>
        </p:spPr>
      </p:pic>
    </p:spTree>
    <p:extLst>
      <p:ext uri="{BB962C8B-B14F-4D97-AF65-F5344CB8AC3E}">
        <p14:creationId xmlns:p14="http://schemas.microsoft.com/office/powerpoint/2010/main" val="1624669681"/>
      </p:ext>
    </p:extLst>
  </p:cSld>
  <p:clrMapOvr>
    <a:masterClrMapping/>
  </p:clrMapOvr>
</p:sld>
</file>

<file path=ppt/theme/theme1.xml><?xml version="1.0" encoding="utf-8"?>
<a:theme xmlns:a="http://schemas.openxmlformats.org/drawingml/2006/main" name="Office 테마">
  <a:themeElements>
    <a:clrScheme name="사용자 지정 43">
      <a:dk1>
        <a:srgbClr val="000000"/>
      </a:dk1>
      <a:lt1>
        <a:srgbClr val="FFFFFF"/>
      </a:lt1>
      <a:dk2>
        <a:srgbClr val="28363D"/>
      </a:dk2>
      <a:lt2>
        <a:srgbClr val="F6F4E8"/>
      </a:lt2>
      <a:accent1>
        <a:srgbClr val="737BA9"/>
      </a:accent1>
      <a:accent2>
        <a:srgbClr val="494E6C"/>
      </a:accent2>
      <a:accent3>
        <a:srgbClr val="34374C"/>
      </a:accent3>
      <a:accent4>
        <a:srgbClr val="8B93D0"/>
      </a:accent4>
      <a:accent5>
        <a:srgbClr val="3B3D3D"/>
      </a:accent5>
      <a:accent6>
        <a:srgbClr val="173B4E"/>
      </a:accent6>
      <a:hlink>
        <a:srgbClr val="485468"/>
      </a:hlink>
      <a:folHlink>
        <a:srgbClr val="28363D"/>
      </a:folHlink>
    </a:clrScheme>
    <a:fontScheme name="사용자 지정 2">
      <a:majorFont>
        <a:latin typeface="Abril Fatface"/>
        <a:ea typeface="맑은 고딕"/>
        <a:cs typeface=""/>
      </a:majorFont>
      <a:minorFont>
        <a:latin typeface="Calibri"/>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wrap="square" rtlCol="0">
        <a:spAutoFit/>
      </a:bodyPr>
      <a:lstStyle>
        <a:defPPr algn="ctr">
          <a:defRPr kumimoji="1" sz="4400" dirty="0" smtClean="0">
            <a:solidFill>
              <a:schemeClr val="bg1"/>
            </a:solidFill>
            <a:latin typeface="Bebas Neue" panose="020B0606020202050201"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5856</TotalTime>
  <Words>2595</Words>
  <Application>Microsoft Office PowerPoint</Application>
  <PresentationFormat>Widescreen</PresentationFormat>
  <Paragraphs>266</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맑은 고딕</vt:lpstr>
      <vt:lpstr>Abril Fatface</vt:lpstr>
      <vt:lpstr>Office 테마</vt:lpstr>
      <vt:lpstr>PowerPoint Presentation</vt:lpstr>
      <vt:lpstr>PowerPoint Presentation</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 Members</Manager>
  <Company>YESFORM Co.,Ltd.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Diagram, Chart, Google slides, Keynote</dc:subject>
  <dc:creator>Slide Members by HA.PARK</dc:creator>
  <cp:keywords>SlideMembers, ppt, PPT Templates, Presentation, Diagram, Chart, Yesform, Google slides, Keynote, Free Slides</cp:keywords>
  <dc:description>The copyright of this document is at Slide Members. Unauthorized copying may result in legal sanctions.</dc:description>
  <cp:lastModifiedBy>Lexi Schroeder</cp:lastModifiedBy>
  <cp:revision>10</cp:revision>
  <dcterms:created xsi:type="dcterms:W3CDTF">2020-07-04T12:46:20Z</dcterms:created>
  <dcterms:modified xsi:type="dcterms:W3CDTF">2024-08-17T03:57:56Z</dcterms:modified>
  <cp:category>www.slidemembers.com</cp:category>
</cp:coreProperties>
</file>