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97" r:id="rId1"/>
  </p:sldMasterIdLst>
  <p:sldIdLst>
    <p:sldId id="256" r:id="rId2"/>
    <p:sldId id="286" r:id="rId3"/>
    <p:sldId id="282" r:id="rId4"/>
    <p:sldId id="283" r:id="rId5"/>
    <p:sldId id="293" r:id="rId6"/>
    <p:sldId id="288" r:id="rId7"/>
    <p:sldId id="289" r:id="rId8"/>
    <p:sldId id="290" r:id="rId9"/>
    <p:sldId id="296" r:id="rId10"/>
    <p:sldId id="287" r:id="rId11"/>
    <p:sldId id="291" r:id="rId12"/>
    <p:sldId id="276" r:id="rId13"/>
    <p:sldId id="260" r:id="rId14"/>
    <p:sldId id="278" r:id="rId15"/>
    <p:sldId id="279" r:id="rId16"/>
    <p:sldId id="277" r:id="rId17"/>
    <p:sldId id="29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UX/UI Development - 001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286118"/>
            <a:ext cx="713015" cy="7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1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UX/UI Development - 001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8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UX/UI Development - 001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49692" y="400914"/>
            <a:ext cx="713015" cy="7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3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UX/UI Development - 001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4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UX/UI Development - 001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286118"/>
            <a:ext cx="713015" cy="7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UX/UI Development - 001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3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UX/UI Development - 001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UX/UI Development - 001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7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UX/UI Development - 001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286118"/>
            <a:ext cx="713015" cy="7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7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UX/UI Development - 001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286118"/>
            <a:ext cx="713015" cy="7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3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UX/UI Development - 001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286118"/>
            <a:ext cx="713015" cy="7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8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UX/UI Development - 001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286118"/>
            <a:ext cx="713015" cy="7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5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hyperlink" Target="https://ru.wikipedia.org/wiki/%D0%A1%D1%82%D0%B0%D1%82%D0%B8%D1%81%D1%82%D0%B8%D1%87%D0%B5%D1%81%D0%BA%D0%B0%D1%8F_%D0%BD%D0%B5%D0%B7%D0%B0%D0%B2%D0%B8%D1%81%D0%B8%D0%BC%D0%BE%D1%81%D1%82%D1%8C" TargetMode="External"/><Relationship Id="rId5" Type="http://schemas.openxmlformats.org/officeDocument/2006/relationships/hyperlink" Target="https://ru.wikipedia.org/wiki/%D0%92%D0%B5%D1%80%D0%BE%D1%8F%D1%82%D0%BD%D0%BE%D1%81%D1%82%D1%8C" TargetMode="External"/><Relationship Id="rId4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Основы теории вероятности, математической статистики и линейной </a:t>
            </a:r>
            <a:r>
              <a:rPr lang="ru-RU" sz="6000" dirty="0" err="1" smtClean="0"/>
              <a:t>алгебры.ч</a:t>
            </a:r>
            <a:r>
              <a:rPr lang="ru-RU" sz="6000" dirty="0" smtClean="0"/>
              <a:t>.</a:t>
            </a:r>
            <a:r>
              <a:rPr lang="en-US" sz="6000" dirty="0" smtClean="0"/>
              <a:t>3</a:t>
            </a:r>
            <a:r>
              <a:rPr lang="ru-RU" sz="6000" dirty="0" smtClean="0"/>
              <a:t>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ru-RU" b="1" dirty="0" smtClean="0"/>
              <a:t>Сидоренко роман Николаевич</a:t>
            </a:r>
          </a:p>
        </p:txBody>
      </p:sp>
    </p:spTree>
    <p:extLst>
      <p:ext uri="{BB962C8B-B14F-4D97-AF65-F5344CB8AC3E}">
        <p14:creationId xmlns:p14="http://schemas.microsoft.com/office/powerpoint/2010/main" val="5014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03295" y="394035"/>
            <a:ext cx="1029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i="1" dirty="0" smtClean="0"/>
              <a:t>Основные определения</a:t>
            </a:r>
            <a:endParaRPr lang="en-US" sz="4000" dirty="0"/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8799222" y="565782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130205" y="1703526"/>
            <a:ext cx="30421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+mn-lt"/>
              </a:rPr>
              <a:t>Ортогональность матриц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06164" y="1255809"/>
            <a:ext cx="1049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7956643" y="1031067"/>
            <a:ext cx="30421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+mn-lt"/>
              </a:rPr>
              <a:t>Определитель матрицы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485787"/>
              </p:ext>
            </p:extLst>
          </p:nvPr>
        </p:nvGraphicFramePr>
        <p:xfrm>
          <a:off x="7444223" y="1663841"/>
          <a:ext cx="15811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name="Equation" r:id="rId3" imgW="583920" imgH="177480" progId="Equation.DSMT4">
                  <p:embed/>
                </p:oleObj>
              </mc:Choice>
              <mc:Fallback>
                <p:oleObj name="Equation" r:id="rId3" imgW="583920" imgH="177480" progId="Equation.DSMT4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4223" y="1663841"/>
                        <a:ext cx="1581150" cy="487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499051" y="955955"/>
            <a:ext cx="32506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+mn-lt"/>
              </a:rPr>
              <a:t>Транспонирование матриц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4812130" y="1031067"/>
            <a:ext cx="30421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+mn-lt"/>
              </a:rPr>
              <a:t>Ранг</a:t>
            </a:r>
            <a:r>
              <a:rPr lang="ru-RU" altLang="ru-RU" sz="2000" dirty="0" smtClean="0">
                <a:latin typeface="+mn-lt"/>
              </a:rPr>
              <a:t> матрицы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85389" y="2375985"/>
            <a:ext cx="9810975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Задание:</a:t>
            </a:r>
          </a:p>
          <a:p>
            <a:pPr marL="342900" indent="-342900">
              <a:buAutoNum type="arabicPeriod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Создать матрицу произвольного размера с использованием </a:t>
            </a:r>
            <a:r>
              <a:rPr lang="ru-RU" alt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ru-RU" alt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alt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ru-RU" alt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alt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endParaRPr lang="en-US" alt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Транспонировать ее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Найти определитель.</a:t>
            </a:r>
          </a:p>
          <a:p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linalg.eig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(a) - собственные значения и собственные векторы.</a:t>
            </a:r>
          </a:p>
          <a:p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linalg.norm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(x[,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ord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axis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]) - норма вектора или оператора.</a:t>
            </a:r>
          </a:p>
          <a:p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linalg.cond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(x[, p]) - число обусловленности.</a:t>
            </a: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linalg.svd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full_matrices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compute_uv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]) 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сингулярное разложение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linalg.solve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(a, b) 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решает систему линейных уравнений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Ax = b.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linalg.tensorsolve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(a, b[, axes]) 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решает тензорную систему линейных уравнений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Ax = b.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linalg.lstsq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(a, b[,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rcond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]) 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метод наименьших квадратов.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linalg.inv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обратная матрица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03295" y="326995"/>
            <a:ext cx="1029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i="1" dirty="0" smtClean="0"/>
              <a:t>Матричное исчисление</a:t>
            </a:r>
            <a:endParaRPr lang="en-US" sz="4000" dirty="0"/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8799222" y="565782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06164" y="1255809"/>
            <a:ext cx="1049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898429" y="1120982"/>
            <a:ext cx="970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Выводы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3295" y="1642362"/>
            <a:ext cx="1113150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r>
              <a:rPr lang="ru-RU" altLang="ru-RU" sz="2000" dirty="0" smtClean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	Важной </a:t>
            </a:r>
            <a:r>
              <a:rPr lang="ru-RU" altLang="ru-RU" sz="2000" dirty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характеристикой матрицы, а также линейного преобразования, заданного этой матрицей, </a:t>
            </a:r>
            <a:r>
              <a:rPr lang="ru-RU" altLang="ru-RU" sz="2000" dirty="0" smtClean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является спектр - набор </a:t>
            </a:r>
            <a:r>
              <a:rPr lang="ru-RU" altLang="ru-RU" sz="2000" dirty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собственных векторов и соответствующих собственных значений.</a:t>
            </a:r>
          </a:p>
          <a:p>
            <a:pPr lvl="0" algn="just" defTabSz="914400"/>
            <a:r>
              <a:rPr lang="ru-RU" altLang="ru-RU" sz="2000" dirty="0" smtClean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Линейное </a:t>
            </a:r>
            <a:r>
              <a:rPr lang="ru-RU" altLang="ru-RU" sz="2000" dirty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преобразование может как не иметь собственных векторов вообще, например поворот в </a:t>
            </a:r>
            <a:r>
              <a:rPr lang="ru-RU" altLang="ru-RU" sz="2000" dirty="0" smtClean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двумерном </a:t>
            </a:r>
            <a:r>
              <a:rPr lang="ru-RU" altLang="ru-RU" sz="2000" dirty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пространстве (кроме нескольких исключительных случаев), или иметь n собственных векторов </a:t>
            </a:r>
            <a:r>
              <a:rPr lang="ru-RU" altLang="ru-RU" sz="2000" dirty="0" smtClean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с различными </a:t>
            </a:r>
            <a:r>
              <a:rPr lang="ru-RU" altLang="ru-RU" sz="2000" dirty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собственными значениями. Вопросы существования собственных векторов преобразования </a:t>
            </a:r>
            <a:r>
              <a:rPr lang="ru-RU" altLang="ru-RU" sz="2000" dirty="0" smtClean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будут рассмотрены в дальнейшем.</a:t>
            </a:r>
          </a:p>
          <a:p>
            <a:pPr lvl="0" algn="just" defTabSz="914400"/>
            <a:r>
              <a:rPr lang="ru-RU" altLang="ru-RU" sz="2000" dirty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 smtClean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Понятие </a:t>
            </a:r>
            <a:r>
              <a:rPr lang="ru-RU" altLang="ru-RU" sz="2000" dirty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собственного вектора используется в Методе Главных Компонент, который предназначен </a:t>
            </a:r>
            <a:r>
              <a:rPr lang="ru-RU" altLang="ru-RU" sz="2000" dirty="0" smtClean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для уменьшения </a:t>
            </a:r>
            <a:r>
              <a:rPr lang="ru-RU" altLang="ru-RU" sz="2000" dirty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размерности данных с потерей наименьшего количества информации</a:t>
            </a:r>
            <a:r>
              <a:rPr lang="ru-RU" altLang="ru-RU" sz="2000" dirty="0" smtClean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 defTabSz="914400"/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Кроме этого,  матричное решение систем </a:t>
            </a:r>
            <a:r>
              <a:rPr kumimoji="0" lang="ru-RU" altLang="ru-RU" sz="20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линейных уравнений является основой метода наименьших квадратов , используемых при нахождении линейной регрессии. Линейные регрессии используется практически повсеместно, в науке и технике. В дальнейшем, в рамках  предлагаемого курса будут практически рассмотрены  наиважнейшие современные методы  анализа данных и их практические реализации в разных областях человеческой деятельности.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1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1369" y="485521"/>
            <a:ext cx="1029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i="1" dirty="0" smtClean="0"/>
              <a:t>Основы Теории вероятности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054100" y="1129907"/>
            <a:ext cx="10477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Основные теоремы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1054100" y="1637738"/>
            <a:ext cx="10477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Arial" panose="020B0604020202020204" pitchFamily="34" charset="0"/>
              </a:rPr>
              <a:t>1. Вероятность достоверного события равна 1, не достоверного - 0.</a:t>
            </a:r>
            <a:endParaRPr lang="en-US" sz="2000" dirty="0"/>
          </a:p>
        </p:txBody>
      </p:sp>
      <p:sp>
        <p:nvSpPr>
          <p:cNvPr id="7" name="Rectangle 2"/>
          <p:cNvSpPr/>
          <p:nvPr/>
        </p:nvSpPr>
        <p:spPr>
          <a:xfrm>
            <a:off x="1054100" y="2945838"/>
            <a:ext cx="10477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Arial" panose="020B0604020202020204" pitchFamily="34" charset="0"/>
              </a:rPr>
              <a:t>2. Вероятности несовместных событий складываются, совместных умножаются.</a:t>
            </a:r>
            <a:endParaRPr lang="en-US" sz="2000" dirty="0"/>
          </a:p>
        </p:txBody>
      </p:sp>
      <p:sp>
        <p:nvSpPr>
          <p:cNvPr id="8" name="Rectangle 2"/>
          <p:cNvSpPr/>
          <p:nvPr/>
        </p:nvSpPr>
        <p:spPr>
          <a:xfrm>
            <a:off x="965199" y="4632425"/>
            <a:ext cx="10477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Arial" panose="020B0604020202020204" pitchFamily="34" charset="0"/>
              </a:rPr>
              <a:t>3. Сумма вероятностей полной группы событий равна 1.</a:t>
            </a:r>
            <a:endParaRPr lang="en-US" sz="20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03468"/>
              </p:ext>
            </p:extLst>
          </p:nvPr>
        </p:nvGraphicFramePr>
        <p:xfrm>
          <a:off x="4554538" y="2054616"/>
          <a:ext cx="2684462" cy="649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3" imgW="927000" imgH="228600" progId="Equation.DSMT4">
                  <p:embed/>
                </p:oleObj>
              </mc:Choice>
              <mc:Fallback>
                <p:oleObj name="Equation" r:id="rId3" imgW="9270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2054616"/>
                        <a:ext cx="2684462" cy="6495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742280"/>
              </p:ext>
            </p:extLst>
          </p:nvPr>
        </p:nvGraphicFramePr>
        <p:xfrm>
          <a:off x="3197225" y="3467985"/>
          <a:ext cx="2436812" cy="108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5" imgW="952200" imgH="431640" progId="Equation.DSMT4">
                  <p:embed/>
                </p:oleObj>
              </mc:Choice>
              <mc:Fallback>
                <p:oleObj name="Equation" r:id="rId5" imgW="952200" imgH="43164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3467985"/>
                        <a:ext cx="2436812" cy="1082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652720"/>
              </p:ext>
            </p:extLst>
          </p:nvPr>
        </p:nvGraphicFramePr>
        <p:xfrm>
          <a:off x="6307138" y="3468688"/>
          <a:ext cx="201453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7" imgW="787320" imgH="431640" progId="Equation.DSMT4">
                  <p:embed/>
                </p:oleObj>
              </mc:Choice>
              <mc:Fallback>
                <p:oleObj name="Equation" r:id="rId7" imgW="787320" imgH="43164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138" y="3468688"/>
                        <a:ext cx="2014537" cy="1081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875216"/>
              </p:ext>
            </p:extLst>
          </p:nvPr>
        </p:nvGraphicFramePr>
        <p:xfrm>
          <a:off x="4916488" y="5141913"/>
          <a:ext cx="22082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9" imgW="863280" imgH="431640" progId="Equation.DSMT4">
                  <p:embed/>
                </p:oleObj>
              </mc:Choice>
              <mc:Fallback>
                <p:oleObj name="Equation" r:id="rId9" imgW="863280" imgH="43164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88" y="5141913"/>
                        <a:ext cx="2208212" cy="1082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42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1369" y="485521"/>
            <a:ext cx="1029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i="1" dirty="0" smtClean="0"/>
              <a:t>Основы Теории вероятности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5956300" y="2701975"/>
            <a:ext cx="56881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Вероятность – это количественная мера характеризующая частоту наступления того или иного события.</a:t>
            </a:r>
            <a:endParaRPr lang="en-US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073" r="13188" b="6741"/>
          <a:stretch/>
        </p:blipFill>
        <p:spPr>
          <a:xfrm>
            <a:off x="1799304" y="1480941"/>
            <a:ext cx="3097161" cy="388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1369" y="485521"/>
            <a:ext cx="1029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i="1" dirty="0" smtClean="0"/>
              <a:t>Основы Теории вероятности</a:t>
            </a:r>
            <a:endParaRPr lang="en-US" sz="4000" dirty="0"/>
          </a:p>
        </p:txBody>
      </p:sp>
      <p:sp>
        <p:nvSpPr>
          <p:cNvPr id="8" name="Rectangle 2"/>
          <p:cNvSpPr/>
          <p:nvPr/>
        </p:nvSpPr>
        <p:spPr>
          <a:xfrm>
            <a:off x="1414870" y="3916303"/>
            <a:ext cx="94309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Arial" panose="020B0604020202020204" pitchFamily="34" charset="0"/>
              </a:rPr>
              <a:t>Данная теорема является основополагающей теоремой целого класса одноименных методов и алгоритмов анализа данных (</a:t>
            </a:r>
            <a:r>
              <a:rPr lang="en-US" sz="3200" dirty="0" smtClean="0">
                <a:latin typeface="Arial" panose="020B0604020202020204" pitchFamily="34" charset="0"/>
              </a:rPr>
              <a:t>Naïve Bayes</a:t>
            </a:r>
            <a:r>
              <a:rPr lang="ru-RU" sz="3200" dirty="0" smtClean="0">
                <a:latin typeface="Arial" panose="020B0604020202020204" pitchFamily="34" charset="0"/>
              </a:rPr>
              <a:t>, </a:t>
            </a:r>
            <a:r>
              <a:rPr lang="en-US" sz="3200" dirty="0" smtClean="0">
                <a:latin typeface="Arial" panose="020B0604020202020204" pitchFamily="34" charset="0"/>
              </a:rPr>
              <a:t>ID3</a:t>
            </a:r>
            <a:r>
              <a:rPr lang="ru-RU" sz="3200" dirty="0" smtClean="0">
                <a:latin typeface="Arial" panose="020B0604020202020204" pitchFamily="34" charset="0"/>
              </a:rPr>
              <a:t>,</a:t>
            </a:r>
            <a:r>
              <a:rPr lang="en-US" sz="3200" dirty="0" smtClean="0">
                <a:latin typeface="Arial" panose="020B0604020202020204" pitchFamily="34" charset="0"/>
              </a:rPr>
              <a:t> EM </a:t>
            </a:r>
            <a:r>
              <a:rPr lang="ru-RU" sz="3200" dirty="0" smtClean="0">
                <a:latin typeface="Arial" panose="020B0604020202020204" pitchFamily="34" charset="0"/>
              </a:rPr>
              <a:t>алгоритм и др.)</a:t>
            </a:r>
            <a:endParaRPr lang="en-US" sz="32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549093"/>
              </p:ext>
            </p:extLst>
          </p:nvPr>
        </p:nvGraphicFramePr>
        <p:xfrm>
          <a:off x="527050" y="1772871"/>
          <a:ext cx="419258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3" imgW="1638000" imgH="419040" progId="Equation.DSMT4">
                  <p:embed/>
                </p:oleObj>
              </mc:Choice>
              <mc:Fallback>
                <p:oleObj name="Equation" r:id="rId3" imgW="1638000" imgH="419040" progId="Equation.DSMT4">
                  <p:embed/>
                  <p:pic>
                    <p:nvPicPr>
                      <p:cNvPr id="34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1772871"/>
                        <a:ext cx="4192588" cy="1047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2"/>
          <p:cNvSpPr/>
          <p:nvPr/>
        </p:nvSpPr>
        <p:spPr>
          <a:xfrm>
            <a:off x="3708401" y="1132368"/>
            <a:ext cx="44354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Теорема Байеса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45" name="Rectangle 2"/>
          <p:cNvSpPr/>
          <p:nvPr/>
        </p:nvSpPr>
        <p:spPr>
          <a:xfrm>
            <a:off x="5799138" y="1920415"/>
            <a:ext cx="52066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hlinkClick r:id="rId5" tooltip="Вероятность"/>
              </a:rPr>
              <a:t>- </a:t>
            </a:r>
            <a:r>
              <a:rPr lang="ru-RU" sz="2000" dirty="0" smtClean="0">
                <a:hlinkClick r:id="rId5" tooltip="Вероятность"/>
              </a:rPr>
              <a:t>вероятность</a:t>
            </a:r>
            <a:r>
              <a:rPr lang="ru-RU" sz="2000" dirty="0" smtClean="0"/>
              <a:t> </a:t>
            </a:r>
            <a:r>
              <a:rPr lang="ru-RU" sz="2000" dirty="0"/>
              <a:t>какого-либо события при условии, что произошло другое статистически </a:t>
            </a:r>
            <a:r>
              <a:rPr lang="ru-RU" sz="2000" dirty="0">
                <a:hlinkClick r:id="rId6" tooltip="Статистическая независимость"/>
              </a:rPr>
              <a:t>взаимозависимое</a:t>
            </a:r>
            <a:r>
              <a:rPr lang="ru-RU" sz="2000" dirty="0"/>
              <a:t> с ним событие.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65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1369" y="485521"/>
            <a:ext cx="1029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i="1" dirty="0" smtClean="0"/>
              <a:t>Основы Теории вероятности</a:t>
            </a:r>
            <a:endParaRPr lang="en-US" sz="40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358805"/>
              </p:ext>
            </p:extLst>
          </p:nvPr>
        </p:nvGraphicFramePr>
        <p:xfrm>
          <a:off x="715963" y="2803525"/>
          <a:ext cx="36718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3" imgW="1434960" imgH="457200" progId="Equation.DSMT4">
                  <p:embed/>
                </p:oleObj>
              </mc:Choice>
              <mc:Fallback>
                <p:oleObj name="Equation" r:id="rId3" imgW="1434960" imgH="457200" progId="Equation.DSMT4">
                  <p:embed/>
                  <p:pic>
                    <p:nvPicPr>
                      <p:cNvPr id="34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2803525"/>
                        <a:ext cx="3671887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2"/>
          <p:cNvSpPr/>
          <p:nvPr/>
        </p:nvSpPr>
        <p:spPr>
          <a:xfrm>
            <a:off x="1524000" y="1132368"/>
            <a:ext cx="9702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Числовые характеристики случайных величин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3092495" y="1974570"/>
            <a:ext cx="86677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</a:rPr>
              <a:t>-</a:t>
            </a:r>
            <a:r>
              <a:rPr lang="ru-RU" sz="2000" dirty="0" smtClean="0">
                <a:latin typeface="Arial" panose="020B0604020202020204" pitchFamily="34" charset="0"/>
              </a:rPr>
              <a:t> математическое ожидание нормально распределенной случайной величины</a:t>
            </a:r>
            <a:endParaRPr lang="en-US" sz="2000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323514"/>
              </p:ext>
            </p:extLst>
          </p:nvPr>
        </p:nvGraphicFramePr>
        <p:xfrm>
          <a:off x="1149756" y="1602956"/>
          <a:ext cx="20145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5" imgW="787320" imgH="431640" progId="Equation.DSMT4">
                  <p:embed/>
                </p:oleObj>
              </mc:Choice>
              <mc:Fallback>
                <p:oleObj name="Equation" r:id="rId5" imgW="787320" imgH="431640" progId="Equation.DSMT4">
                  <p:embed/>
                  <p:pic>
                    <p:nvPicPr>
                      <p:cNvPr id="34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756" y="1602956"/>
                        <a:ext cx="2014538" cy="1079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/>
          <p:nvPr/>
        </p:nvSpPr>
        <p:spPr>
          <a:xfrm>
            <a:off x="4354513" y="3109676"/>
            <a:ext cx="70040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</a:rPr>
              <a:t>-</a:t>
            </a:r>
            <a:r>
              <a:rPr lang="ru-RU" sz="2000" dirty="0" smtClean="0">
                <a:latin typeface="Arial" panose="020B0604020202020204" pitchFamily="34" charset="0"/>
              </a:rPr>
              <a:t> дисперсия нормально распределенной случайной величины</a:t>
            </a:r>
            <a:endParaRPr lang="en-US" sz="2000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106566"/>
              </p:ext>
            </p:extLst>
          </p:nvPr>
        </p:nvGraphicFramePr>
        <p:xfrm>
          <a:off x="1503769" y="4166478"/>
          <a:ext cx="16605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7" imgW="647640" imgH="266400" progId="Equation.DSMT4">
                  <p:embed/>
                </p:oleObj>
              </mc:Choice>
              <mc:Fallback>
                <p:oleObj name="Equation" r:id="rId7" imgW="647640" imgH="266400" progId="Equation.DSMT4">
                  <p:embed/>
                  <p:pic>
                    <p:nvPicPr>
                      <p:cNvPr id="34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769" y="4166478"/>
                        <a:ext cx="1660525" cy="666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/>
          <p:nvPr/>
        </p:nvSpPr>
        <p:spPr>
          <a:xfrm>
            <a:off x="3924344" y="4373745"/>
            <a:ext cx="70040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</a:rPr>
              <a:t>-</a:t>
            </a:r>
            <a:r>
              <a:rPr lang="ru-RU" sz="2000" dirty="0" smtClean="0">
                <a:latin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</a:rPr>
              <a:t>с</a:t>
            </a:r>
            <a:r>
              <a:rPr lang="ru-RU" sz="2000" dirty="0" smtClean="0">
                <a:latin typeface="Arial" panose="020B0604020202020204" pitchFamily="34" charset="0"/>
              </a:rPr>
              <a:t>реднеквадратическое отклонение нормально распределенной случайной величины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40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1369" y="485521"/>
            <a:ext cx="1029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i="1" dirty="0" smtClean="0"/>
              <a:t>Основы Теории вероятности</a:t>
            </a:r>
            <a:endParaRPr lang="en-US" sz="4000" dirty="0"/>
          </a:p>
        </p:txBody>
      </p:sp>
      <p:sp>
        <p:nvSpPr>
          <p:cNvPr id="8" name="Rectangle 2"/>
          <p:cNvSpPr/>
          <p:nvPr/>
        </p:nvSpPr>
        <p:spPr>
          <a:xfrm>
            <a:off x="749298" y="4741803"/>
            <a:ext cx="3733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Arial" panose="020B0604020202020204" pitchFamily="34" charset="0"/>
              </a:rPr>
              <a:t>Рисунок 1 – Ящики с шарами</a:t>
            </a:r>
            <a:endParaRPr lang="en-US" sz="20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27099" y="2501900"/>
            <a:ext cx="1409701" cy="18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832099" y="2501900"/>
            <a:ext cx="1409701" cy="18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155699" y="2794000"/>
            <a:ext cx="2160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047699" y="3619500"/>
            <a:ext cx="2160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1022199" y="3195697"/>
            <a:ext cx="2160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549299" y="3935353"/>
            <a:ext cx="2160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1441299" y="3332497"/>
            <a:ext cx="2160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1898597" y="2859655"/>
            <a:ext cx="2160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1511348" y="2949850"/>
            <a:ext cx="216000" cy="21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1892295" y="3296748"/>
            <a:ext cx="216000" cy="21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1447748" y="3675003"/>
            <a:ext cx="216000" cy="21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1968397" y="3684409"/>
            <a:ext cx="216000" cy="21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3086148" y="2639052"/>
            <a:ext cx="216000" cy="21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3797595" y="2684207"/>
            <a:ext cx="216000" cy="21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3428949" y="2965762"/>
            <a:ext cx="216000" cy="21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194148" y="3619500"/>
            <a:ext cx="216000" cy="21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3772197" y="3776915"/>
            <a:ext cx="216000" cy="21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2914524" y="2949850"/>
            <a:ext cx="2160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3775408" y="3211847"/>
            <a:ext cx="2160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212949" y="3188798"/>
            <a:ext cx="2160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3302148" y="3932453"/>
            <a:ext cx="2160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476727"/>
              </p:ext>
            </p:extLst>
          </p:nvPr>
        </p:nvGraphicFramePr>
        <p:xfrm>
          <a:off x="1799526" y="1283798"/>
          <a:ext cx="6175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3" imgW="241200" imgH="164880" progId="Equation.DSMT4">
                  <p:embed/>
                </p:oleObj>
              </mc:Choice>
              <mc:Fallback>
                <p:oleObj name="Equation" r:id="rId3" imgW="241200" imgH="164880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526" y="1283798"/>
                        <a:ext cx="617537" cy="412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2"/>
          <p:cNvSpPr/>
          <p:nvPr/>
        </p:nvSpPr>
        <p:spPr>
          <a:xfrm>
            <a:off x="2000295" y="1314959"/>
            <a:ext cx="75120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Arial" panose="020B0604020202020204" pitchFamily="34" charset="0"/>
              </a:rPr>
              <a:t>из случайно выбранного ящика достали синий шар</a:t>
            </a:r>
            <a:endParaRPr lang="en-US" sz="2000" dirty="0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430578"/>
              </p:ext>
            </p:extLst>
          </p:nvPr>
        </p:nvGraphicFramePr>
        <p:xfrm>
          <a:off x="4699000" y="1774825"/>
          <a:ext cx="13985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5" imgW="545760" imgH="228600" progId="Equation.DSMT4">
                  <p:embed/>
                </p:oleObj>
              </mc:Choice>
              <mc:Fallback>
                <p:oleObj name="Equation" r:id="rId5" imgW="545760" imgH="228600" progId="Equation.DSMT4">
                  <p:embed/>
                  <p:pic>
                    <p:nvPicPr>
                      <p:cNvPr id="34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1774825"/>
                        <a:ext cx="1398588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2"/>
          <p:cNvSpPr/>
          <p:nvPr/>
        </p:nvSpPr>
        <p:spPr>
          <a:xfrm>
            <a:off x="5870597" y="1831915"/>
            <a:ext cx="52066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</a:rPr>
              <a:t>- </a:t>
            </a:r>
            <a:r>
              <a:rPr lang="ru-RU" sz="2000" dirty="0" smtClean="0">
                <a:latin typeface="Arial" panose="020B0604020202020204" pitchFamily="34" charset="0"/>
              </a:rPr>
              <a:t>выбрали первый (второй) ящик (равновероятно)</a:t>
            </a:r>
            <a:endParaRPr lang="en-US" sz="2000" dirty="0"/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324109"/>
              </p:ext>
            </p:extLst>
          </p:nvPr>
        </p:nvGraphicFramePr>
        <p:xfrm>
          <a:off x="4860925" y="2413000"/>
          <a:ext cx="10731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7" imgW="419040" imgH="228600" progId="Equation.DSMT4">
                  <p:embed/>
                </p:oleObj>
              </mc:Choice>
              <mc:Fallback>
                <p:oleObj name="Equation" r:id="rId7" imgW="419040" imgH="228600" progId="Equation.DSMT4">
                  <p:embed/>
                  <p:pic>
                    <p:nvPicPr>
                      <p:cNvPr id="36" name="Объект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2413000"/>
                        <a:ext cx="1073150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2"/>
          <p:cNvSpPr/>
          <p:nvPr/>
        </p:nvSpPr>
        <p:spPr>
          <a:xfrm>
            <a:off x="5870597" y="2470423"/>
            <a:ext cx="5206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</a:rPr>
              <a:t>- </a:t>
            </a:r>
            <a:r>
              <a:rPr lang="ru-RU" sz="2000" dirty="0" smtClean="0">
                <a:latin typeface="Arial" panose="020B0604020202020204" pitchFamily="34" charset="0"/>
              </a:rPr>
              <a:t>из первого ящика достали  синий шар</a:t>
            </a:r>
            <a:endParaRPr lang="en-US" sz="2000" dirty="0"/>
          </a:p>
        </p:txBody>
      </p:sp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930980"/>
              </p:ext>
            </p:extLst>
          </p:nvPr>
        </p:nvGraphicFramePr>
        <p:xfrm>
          <a:off x="4829175" y="3070225"/>
          <a:ext cx="11382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9" imgW="444240" imgH="228600" progId="Equation.DSMT4">
                  <p:embed/>
                </p:oleObj>
              </mc:Choice>
              <mc:Fallback>
                <p:oleObj name="Equation" r:id="rId9" imgW="444240" imgH="228600" progId="Equation.DSMT4">
                  <p:embed/>
                  <p:pic>
                    <p:nvPicPr>
                      <p:cNvPr id="39" name="Объект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3070225"/>
                        <a:ext cx="1138238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2"/>
          <p:cNvSpPr/>
          <p:nvPr/>
        </p:nvSpPr>
        <p:spPr>
          <a:xfrm>
            <a:off x="5870597" y="3126940"/>
            <a:ext cx="5206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</a:rPr>
              <a:t>- </a:t>
            </a:r>
            <a:r>
              <a:rPr lang="ru-RU" sz="2000" dirty="0" smtClean="0">
                <a:latin typeface="Arial" panose="020B0604020202020204" pitchFamily="34" charset="0"/>
              </a:rPr>
              <a:t>из первого ящика достали  синий шар</a:t>
            </a:r>
            <a:endParaRPr lang="en-US" sz="2000" dirty="0"/>
          </a:p>
        </p:txBody>
      </p:sp>
      <p:sp>
        <p:nvSpPr>
          <p:cNvPr id="43" name="Rectangle 2"/>
          <p:cNvSpPr/>
          <p:nvPr/>
        </p:nvSpPr>
        <p:spPr>
          <a:xfrm>
            <a:off x="4860925" y="3761133"/>
            <a:ext cx="2873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</a:rPr>
              <a:t>Необходимо найти:</a:t>
            </a:r>
            <a:endParaRPr lang="en-US" sz="2000" b="1" dirty="0"/>
          </a:p>
        </p:txBody>
      </p:sp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216736"/>
              </p:ext>
            </p:extLst>
          </p:nvPr>
        </p:nvGraphicFramePr>
        <p:xfrm>
          <a:off x="4719638" y="4318000"/>
          <a:ext cx="16573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11" imgW="647640" imgH="228600" progId="Equation.DSMT4">
                  <p:embed/>
                </p:oleObj>
              </mc:Choice>
              <mc:Fallback>
                <p:oleObj name="Equation" r:id="rId11" imgW="647640" imgH="228600" progId="Equation.DSMT4">
                  <p:embed/>
                  <p:pic>
                    <p:nvPicPr>
                      <p:cNvPr id="41" name="Объект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4318000"/>
                        <a:ext cx="1657350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2"/>
          <p:cNvSpPr/>
          <p:nvPr/>
        </p:nvSpPr>
        <p:spPr>
          <a:xfrm>
            <a:off x="6096000" y="4349141"/>
            <a:ext cx="52066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</a:rPr>
              <a:t>- </a:t>
            </a:r>
            <a:r>
              <a:rPr lang="ru-RU" sz="2000" dirty="0" smtClean="0">
                <a:latin typeface="Arial" panose="020B0604020202020204" pitchFamily="34" charset="0"/>
              </a:rPr>
              <a:t>вероятность того, что синий шар достали из первого ящика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65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Основы теории вероятности, математической статистики и линейной алгебры.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200"/>
              </a:spcBef>
            </a:pPr>
            <a:r>
              <a:rPr lang="ru-RU" b="1" dirty="0" smtClean="0"/>
              <a:t>Сидоренко роман Николаевич</a:t>
            </a:r>
          </a:p>
          <a:p>
            <a:pPr>
              <a:spcBef>
                <a:spcPts val="200"/>
              </a:spcBef>
            </a:pPr>
            <a:r>
              <a:rPr lang="ru-RU" sz="2100" dirty="0" smtClean="0"/>
              <a:t>Кандидат военных наук, начальник научно-исследовательского отдела государственного учреждения «научно-исследовательский институт вооруженных сил республики Беларусь»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6602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03295" y="394035"/>
            <a:ext cx="1029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i="1" dirty="0" smtClean="0"/>
              <a:t>Матричное исчисление</a:t>
            </a:r>
            <a:endParaRPr lang="en-US" sz="4000" dirty="0"/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8799222" y="565782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227210"/>
              </p:ext>
            </p:extLst>
          </p:nvPr>
        </p:nvGraphicFramePr>
        <p:xfrm>
          <a:off x="1028700" y="1101921"/>
          <a:ext cx="21971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Equation" r:id="rId3" imgW="1422360" imgH="1143000" progId="Equation.DSMT4">
                  <p:embed/>
                </p:oleObj>
              </mc:Choice>
              <mc:Fallback>
                <p:oleObj name="Equation" r:id="rId3" imgW="1422360" imgH="114300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101921"/>
                        <a:ext cx="2197100" cy="1779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430662" y="1483884"/>
            <a:ext cx="857083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-</a:t>
            </a:r>
            <a:r>
              <a:rPr kumimoji="0" lang="ru-RU" altLang="ru-RU" sz="20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матрица, специальная таблица прямоугольного вида заполненная  числами (числовыми значениями признаков объектов)</a:t>
            </a:r>
            <a:r>
              <a:rPr kumimoji="0" lang="ru-RU" altLang="ru-RU" sz="20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.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028700" y="3091039"/>
            <a:ext cx="10490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Матричная запись системы линейных уравнений: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09595"/>
              </p:ext>
            </p:extLst>
          </p:nvPr>
        </p:nvGraphicFramePr>
        <p:xfrm>
          <a:off x="970513" y="3751457"/>
          <a:ext cx="3197225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Equation" r:id="rId5" imgW="2070000" imgH="939600" progId="Equation.DSMT4">
                  <p:embed/>
                </p:oleObj>
              </mc:Choice>
              <mc:Fallback>
                <p:oleObj name="Equation" r:id="rId5" imgW="2070000" imgH="93960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513" y="3751457"/>
                        <a:ext cx="3197225" cy="1463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688919"/>
              </p:ext>
            </p:extLst>
          </p:nvPr>
        </p:nvGraphicFramePr>
        <p:xfrm>
          <a:off x="4316182" y="4319783"/>
          <a:ext cx="76231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name="Equation" r:id="rId7" imgW="215640" imgH="152280" progId="Equation.DSMT4">
                  <p:embed/>
                </p:oleObj>
              </mc:Choice>
              <mc:Fallback>
                <p:oleObj name="Equation" r:id="rId7" imgW="215640" imgH="15228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182" y="4319783"/>
                        <a:ext cx="762317" cy="544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80556"/>
              </p:ext>
            </p:extLst>
          </p:nvPr>
        </p:nvGraphicFramePr>
        <p:xfrm>
          <a:off x="5535122" y="3751458"/>
          <a:ext cx="286543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" name="Equation" r:id="rId9" imgW="1854000" imgH="939600" progId="Equation.DSMT4">
                  <p:embed/>
                </p:oleObj>
              </mc:Choice>
              <mc:Fallback>
                <p:oleObj name="Equation" r:id="rId9" imgW="1854000" imgH="93960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122" y="3751458"/>
                        <a:ext cx="2865438" cy="1463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907011"/>
              </p:ext>
            </p:extLst>
          </p:nvPr>
        </p:nvGraphicFramePr>
        <p:xfrm>
          <a:off x="8550275" y="4319783"/>
          <a:ext cx="76231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" name="Equation" r:id="rId11" imgW="215640" imgH="152280" progId="Equation.DSMT4">
                  <p:embed/>
                </p:oleObj>
              </mc:Choice>
              <mc:Fallback>
                <p:oleObj name="Equation" r:id="rId11" imgW="215640" imgH="152280" progId="Equation.DSMT4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0275" y="4319783"/>
                        <a:ext cx="762317" cy="544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551694"/>
              </p:ext>
            </p:extLst>
          </p:nvPr>
        </p:nvGraphicFramePr>
        <p:xfrm>
          <a:off x="9612022" y="4294383"/>
          <a:ext cx="1752412" cy="486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" name="Equation" r:id="rId13" imgW="647640" imgH="177480" progId="Equation.DSMT4">
                  <p:embed/>
                </p:oleObj>
              </mc:Choice>
              <mc:Fallback>
                <p:oleObj name="Equation" r:id="rId13" imgW="647640" imgH="177480" progId="Equation.DSMT4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2022" y="4294383"/>
                        <a:ext cx="1752412" cy="486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40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/>
          <p:nvPr/>
        </p:nvSpPr>
        <p:spPr>
          <a:xfrm>
            <a:off x="1670095" y="5045932"/>
            <a:ext cx="107124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sz="2000" dirty="0" smtClean="0">
                <a:latin typeface="Arial" panose="020B0604020202020204" pitchFamily="34" charset="0"/>
              </a:rPr>
              <a:t>Унитарность</a:t>
            </a:r>
            <a:r>
              <a:rPr lang="ru-RU" sz="2000" dirty="0">
                <a:latin typeface="Arial" panose="020B0604020202020204" pitchFamily="34" charset="0"/>
              </a:rPr>
              <a:t>: умножение на единичный скаляр не меняет вектор;</a:t>
            </a:r>
          </a:p>
          <a:p>
            <a:pPr algn="just">
              <a:spcBef>
                <a:spcPts val="600"/>
              </a:spcBef>
            </a:pPr>
            <a:r>
              <a:rPr lang="ru-RU" sz="2000" dirty="0">
                <a:latin typeface="Arial" panose="020B0604020202020204" pitchFamily="34" charset="0"/>
              </a:rPr>
              <a:t>Дистрибутивность - умножения на вектор относительно сложения скаляров;</a:t>
            </a:r>
          </a:p>
          <a:p>
            <a:pPr algn="just">
              <a:spcBef>
                <a:spcPts val="600"/>
              </a:spcBef>
            </a:pPr>
            <a:r>
              <a:rPr lang="ru-RU" sz="2000" dirty="0">
                <a:latin typeface="Arial" panose="020B0604020202020204" pitchFamily="34" charset="0"/>
              </a:rPr>
              <a:t>Дистрибутивность умножения на скаляр относительно сложения </a:t>
            </a:r>
            <a:r>
              <a:rPr lang="ru-RU" sz="2000" dirty="0" smtClean="0">
                <a:latin typeface="Arial" panose="020B0604020202020204" pitchFamily="34" charset="0"/>
              </a:rPr>
              <a:t>векторов</a:t>
            </a:r>
            <a:r>
              <a:rPr lang="ru-RU" sz="2000" dirty="0">
                <a:latin typeface="Arial" panose="020B0604020202020204" pitchFamily="34" charset="0"/>
              </a:rPr>
              <a:t>.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3295" y="394035"/>
            <a:ext cx="1029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i="1" dirty="0" smtClean="0"/>
              <a:t>Основы линейной алгебры</a:t>
            </a:r>
            <a:endParaRPr lang="en-US" sz="4000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026507"/>
              </p:ext>
            </p:extLst>
          </p:nvPr>
        </p:nvGraphicFramePr>
        <p:xfrm>
          <a:off x="298495" y="1524373"/>
          <a:ext cx="25352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Equation" r:id="rId3" imgW="876240" imgH="203040" progId="Equation.DSMT4">
                  <p:embed/>
                </p:oleObj>
              </mc:Choice>
              <mc:Fallback>
                <p:oleObj name="Equation" r:id="rId3" imgW="876240" imgH="20304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95" y="1524373"/>
                        <a:ext cx="2535238" cy="576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/>
          <p:nvPr/>
        </p:nvSpPr>
        <p:spPr>
          <a:xfrm>
            <a:off x="184195" y="1016166"/>
            <a:ext cx="45529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Arial" panose="020B0604020202020204" pitchFamily="34" charset="0"/>
              </a:rPr>
              <a:t>Аксиомы линейной алгебры:</a:t>
            </a:r>
            <a:endParaRPr lang="ru-RU" sz="2000" b="1" dirty="0"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/>
          <p:nvPr/>
        </p:nvSpPr>
        <p:spPr>
          <a:xfrm>
            <a:off x="2851195" y="1523997"/>
            <a:ext cx="225420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</a:rPr>
              <a:t>- </a:t>
            </a:r>
            <a:r>
              <a:rPr lang="ru-RU" sz="2000" dirty="0" smtClean="0">
                <a:latin typeface="Arial" panose="020B0604020202020204" pitchFamily="34" charset="0"/>
              </a:rPr>
              <a:t>к</a:t>
            </a:r>
            <a:r>
              <a:rPr lang="ru-RU" dirty="0" smtClean="0">
                <a:latin typeface="Arial" panose="020B0604020202020204" pitchFamily="34" charset="0"/>
              </a:rPr>
              <a:t>оммутативность </a:t>
            </a:r>
            <a:r>
              <a:rPr lang="ru-RU" dirty="0">
                <a:latin typeface="Arial" panose="020B0604020202020204" pitchFamily="34" charset="0"/>
              </a:rPr>
              <a:t>сложения</a:t>
            </a:r>
            <a:r>
              <a:rPr lang="ru-RU" dirty="0" smtClean="0">
                <a:latin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14916"/>
              </p:ext>
            </p:extLst>
          </p:nvPr>
        </p:nvGraphicFramePr>
        <p:xfrm>
          <a:off x="5105400" y="1466089"/>
          <a:ext cx="45561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5" imgW="1574640" imgH="241200" progId="Equation.DSMT4">
                  <p:embed/>
                </p:oleObj>
              </mc:Choice>
              <mc:Fallback>
                <p:oleObj name="Equation" r:id="rId5" imgW="1574640" imgH="241200" progId="Equation.DSMT4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466089"/>
                        <a:ext cx="4556125" cy="684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/>
          <p:nvPr/>
        </p:nvSpPr>
        <p:spPr>
          <a:xfrm>
            <a:off x="9351918" y="1541278"/>
            <a:ext cx="287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</a:rPr>
              <a:t>- </a:t>
            </a:r>
            <a:r>
              <a:rPr lang="ru-RU" sz="2000" dirty="0" smtClean="0">
                <a:latin typeface="Arial" panose="020B0604020202020204" pitchFamily="34" charset="0"/>
              </a:rPr>
              <a:t>ассоциативность сложения</a:t>
            </a:r>
            <a:r>
              <a:rPr lang="ru-RU" dirty="0" smtClean="0">
                <a:latin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232149"/>
              </p:ext>
            </p:extLst>
          </p:nvPr>
        </p:nvGraphicFramePr>
        <p:xfrm>
          <a:off x="298495" y="2331081"/>
          <a:ext cx="374808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quation" r:id="rId7" imgW="1295280" imgH="241200" progId="Equation.DSMT4">
                  <p:embed/>
                </p:oleObj>
              </mc:Choice>
              <mc:Fallback>
                <p:oleObj name="Equation" r:id="rId7" imgW="1295280" imgH="241200" progId="Equation.DSMT4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95" y="2331081"/>
                        <a:ext cx="3748088" cy="684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"/>
          <p:cNvSpPr/>
          <p:nvPr/>
        </p:nvSpPr>
        <p:spPr>
          <a:xfrm>
            <a:off x="4071983" y="2388622"/>
            <a:ext cx="77517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anose="020B0604020202020204" pitchFamily="34" charset="0"/>
              </a:rPr>
              <a:t>- </a:t>
            </a:r>
            <a:r>
              <a:rPr lang="ru-RU" sz="2000" dirty="0" smtClean="0">
                <a:latin typeface="Arial" panose="020B0604020202020204" pitchFamily="34" charset="0"/>
              </a:rPr>
              <a:t>существование </a:t>
            </a:r>
            <a:r>
              <a:rPr lang="ru-RU" sz="2000" dirty="0">
                <a:latin typeface="Arial" panose="020B0604020202020204" pitchFamily="34" charset="0"/>
              </a:rPr>
              <a:t>нейтрального элемента относительно сложения;</a:t>
            </a: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116789"/>
              </p:ext>
            </p:extLst>
          </p:nvPr>
        </p:nvGraphicFramePr>
        <p:xfrm>
          <a:off x="1254171" y="3255208"/>
          <a:ext cx="15795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Equation" r:id="rId9" imgW="545760" imgH="203040" progId="Equation.DSMT4">
                  <p:embed/>
                </p:oleObj>
              </mc:Choice>
              <mc:Fallback>
                <p:oleObj name="Equation" r:id="rId9" imgW="545760" imgH="203040" progId="Equation.DSMT4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71" y="3255208"/>
                        <a:ext cx="1579562" cy="576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"/>
          <p:cNvSpPr/>
          <p:nvPr/>
        </p:nvSpPr>
        <p:spPr>
          <a:xfrm>
            <a:off x="3173412" y="3389854"/>
            <a:ext cx="8420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anose="020B0604020202020204" pitchFamily="34" charset="0"/>
              </a:rPr>
              <a:t>- </a:t>
            </a:r>
            <a:r>
              <a:rPr lang="ru-RU" sz="2000" dirty="0" smtClean="0">
                <a:latin typeface="Arial" panose="020B0604020202020204" pitchFamily="34" charset="0"/>
              </a:rPr>
              <a:t>существование для каждого вектора   противоположенного вектора;</a:t>
            </a:r>
            <a:endParaRPr lang="ru-RU" sz="2000" dirty="0">
              <a:latin typeface="Arial" panose="020B0604020202020204" pitchFamily="34" charset="0"/>
            </a:endParaRP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935386"/>
              </p:ext>
            </p:extLst>
          </p:nvPr>
        </p:nvGraphicFramePr>
        <p:xfrm>
          <a:off x="863600" y="3979863"/>
          <a:ext cx="319563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11" imgW="1104840" imgH="215640" progId="Equation.DSMT4">
                  <p:embed/>
                </p:oleObj>
              </mc:Choice>
              <mc:Fallback>
                <p:oleObj name="Equation" r:id="rId11" imgW="1104840" imgH="215640" progId="Equation.DSMT4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979863"/>
                        <a:ext cx="3195638" cy="611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335462" y="399027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</a:rPr>
              <a:t>- </a:t>
            </a:r>
            <a:r>
              <a:rPr lang="ru-RU" sz="2000" dirty="0" smtClean="0">
                <a:latin typeface="Arial" panose="020B0604020202020204" pitchFamily="34" charset="0"/>
              </a:rPr>
              <a:t>ассоциативность </a:t>
            </a:r>
            <a:r>
              <a:rPr lang="ru-RU" sz="2000" dirty="0">
                <a:latin typeface="Arial" panose="020B0604020202020204" pitchFamily="34" charset="0"/>
              </a:rPr>
              <a:t>умножения на скаляр;</a:t>
            </a:r>
          </a:p>
        </p:txBody>
      </p:sp>
    </p:spTree>
    <p:extLst>
      <p:ext uri="{BB962C8B-B14F-4D97-AF65-F5344CB8AC3E}">
        <p14:creationId xmlns:p14="http://schemas.microsoft.com/office/powerpoint/2010/main" val="33417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03295" y="193980"/>
            <a:ext cx="1029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i="1" dirty="0" smtClean="0"/>
              <a:t>Основы линейной алгебры</a:t>
            </a:r>
            <a:endParaRPr lang="en-US" sz="4000" dirty="0"/>
          </a:p>
        </p:txBody>
      </p:sp>
      <p:sp>
        <p:nvSpPr>
          <p:cNvPr id="14" name="Rectangle 2"/>
          <p:cNvSpPr/>
          <p:nvPr/>
        </p:nvSpPr>
        <p:spPr>
          <a:xfrm>
            <a:off x="184195" y="901866"/>
            <a:ext cx="109537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Arial" panose="020B0604020202020204" pitchFamily="34" charset="0"/>
              </a:rPr>
              <a:t>Линейная зависимость векторного пространства - </a:t>
            </a:r>
            <a:r>
              <a:rPr lang="ru-RU" sz="2000" dirty="0"/>
              <a:t>конечный набор элементов векторного пространства линейно зависим тогда и только тогда, когда один из элементов этого набора может быть выражен через </a:t>
            </a:r>
            <a:r>
              <a:rPr lang="ru-RU" sz="2000" dirty="0" smtClean="0"/>
              <a:t>оставшиеся</a:t>
            </a:r>
            <a:r>
              <a:rPr lang="ru-RU" sz="2000" b="1" dirty="0" smtClean="0">
                <a:latin typeface="Arial" panose="020B0604020202020204" pitchFamily="34" charset="0"/>
              </a:rPr>
              <a:t> </a:t>
            </a:r>
            <a:endParaRPr lang="ru-RU" sz="2000" b="1" dirty="0">
              <a:latin typeface="Arial" panose="020B06040202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528898"/>
              </p:ext>
            </p:extLst>
          </p:nvPr>
        </p:nvGraphicFramePr>
        <p:xfrm>
          <a:off x="1234461" y="2036630"/>
          <a:ext cx="1410314" cy="4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Equation" r:id="rId3" imgW="888614" imgH="253890" progId="Equation.DSMT4">
                  <p:embed/>
                </p:oleObj>
              </mc:Choice>
              <mc:Fallback>
                <p:oleObj name="Equation" r:id="rId3" imgW="888614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461" y="2036630"/>
                        <a:ext cx="1410314" cy="406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013358"/>
              </p:ext>
            </p:extLst>
          </p:nvPr>
        </p:nvGraphicFramePr>
        <p:xfrm>
          <a:off x="7835869" y="2058885"/>
          <a:ext cx="261963" cy="31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Equation" r:id="rId5" imgW="152202" imgH="177569" progId="Equation.DSMT4">
                  <p:embed/>
                </p:oleObj>
              </mc:Choice>
              <mc:Fallback>
                <p:oleObj name="Equation" r:id="rId5" imgW="152202" imgH="17756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869" y="2058885"/>
                        <a:ext cx="261963" cy="3143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181828"/>
              </p:ext>
            </p:extLst>
          </p:nvPr>
        </p:nvGraphicFramePr>
        <p:xfrm>
          <a:off x="2353066" y="2423085"/>
          <a:ext cx="2104280" cy="507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Equation" r:id="rId7" imgW="1066337" imgH="253890" progId="Equation.DSMT4">
                  <p:embed/>
                </p:oleObj>
              </mc:Choice>
              <mc:Fallback>
                <p:oleObj name="Equation" r:id="rId7" imgW="1066337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066" y="2423085"/>
                        <a:ext cx="2104280" cy="5074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329812"/>
              </p:ext>
            </p:extLst>
          </p:nvPr>
        </p:nvGraphicFramePr>
        <p:xfrm>
          <a:off x="557236" y="2885904"/>
          <a:ext cx="3750421" cy="56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name="Equation" r:id="rId9" imgW="1714500" imgH="254000" progId="Equation.DSMT4">
                  <p:embed/>
                </p:oleObj>
              </mc:Choice>
              <mc:Fallback>
                <p:oleObj name="Equation" r:id="rId9" imgW="17145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36" y="2885904"/>
                        <a:ext cx="3750421" cy="561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589971"/>
              </p:ext>
            </p:extLst>
          </p:nvPr>
        </p:nvGraphicFramePr>
        <p:xfrm>
          <a:off x="445282" y="3430044"/>
          <a:ext cx="3899694" cy="5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name="Equation" r:id="rId11" imgW="1841500" imgH="254000" progId="Equation.DSMT4">
                  <p:embed/>
                </p:oleObj>
              </mc:Choice>
              <mc:Fallback>
                <p:oleObj name="Equation" r:id="rId11" imgW="18415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82" y="3430044"/>
                        <a:ext cx="3899694" cy="54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64959" y="2011230"/>
            <a:ext cx="12314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DejaVu Sans" panose="020B0603030804020204" pitchFamily="34" charset="0"/>
                <a:cs typeface="Times New Roman" panose="02020603050405020304" pitchFamily="18" charset="0"/>
              </a:rPr>
              <a:t>Функция 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2529388" y="1998285"/>
            <a:ext cx="53993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DejaVu Sans" panose="020B0603030804020204" pitchFamily="34" charset="0"/>
                <a:cs typeface="Times New Roman" panose="02020603050405020304" pitchFamily="18" charset="0"/>
              </a:rPr>
              <a:t> называется нормой в векторном пространстве 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7966850" y="1995092"/>
            <a:ext cx="41206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, если для нее выполняются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4482326" y="2400296"/>
            <a:ext cx="54033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(нулевую норму имеет только нулевой вектор).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4382294" y="2977078"/>
            <a:ext cx="32943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(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неравенство треугольника</a:t>
            </a:r>
            <a:r>
              <a:rPr kumimoji="0" lang="en-US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)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1128188" y="3928758"/>
            <a:ext cx="10132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DejaVu Sans" panose="020B0603030804020204" pitchFamily="34" charset="0"/>
                <a:cs typeface="Times New Roman" panose="02020603050405020304" pitchFamily="18" charset="0"/>
              </a:rPr>
              <a:t>Пространство с введенной на нем нормой  называется нормированным пространством.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260395" y="2414255"/>
            <a:ext cx="2277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ea typeface="DejaVu Sans" panose="020B0603030804020204" pitchFamily="34" charset="0"/>
                <a:cs typeface="Times New Roman" panose="02020603050405020304" pitchFamily="18" charset="0"/>
              </a:rPr>
              <a:t>аксиомы  нормы</a:t>
            </a:r>
            <a:r>
              <a:rPr lang="ru-RU" altLang="ru-RU" sz="2000" dirty="0">
                <a:solidFill>
                  <a:srgbClr val="000000"/>
                </a:solidFill>
                <a:ea typeface="DejaVu Sans" panose="020B0603030804020204" pitchFamily="34" charset="0"/>
                <a:cs typeface="Times New Roman" panose="02020603050405020304" pitchFamily="18" charset="0"/>
              </a:rPr>
              <a:t>:</a:t>
            </a:r>
            <a:endParaRPr lang="ru-RU" altLang="ru-RU" sz="20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456930" y="3409704"/>
            <a:ext cx="2902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ea typeface="DejaVu Sans" panose="020B060303080402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ea typeface="DejaVu Sans" panose="020B0603030804020204" pitchFamily="34" charset="0"/>
                <a:cs typeface="Times New Roman" panose="02020603050405020304" pitchFamily="18" charset="0"/>
              </a:rPr>
              <a:t>(условие однородности</a:t>
            </a:r>
            <a:r>
              <a:rPr lang="en-US" altLang="ru-RU" sz="2000" dirty="0">
                <a:solidFill>
                  <a:srgbClr val="000000"/>
                </a:solidFill>
                <a:ea typeface="DejaVu Sans" panose="020B0603030804020204" pitchFamily="34" charset="0"/>
                <a:cs typeface="Times New Roman" panose="02020603050405020304" pitchFamily="18" charset="0"/>
              </a:rPr>
              <a:t>)</a:t>
            </a:r>
            <a:endParaRPr lang="ru-RU" altLang="ru-RU" sz="2000" dirty="0">
              <a:solidFill>
                <a:srgbClr val="000000"/>
              </a:solidFill>
              <a:ea typeface="DejaVu Sans" panose="020B0603030804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529722"/>
              </p:ext>
            </p:extLst>
          </p:nvPr>
        </p:nvGraphicFramePr>
        <p:xfrm>
          <a:off x="610779" y="4422569"/>
          <a:ext cx="1927542" cy="108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" name="Equation" r:id="rId13" imgW="876300" imgH="482600" progId="Equation.DSMT4">
                  <p:embed/>
                </p:oleObj>
              </mc:Choice>
              <mc:Fallback>
                <p:oleObj name="Equation" r:id="rId13" imgW="876300" imgH="482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79" y="4422569"/>
                        <a:ext cx="1927542" cy="1080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200292"/>
              </p:ext>
            </p:extLst>
          </p:nvPr>
        </p:nvGraphicFramePr>
        <p:xfrm>
          <a:off x="6239681" y="4439890"/>
          <a:ext cx="1727169" cy="99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" name="Equation" r:id="rId15" imgW="761669" imgH="431613" progId="Equation.DSMT4">
                  <p:embed/>
                </p:oleObj>
              </mc:Choice>
              <mc:Fallback>
                <p:oleObj name="Equation" r:id="rId15" imgW="761669" imgH="431613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681" y="4439890"/>
                        <a:ext cx="1727169" cy="9918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2644775" y="4765664"/>
            <a:ext cx="31429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- Евклидово</a:t>
            </a:r>
            <a:r>
              <a:rPr kumimoji="0" lang="ru-RU" altLang="ru-RU" sz="20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пространство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.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8097832" y="4723844"/>
            <a:ext cx="27864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- </a:t>
            </a:r>
            <a:r>
              <a:rPr lang="ru-RU" altLang="ru-RU" sz="2000" dirty="0" smtClean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Манхэттенская</a:t>
            </a:r>
            <a:r>
              <a:rPr kumimoji="0" lang="ru-RU" altLang="ru-RU" sz="20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норма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527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03295" y="394035"/>
            <a:ext cx="1029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i="1" dirty="0" smtClean="0"/>
              <a:t>Основы линейной алгебры</a:t>
            </a:r>
            <a:endParaRPr lang="en-US" sz="40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815424"/>
              </p:ext>
            </p:extLst>
          </p:nvPr>
        </p:nvGraphicFramePr>
        <p:xfrm>
          <a:off x="6070601" y="1135274"/>
          <a:ext cx="1816348" cy="35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tion" r:id="rId3" imgW="1320227" imgH="253890" progId="Equation.DSMT4">
                  <p:embed/>
                </p:oleObj>
              </mc:Choice>
              <mc:Fallback>
                <p:oleObj name="Equation" r:id="rId3" imgW="132022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1" y="1135274"/>
                        <a:ext cx="1816348" cy="3528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010395"/>
              </p:ext>
            </p:extLst>
          </p:nvPr>
        </p:nvGraphicFramePr>
        <p:xfrm>
          <a:off x="2201057" y="1465909"/>
          <a:ext cx="6182599" cy="41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Equation" r:id="rId5" imgW="3835400" imgH="254000" progId="Equation.DSMT4">
                  <p:embed/>
                </p:oleObj>
              </mc:Choice>
              <mc:Fallback>
                <p:oleObj name="Equation" r:id="rId5" imgW="3835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057" y="1465909"/>
                        <a:ext cx="6182599" cy="4137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216922"/>
              </p:ext>
            </p:extLst>
          </p:nvPr>
        </p:nvGraphicFramePr>
        <p:xfrm>
          <a:off x="2209950" y="1936148"/>
          <a:ext cx="2644625" cy="42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Equation" r:id="rId7" imgW="1600200" imgH="254000" progId="Equation.DSMT4">
                  <p:embed/>
                </p:oleObj>
              </mc:Choice>
              <mc:Fallback>
                <p:oleObj name="Equation" r:id="rId7" imgW="1600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950" y="1936148"/>
                        <a:ext cx="2644625" cy="424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372336"/>
              </p:ext>
            </p:extLst>
          </p:nvPr>
        </p:nvGraphicFramePr>
        <p:xfrm>
          <a:off x="2201057" y="2536994"/>
          <a:ext cx="3310764" cy="39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Equation" r:id="rId9" imgW="2145369" imgH="253890" progId="Equation.DSMT4">
                  <p:embed/>
                </p:oleObj>
              </mc:Choice>
              <mc:Fallback>
                <p:oleObj name="Equation" r:id="rId9" imgW="214536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057" y="2536994"/>
                        <a:ext cx="3310764" cy="3949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68655"/>
              </p:ext>
            </p:extLst>
          </p:nvPr>
        </p:nvGraphicFramePr>
        <p:xfrm>
          <a:off x="1688868" y="3717751"/>
          <a:ext cx="13731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Equation" r:id="rId11" imgW="812520" imgH="291960" progId="Equation.DSMT4">
                  <p:embed/>
                </p:oleObj>
              </mc:Choice>
              <mc:Fallback>
                <p:oleObj name="Equation" r:id="rId11" imgW="8125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868" y="3717751"/>
                        <a:ext cx="1373188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58278"/>
              </p:ext>
            </p:extLst>
          </p:nvPr>
        </p:nvGraphicFramePr>
        <p:xfrm>
          <a:off x="1334065" y="4381119"/>
          <a:ext cx="256222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Equation" r:id="rId13" imgW="1523880" imgH="507960" progId="Equation.DSMT4">
                  <p:embed/>
                </p:oleObj>
              </mc:Choice>
              <mc:Fallback>
                <p:oleObj name="Equation" r:id="rId13" imgW="1523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4065" y="4381119"/>
                        <a:ext cx="2562225" cy="874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402976" y="1078838"/>
            <a:ext cx="58424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С</a:t>
            </a:r>
            <a:r>
              <a:rPr kumimoji="0" lang="ru-RU" altLang="ru-RU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калярное произведение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называется функция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7355402" y="1044650"/>
            <a:ext cx="40589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DejaVu Sans" panose="020B0603030804020204" pitchFamily="34" charset="0"/>
                <a:cs typeface="Times New Roman" panose="02020603050405020304" pitchFamily="18" charset="0"/>
              </a:rPr>
              <a:t> удовлетворяющая следующим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8799222" y="487677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8799222" y="565782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739876" y="1406729"/>
            <a:ext cx="12993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000" dirty="0">
                <a:solidFill>
                  <a:srgbClr val="000000"/>
                </a:solidFill>
                <a:ea typeface="DejaVu Sans" panose="020B0603030804020204" pitchFamily="34" charset="0"/>
                <a:cs typeface="Times New Roman" panose="02020603050405020304" pitchFamily="18" charset="0"/>
              </a:rPr>
              <a:t>условиям:</a:t>
            </a:r>
            <a:endParaRPr lang="ru-RU" sz="2000" dirty="0"/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3532262" y="3746099"/>
            <a:ext cx="20332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-</a:t>
            </a:r>
            <a:r>
              <a:rPr kumimoji="0" lang="ru-RU" altLang="ru-RU" sz="20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длина вектора.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3931167" y="4568994"/>
            <a:ext cx="29206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-</a:t>
            </a:r>
            <a:r>
              <a:rPr kumimoji="0" lang="ru-RU" altLang="ru-RU" sz="20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угол между векторами.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 flipV="1">
            <a:off x="7810673" y="2075258"/>
            <a:ext cx="1497951" cy="169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9308624" y="2110009"/>
            <a:ext cx="1812813" cy="81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V="1">
            <a:off x="7810673" y="2921224"/>
            <a:ext cx="3310764" cy="84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Дуга 46"/>
          <p:cNvSpPr/>
          <p:nvPr/>
        </p:nvSpPr>
        <p:spPr>
          <a:xfrm>
            <a:off x="8013700" y="3429001"/>
            <a:ext cx="217556" cy="45249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100243"/>
              </p:ext>
            </p:extLst>
          </p:nvPr>
        </p:nvGraphicFramePr>
        <p:xfrm>
          <a:off x="8255068" y="3390727"/>
          <a:ext cx="25717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Equation" r:id="rId15" imgW="152280" imgH="139680" progId="Equation.DSMT4">
                  <p:embed/>
                </p:oleObj>
              </mc:Choice>
              <mc:Fallback>
                <p:oleObj name="Equation" r:id="rId15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68" y="3390727"/>
                        <a:ext cx="257175" cy="239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93842"/>
              </p:ext>
            </p:extLst>
          </p:nvPr>
        </p:nvGraphicFramePr>
        <p:xfrm>
          <a:off x="8253607" y="2800431"/>
          <a:ext cx="21431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Equation" r:id="rId17" imgW="126720" imgH="139680" progId="Equation.DSMT4">
                  <p:embed/>
                </p:oleObj>
              </mc:Choice>
              <mc:Fallback>
                <p:oleObj name="Equation" r:id="rId17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3607" y="2800431"/>
                        <a:ext cx="214312" cy="241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167878"/>
              </p:ext>
            </p:extLst>
          </p:nvPr>
        </p:nvGraphicFramePr>
        <p:xfrm>
          <a:off x="9404350" y="3355975"/>
          <a:ext cx="2143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Equation" r:id="rId19" imgW="126720" imgH="177480" progId="Equation.DSMT4">
                  <p:embed/>
                </p:oleObj>
              </mc:Choice>
              <mc:Fallback>
                <p:oleObj name="Equation" r:id="rId19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4350" y="3355975"/>
                        <a:ext cx="214313" cy="307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7516248" y="4016484"/>
            <a:ext cx="40634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000" b="1" dirty="0" smtClean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Рисунок - векторное пространство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82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03295" y="394035"/>
            <a:ext cx="1029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i="1" dirty="0" smtClean="0"/>
              <a:t>Матричное исчисление</a:t>
            </a:r>
            <a:endParaRPr lang="en-US" sz="4000" dirty="0"/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8799222" y="565782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06164" y="1255809"/>
            <a:ext cx="1049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898429" y="1024160"/>
            <a:ext cx="970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Матричные операции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961520" y="4764259"/>
            <a:ext cx="30421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+mn-lt"/>
              </a:rPr>
              <a:t>Матричное  деление: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009494"/>
              </p:ext>
            </p:extLst>
          </p:nvPr>
        </p:nvGraphicFramePr>
        <p:xfrm>
          <a:off x="1329261" y="5202528"/>
          <a:ext cx="189071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3" imgW="698400" imgH="177480" progId="Equation.DSMT4">
                  <p:embed/>
                </p:oleObj>
              </mc:Choice>
              <mc:Fallback>
                <p:oleObj name="Equation" r:id="rId3" imgW="698400" imgH="177480" progId="Equation.DSMT4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9261" y="5202528"/>
                        <a:ext cx="1890712" cy="487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l="11809" t="29428" r="10572" b="23460"/>
          <a:stretch/>
        </p:blipFill>
        <p:spPr>
          <a:xfrm>
            <a:off x="1003300" y="1371599"/>
            <a:ext cx="10350500" cy="4711701"/>
          </a:xfrm>
          <a:prstGeom prst="rect">
            <a:avLst/>
          </a:prstGeom>
        </p:spPr>
      </p:pic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1101220" y="5938762"/>
            <a:ext cx="93103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Рисунок – пример действия линейного преобразования</a:t>
            </a:r>
            <a:r>
              <a:rPr kumimoji="0" lang="ru-RU" altLang="ru-RU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задаваемого матрицей</a:t>
            </a:r>
            <a:r>
              <a:rPr kumimoji="0" lang="en-US" altLang="ru-RU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T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43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03295" y="394035"/>
            <a:ext cx="1029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i="1" dirty="0" smtClean="0"/>
              <a:t>Матричное исчисление</a:t>
            </a:r>
            <a:endParaRPr lang="en-US" sz="4000" dirty="0"/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8799222" y="565782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06164" y="1255809"/>
            <a:ext cx="1049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898429" y="1024160"/>
            <a:ext cx="970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Матричные операции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7810" t="38444" r="15618" b="24222"/>
          <a:stretch/>
        </p:blipFill>
        <p:spPr>
          <a:xfrm>
            <a:off x="732207" y="1444566"/>
            <a:ext cx="10164157" cy="4275054"/>
          </a:xfrm>
          <a:prstGeom prst="rect">
            <a:avLst/>
          </a:prstGeom>
        </p:spPr>
      </p:pic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101220" y="5938762"/>
            <a:ext cx="95732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Рисунок – пример линейного преобразования</a:t>
            </a:r>
            <a:r>
              <a:rPr kumimoji="0" lang="ru-RU" altLang="ru-RU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задаваемого </a:t>
            </a:r>
            <a:r>
              <a:rPr kumimoji="0" lang="en-US" altLang="ru-RU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единичной матрицей</a:t>
            </a:r>
            <a:r>
              <a:rPr kumimoji="0" lang="en-US" altLang="ru-RU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D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82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03295" y="394035"/>
            <a:ext cx="1029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i="1" dirty="0" smtClean="0"/>
              <a:t>Матричное исчисление</a:t>
            </a:r>
            <a:endParaRPr lang="en-US" sz="4000" dirty="0"/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8799222" y="565782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06164" y="1255809"/>
            <a:ext cx="1049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898429" y="1024160"/>
            <a:ext cx="970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Матричные операции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4857" t="37175" r="5143" b="24603"/>
          <a:stretch/>
        </p:blipFill>
        <p:spPr>
          <a:xfrm>
            <a:off x="603295" y="1603470"/>
            <a:ext cx="10668000" cy="3822701"/>
          </a:xfrm>
          <a:prstGeom prst="rect">
            <a:avLst/>
          </a:prstGeom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98429" y="5503932"/>
            <a:ext cx="100385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Рисунок – пример линейного преобразования</a:t>
            </a:r>
            <a:r>
              <a:rPr kumimoji="0" lang="ru-RU" altLang="ru-RU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задаваемого </a:t>
            </a:r>
            <a:r>
              <a:rPr kumimoji="0" lang="en-US" altLang="ru-RU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000" b="1" dirty="0" smtClean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ортог</a:t>
            </a:r>
            <a:r>
              <a:rPr lang="ru-RU" altLang="ru-RU" sz="2000" b="1" dirty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о</a:t>
            </a:r>
            <a:r>
              <a:rPr lang="ru-RU" altLang="ru-RU" sz="2000" b="1" dirty="0" smtClean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нальной </a:t>
            </a:r>
            <a:r>
              <a:rPr kumimoji="0" lang="ru-RU" altLang="ru-RU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матрицей</a:t>
            </a:r>
            <a:r>
              <a:rPr kumimoji="0" lang="en-US" altLang="ru-RU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A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43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03295" y="394035"/>
            <a:ext cx="1029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i="1" dirty="0" smtClean="0"/>
              <a:t>Матричное исчисление</a:t>
            </a:r>
            <a:endParaRPr lang="en-US" sz="4000" dirty="0"/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8799222" y="565782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06164" y="1255809"/>
            <a:ext cx="1049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898429" y="1024160"/>
            <a:ext cx="970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Матричные операции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38" y="1655919"/>
            <a:ext cx="4351303" cy="326811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201" y="1655919"/>
            <a:ext cx="4100232" cy="3225036"/>
          </a:xfrm>
          <a:prstGeom prst="rect">
            <a:avLst/>
          </a:prstGeom>
        </p:spPr>
      </p:pic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2460897" y="5579236"/>
            <a:ext cx="61473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Рисунок – </a:t>
            </a:r>
            <a:r>
              <a:rPr lang="ru-RU" altLang="ru-RU" sz="2000" b="1" dirty="0" smtClean="0">
                <a:solidFill>
                  <a:srgbClr val="000000"/>
                </a:solidFill>
                <a:latin typeface="+mn-lt"/>
                <a:ea typeface="DejaVu Sans" panose="020B0603030804020204" pitchFamily="34" charset="0"/>
                <a:cs typeface="Times New Roman" panose="02020603050405020304" pitchFamily="18" charset="0"/>
              </a:rPr>
              <a:t>Определитель матрицы двумерный случай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321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y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ademy" id="{8C845EBB-561F-4BC6-8B19-E8AC2B186718}" vid="{9BE08C4A-3C05-4D97-90AA-9D02E866AF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Academy</Template>
  <TotalTime>1122</TotalTime>
  <Words>588</Words>
  <Application>Microsoft Office PowerPoint</Application>
  <PresentationFormat>Широкоэкранный</PresentationFormat>
  <Paragraphs>97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DejaVu Sans</vt:lpstr>
      <vt:lpstr>Times New Roman</vt:lpstr>
      <vt:lpstr>Academy</vt:lpstr>
      <vt:lpstr>Equation</vt:lpstr>
      <vt:lpstr>MathType 6.0 Equation</vt:lpstr>
      <vt:lpstr>Основы теории вероятности, математической статистики и линейной алгебры.ч.3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Основы теории вероятности, математической статистики и линейной алгебры. 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практики проектирования</dc:title>
  <dc:creator>Aleksander Shaduro</dc:creator>
  <cp:lastModifiedBy>Nastolnuj</cp:lastModifiedBy>
  <cp:revision>104</cp:revision>
  <dcterms:created xsi:type="dcterms:W3CDTF">2018-03-23T10:08:47Z</dcterms:created>
  <dcterms:modified xsi:type="dcterms:W3CDTF">2018-11-07T14:22:44Z</dcterms:modified>
</cp:coreProperties>
</file>