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A07F5-295B-4D7B-A8DB-B073BC0388B8}" v="209" dt="2022-09-05T19:00:42.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ABSTRACTION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2030A-A6C4-B3B4-1563-8D10FC2595DE}"/>
              </a:ext>
            </a:extLst>
          </p:cNvPr>
          <p:cNvSpPr>
            <a:spLocks noGrp="1"/>
          </p:cNvSpPr>
          <p:nvPr>
            <p:ph idx="1"/>
          </p:nvPr>
        </p:nvSpPr>
        <p:spPr>
          <a:xfrm>
            <a:off x="838200" y="1107708"/>
            <a:ext cx="10515600" cy="6353949"/>
          </a:xfrm>
        </p:spPr>
        <p:txBody>
          <a:bodyPr vert="horz" lIns="91440" tIns="45720" rIns="91440" bIns="45720" rtlCol="0" anchor="t">
            <a:normAutofit/>
          </a:bodyPr>
          <a:lstStyle/>
          <a:p>
            <a:pPr marL="0" indent="0">
              <a:buNone/>
            </a:pPr>
            <a:r>
              <a:rPr lang="en-US" dirty="0">
                <a:ea typeface="+mn-lt"/>
                <a:cs typeface="+mn-lt"/>
              </a:rPr>
              <a:t>The meaning of the word “Abstraction”, in general words, is the process of working with ideas rather than their implementation.</a:t>
            </a:r>
          </a:p>
          <a:p>
            <a:pPr marL="0" indent="0">
              <a:buNone/>
            </a:pPr>
            <a:endParaRPr lang="en-US" dirty="0">
              <a:ea typeface="+mn-lt"/>
              <a:cs typeface="+mn-lt"/>
            </a:endParaRPr>
          </a:p>
          <a:p>
            <a:pPr marL="0" indent="0">
              <a:buNone/>
            </a:pPr>
            <a:r>
              <a:rPr lang="en-US" dirty="0">
                <a:ea typeface="+mn-lt"/>
                <a:cs typeface="+mn-lt"/>
              </a:rPr>
              <a:t> Abstraction is the process of hiding certain details and showing only essential information to the user.</a:t>
            </a:r>
          </a:p>
          <a:p>
            <a:pPr marL="0" indent="0">
              <a:buNone/>
            </a:pPr>
            <a:endParaRPr lang="en-US" dirty="0">
              <a:ea typeface="+mn-lt"/>
              <a:cs typeface="+mn-lt"/>
            </a:endParaRPr>
          </a:p>
          <a:p>
            <a:pPr marL="0" indent="0">
              <a:buNone/>
            </a:pPr>
            <a:r>
              <a:rPr lang="en-US" dirty="0">
                <a:ea typeface="+mn-lt"/>
                <a:cs typeface="+mn-lt"/>
              </a:rPr>
              <a:t>May also be defined as the process of identifying only the required characteristics of an object ignoring the irrelevant details. The properties and behaviors of an object differentiate it from other objects of similar type and also help in classifying/grouping the objects.</a:t>
            </a:r>
            <a:endParaRPr lang="en-US" dirty="0"/>
          </a:p>
        </p:txBody>
      </p:sp>
    </p:spTree>
    <p:extLst>
      <p:ext uri="{BB962C8B-B14F-4D97-AF65-F5344CB8AC3E}">
        <p14:creationId xmlns:p14="http://schemas.microsoft.com/office/powerpoint/2010/main" val="6627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D1AEB-9230-788F-7189-B381FAFFEC3B}"/>
              </a:ext>
            </a:extLst>
          </p:cNvPr>
          <p:cNvSpPr>
            <a:spLocks noGrp="1"/>
          </p:cNvSpPr>
          <p:nvPr>
            <p:ph idx="1"/>
          </p:nvPr>
        </p:nvSpPr>
        <p:spPr>
          <a:xfrm>
            <a:off x="838200" y="452765"/>
            <a:ext cx="10515600" cy="4351338"/>
          </a:xfrm>
        </p:spPr>
        <p:txBody>
          <a:bodyPr vert="horz" lIns="91440" tIns="45720" rIns="91440" bIns="45720" rtlCol="0" anchor="t">
            <a:normAutofit/>
          </a:bodyPr>
          <a:lstStyle/>
          <a:p>
            <a:pPr marL="0" indent="0">
              <a:buNone/>
            </a:pPr>
            <a:r>
              <a:rPr lang="en-US" dirty="0">
                <a:ea typeface="+mn-lt"/>
                <a:cs typeface="+mn-lt"/>
              </a:rPr>
              <a:t>The abstract keyword is a non-access modifier, used for classes and methods:</a:t>
            </a:r>
            <a:endParaRPr lang="en-US" dirty="0">
              <a:cs typeface="Calibri" panose="020F0502020204030204"/>
            </a:endParaRPr>
          </a:p>
          <a:p>
            <a:r>
              <a:rPr lang="en-US" b="1" dirty="0">
                <a:ea typeface="+mn-lt"/>
                <a:cs typeface="+mn-lt"/>
              </a:rPr>
              <a:t>Abstract class:</a:t>
            </a:r>
            <a:r>
              <a:rPr lang="en-US" dirty="0">
                <a:ea typeface="+mn-lt"/>
                <a:cs typeface="+mn-lt"/>
              </a:rPr>
              <a:t> is a restricted class that cannot be used to create objects (to access it, it must be inherited from another class).It is used to represent a concept.</a:t>
            </a:r>
            <a:br>
              <a:rPr lang="en-US" dirty="0"/>
            </a:br>
            <a:endParaRPr lang="en-US">
              <a:cs typeface="Calibri" panose="020F0502020204030204"/>
            </a:endParaRPr>
          </a:p>
          <a:p>
            <a:endParaRPr lang="en-US" dirty="0">
              <a:cs typeface="Calibri"/>
            </a:endParaRPr>
          </a:p>
          <a:p>
            <a:endParaRPr lang="en-US" dirty="0">
              <a:cs typeface="Calibri"/>
            </a:endParaRPr>
          </a:p>
        </p:txBody>
      </p:sp>
      <p:pic>
        <p:nvPicPr>
          <p:cNvPr id="4" name="Picture 4" descr="Graphical user interface, text&#10;&#10;Description automatically generated">
            <a:extLst>
              <a:ext uri="{FF2B5EF4-FFF2-40B4-BE49-F238E27FC236}">
                <a16:creationId xmlns:a16="http://schemas.microsoft.com/office/drawing/2014/main" id="{4E2A9DA3-2630-011F-C164-31B9FB7F4CD3}"/>
              </a:ext>
            </a:extLst>
          </p:cNvPr>
          <p:cNvPicPr>
            <a:picLocks noChangeAspect="1"/>
          </p:cNvPicPr>
          <p:nvPr/>
        </p:nvPicPr>
        <p:blipFill>
          <a:blip r:embed="rId2"/>
          <a:stretch>
            <a:fillRect/>
          </a:stretch>
        </p:blipFill>
        <p:spPr>
          <a:xfrm>
            <a:off x="1688995" y="2851215"/>
            <a:ext cx="8612488" cy="3378595"/>
          </a:xfrm>
          <a:prstGeom prst="rect">
            <a:avLst/>
          </a:prstGeom>
        </p:spPr>
      </p:pic>
      <p:sp>
        <p:nvSpPr>
          <p:cNvPr id="5" name="TextBox 4">
            <a:extLst>
              <a:ext uri="{FF2B5EF4-FFF2-40B4-BE49-F238E27FC236}">
                <a16:creationId xmlns:a16="http://schemas.microsoft.com/office/drawing/2014/main" id="{05025066-20C7-A951-E4EE-07BCA060A602}"/>
              </a:ext>
            </a:extLst>
          </p:cNvPr>
          <p:cNvSpPr txBox="1"/>
          <p:nvPr/>
        </p:nvSpPr>
        <p:spPr>
          <a:xfrm>
            <a:off x="1133554" y="5812612"/>
            <a:ext cx="99248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Tree>
    <p:extLst>
      <p:ext uri="{BB962C8B-B14F-4D97-AF65-F5344CB8AC3E}">
        <p14:creationId xmlns:p14="http://schemas.microsoft.com/office/powerpoint/2010/main" val="107885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81A44-EDB2-1CBA-769D-7F92EDA07A14}"/>
              </a:ext>
            </a:extLst>
          </p:cNvPr>
          <p:cNvSpPr>
            <a:spLocks noGrp="1"/>
          </p:cNvSpPr>
          <p:nvPr>
            <p:ph idx="1"/>
          </p:nvPr>
        </p:nvSpPr>
        <p:spPr>
          <a:xfrm>
            <a:off x="838200" y="207163"/>
            <a:ext cx="10515600" cy="6492493"/>
          </a:xfrm>
        </p:spPr>
        <p:txBody>
          <a:bodyPr vert="horz" lIns="91440" tIns="45720" rIns="91440" bIns="45720" rtlCol="0" anchor="t">
            <a:normAutofit/>
          </a:bodyPr>
          <a:lstStyle/>
          <a:p>
            <a:r>
              <a:rPr lang="en-US" dirty="0">
                <a:ea typeface="+mn-lt"/>
                <a:cs typeface="+mn-lt"/>
              </a:rPr>
              <a:t>An abstract class does not allow you to create objects of its type. In this case, we can only use the objects of its subclass. That is, an abstract class </a:t>
            </a:r>
            <a:r>
              <a:rPr lang="en-US" dirty="0" err="1">
                <a:ea typeface="+mn-lt"/>
                <a:cs typeface="+mn-lt"/>
              </a:rPr>
              <a:t>can not</a:t>
            </a:r>
            <a:r>
              <a:rPr lang="en-US" dirty="0">
                <a:ea typeface="+mn-lt"/>
                <a:cs typeface="+mn-lt"/>
              </a:rPr>
              <a:t> be directly instantiated with the NEW operator.</a:t>
            </a:r>
          </a:p>
          <a:p>
            <a:endParaRPr lang="en-US" dirty="0">
              <a:ea typeface="+mn-lt"/>
              <a:cs typeface="+mn-lt"/>
            </a:endParaRPr>
          </a:p>
          <a:p>
            <a:endParaRPr lang="en-US" dirty="0">
              <a:ea typeface="+mn-lt"/>
              <a:cs typeface="+mn-lt"/>
            </a:endParaRPr>
          </a:p>
          <a:p>
            <a:r>
              <a:rPr lang="en-US" dirty="0">
                <a:ea typeface="+mn-lt"/>
                <a:cs typeface="+mn-lt"/>
              </a:rPr>
              <a:t>An abstract class can have both abstract and regular methods</a:t>
            </a:r>
            <a:endParaRPr lang="en-US" dirty="0">
              <a:cs typeface="Calibri"/>
            </a:endParaRPr>
          </a:p>
          <a:p>
            <a:endParaRPr lang="en-US" dirty="0">
              <a:ea typeface="+mn-lt"/>
              <a:cs typeface="+mn-lt"/>
            </a:endParaRPr>
          </a:p>
          <a:p>
            <a:r>
              <a:rPr lang="en-US" dirty="0">
                <a:ea typeface="+mn-lt"/>
                <a:cs typeface="+mn-lt"/>
              </a:rPr>
              <a:t>The class has to be declared as abstract if it contains at least one abstract method.</a:t>
            </a:r>
            <a:endParaRPr lang="en-US">
              <a:cs typeface="Calibri"/>
            </a:endParaRPr>
          </a:p>
          <a:p>
            <a:endParaRPr lang="en-US" dirty="0">
              <a:cs typeface="Calibri"/>
            </a:endParaRPr>
          </a:p>
          <a:p>
            <a:r>
              <a:rPr lang="en-US" dirty="0">
                <a:ea typeface="+mn-lt"/>
                <a:cs typeface="+mn-lt"/>
              </a:rPr>
              <a:t>An abstract class can have parameterized constructors and the default constructor is always present in an abstract class.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descr="A picture containing logo&#10;&#10;Description automatically generated">
            <a:extLst>
              <a:ext uri="{FF2B5EF4-FFF2-40B4-BE49-F238E27FC236}">
                <a16:creationId xmlns:a16="http://schemas.microsoft.com/office/drawing/2014/main" id="{E80A4B2C-152C-5649-D340-9B0F5E8A45BC}"/>
              </a:ext>
            </a:extLst>
          </p:cNvPr>
          <p:cNvPicPr>
            <a:picLocks noChangeAspect="1"/>
          </p:cNvPicPr>
          <p:nvPr/>
        </p:nvPicPr>
        <p:blipFill>
          <a:blip r:embed="rId2"/>
          <a:stretch>
            <a:fillRect/>
          </a:stretch>
        </p:blipFill>
        <p:spPr>
          <a:xfrm>
            <a:off x="712878" y="1764813"/>
            <a:ext cx="11326722" cy="1067561"/>
          </a:xfrm>
          <a:prstGeom prst="rect">
            <a:avLst/>
          </a:prstGeom>
        </p:spPr>
      </p:pic>
    </p:spTree>
    <p:extLst>
      <p:ext uri="{BB962C8B-B14F-4D97-AF65-F5344CB8AC3E}">
        <p14:creationId xmlns:p14="http://schemas.microsoft.com/office/powerpoint/2010/main" val="260590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323C4-E2B1-1B17-3233-9C42EAB253E0}"/>
              </a:ext>
            </a:extLst>
          </p:cNvPr>
          <p:cNvSpPr>
            <a:spLocks noGrp="1"/>
          </p:cNvSpPr>
          <p:nvPr>
            <p:ph idx="1"/>
          </p:nvPr>
        </p:nvSpPr>
        <p:spPr/>
        <p:txBody>
          <a:bodyPr vert="horz" lIns="91440" tIns="45720" rIns="91440" bIns="45720" rtlCol="0" anchor="t">
            <a:normAutofit/>
          </a:bodyPr>
          <a:lstStyle/>
          <a:p>
            <a:r>
              <a:rPr lang="en-US" b="1" dirty="0">
                <a:ea typeface="+mn-lt"/>
                <a:cs typeface="+mn-lt"/>
              </a:rPr>
              <a:t>Abstract method:</a:t>
            </a:r>
            <a:r>
              <a:rPr lang="en-US" dirty="0">
                <a:ea typeface="+mn-lt"/>
                <a:cs typeface="+mn-lt"/>
              </a:rPr>
              <a:t> can only be used in an abstract class, and it does not have a body. The body is provided by the subclass (inherited from).</a:t>
            </a:r>
          </a:p>
          <a:p>
            <a:r>
              <a:rPr lang="en-US" dirty="0">
                <a:ea typeface="+mn-lt"/>
                <a:cs typeface="+mn-lt"/>
              </a:rPr>
              <a:t>A method-defined abstract must always be redefined in the subclass.</a:t>
            </a:r>
          </a:p>
          <a:p>
            <a:pPr marL="0" indent="0">
              <a:buNone/>
            </a:pPr>
            <a:r>
              <a:rPr lang="en-US" dirty="0">
                <a:ea typeface="+mn-lt"/>
                <a:cs typeface="+mn-lt"/>
              </a:rPr>
              <a:t>   It </a:t>
            </a:r>
            <a:r>
              <a:rPr lang="en-US" dirty="0" err="1">
                <a:ea typeface="+mn-lt"/>
                <a:cs typeface="+mn-lt"/>
              </a:rPr>
              <a:t>can not</a:t>
            </a:r>
            <a:r>
              <a:rPr lang="en-US" dirty="0">
                <a:ea typeface="+mn-lt"/>
                <a:cs typeface="+mn-lt"/>
              </a:rPr>
              <a:t> be </a:t>
            </a:r>
            <a:r>
              <a:rPr lang="en-US" b="1" dirty="0">
                <a:ea typeface="+mn-lt"/>
                <a:cs typeface="+mn-lt"/>
              </a:rPr>
              <a:t>private</a:t>
            </a:r>
            <a:r>
              <a:rPr lang="en-US" dirty="0">
                <a:ea typeface="+mn-lt"/>
                <a:cs typeface="+mn-lt"/>
              </a:rPr>
              <a:t>, </a:t>
            </a:r>
            <a:r>
              <a:rPr lang="en-US" b="1" dirty="0">
                <a:ea typeface="+mn-lt"/>
                <a:cs typeface="+mn-lt"/>
              </a:rPr>
              <a:t>final </a:t>
            </a:r>
            <a:r>
              <a:rPr lang="en-US" dirty="0">
                <a:ea typeface="+mn-lt"/>
                <a:cs typeface="+mn-lt"/>
              </a:rPr>
              <a:t>or </a:t>
            </a:r>
            <a:r>
              <a:rPr lang="en-US" b="1" dirty="0">
                <a:ea typeface="+mn-lt"/>
                <a:cs typeface="+mn-lt"/>
              </a:rPr>
              <a:t>static.</a:t>
            </a:r>
          </a:p>
        </p:txBody>
      </p:sp>
    </p:spTree>
    <p:extLst>
      <p:ext uri="{BB962C8B-B14F-4D97-AF65-F5344CB8AC3E}">
        <p14:creationId xmlns:p14="http://schemas.microsoft.com/office/powerpoint/2010/main" val="255118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59B94024-F6E7-F491-9FDA-5B118424BECD}"/>
              </a:ext>
            </a:extLst>
          </p:cNvPr>
          <p:cNvPicPr>
            <a:picLocks noGrp="1" noChangeAspect="1"/>
          </p:cNvPicPr>
          <p:nvPr>
            <p:ph idx="1"/>
          </p:nvPr>
        </p:nvPicPr>
        <p:blipFill>
          <a:blip r:embed="rId2"/>
          <a:stretch>
            <a:fillRect/>
          </a:stretch>
        </p:blipFill>
        <p:spPr>
          <a:xfrm>
            <a:off x="3230652" y="-655"/>
            <a:ext cx="5535471" cy="6857750"/>
          </a:xfrm>
        </p:spPr>
      </p:pic>
    </p:spTree>
    <p:extLst>
      <p:ext uri="{BB962C8B-B14F-4D97-AF65-F5344CB8AC3E}">
        <p14:creationId xmlns:p14="http://schemas.microsoft.com/office/powerpoint/2010/main" val="60321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87DD-ACF0-8BAD-B634-136CA591C592}"/>
              </a:ext>
            </a:extLst>
          </p:cNvPr>
          <p:cNvSpPr>
            <a:spLocks noGrp="1"/>
          </p:cNvSpPr>
          <p:nvPr>
            <p:ph type="title"/>
          </p:nvPr>
        </p:nvSpPr>
        <p:spPr>
          <a:xfrm>
            <a:off x="2513340" y="264365"/>
            <a:ext cx="10515600" cy="1325563"/>
          </a:xfrm>
        </p:spPr>
        <p:txBody>
          <a:bodyPr/>
          <a:lstStyle/>
          <a:p>
            <a:r>
              <a:rPr lang="en-US" b="1" dirty="0">
                <a:ea typeface="+mj-lt"/>
                <a:cs typeface="+mj-lt"/>
              </a:rPr>
              <a:t>Advantages of Abstraction</a:t>
            </a:r>
            <a:endParaRPr lang="en-US" dirty="0">
              <a:ea typeface="+mj-lt"/>
              <a:cs typeface="+mj-lt"/>
            </a:endParaRPr>
          </a:p>
        </p:txBody>
      </p:sp>
      <p:sp>
        <p:nvSpPr>
          <p:cNvPr id="3" name="Content Placeholder 2">
            <a:extLst>
              <a:ext uri="{FF2B5EF4-FFF2-40B4-BE49-F238E27FC236}">
                <a16:creationId xmlns:a16="http://schemas.microsoft.com/office/drawing/2014/main" id="{D1D71832-219D-019D-A731-C19CEE3DADCC}"/>
              </a:ext>
            </a:extLst>
          </p:cNvPr>
          <p:cNvSpPr>
            <a:spLocks noGrp="1"/>
          </p:cNvSpPr>
          <p:nvPr>
            <p:ph idx="1"/>
          </p:nvPr>
        </p:nvSpPr>
        <p:spPr>
          <a:xfrm>
            <a:off x="838200" y="1586319"/>
            <a:ext cx="10515600" cy="4351338"/>
          </a:xfrm>
        </p:spPr>
        <p:txBody>
          <a:bodyPr vert="horz" lIns="91440" tIns="45720" rIns="91440" bIns="45720" rtlCol="0" anchor="t">
            <a:normAutofit/>
          </a:bodyPr>
          <a:lstStyle/>
          <a:p>
            <a:pPr marL="0" indent="0" algn="just">
              <a:buNone/>
            </a:pPr>
            <a:endParaRPr lang="en-US" b="1" dirty="0">
              <a:cs typeface="Calibri" panose="020F0502020204030204"/>
            </a:endParaRPr>
          </a:p>
          <a:p>
            <a:pPr algn="just"/>
            <a:r>
              <a:rPr lang="en-US" dirty="0">
                <a:ea typeface="+mn-lt"/>
                <a:cs typeface="+mn-lt"/>
              </a:rPr>
              <a:t>It reduces the complexity of viewing things.</a:t>
            </a:r>
            <a:endParaRPr lang="en-US" dirty="0"/>
          </a:p>
          <a:p>
            <a:pPr algn="just"/>
            <a:r>
              <a:rPr lang="en-US" dirty="0">
                <a:ea typeface="+mn-lt"/>
                <a:cs typeface="+mn-lt"/>
              </a:rPr>
              <a:t>Avoids code duplication and increases reusability.</a:t>
            </a:r>
            <a:endParaRPr lang="en-US" dirty="0"/>
          </a:p>
          <a:p>
            <a:pPr algn="just"/>
            <a:r>
              <a:rPr lang="en-US" dirty="0">
                <a:ea typeface="+mn-lt"/>
                <a:cs typeface="+mn-lt"/>
              </a:rPr>
              <a:t>Helps to increase the security of an application or program as only essential details are provided to the user.</a:t>
            </a:r>
            <a:endParaRPr lang="en-US" dirty="0"/>
          </a:p>
          <a:p>
            <a:pPr algn="just"/>
            <a:r>
              <a:rPr lang="en-US" dirty="0">
                <a:ea typeface="+mn-lt"/>
                <a:cs typeface="+mn-lt"/>
              </a:rPr>
              <a:t>It improves the maintainability of the application. </a:t>
            </a:r>
            <a:endParaRPr lang="en-US" dirty="0"/>
          </a:p>
          <a:p>
            <a:pPr algn="just"/>
            <a:r>
              <a:rPr lang="en-US" dirty="0">
                <a:ea typeface="+mn-lt"/>
                <a:cs typeface="+mn-lt"/>
              </a:rPr>
              <a:t>It improves the modularity of the application. (removed, replaced, modified)</a:t>
            </a:r>
            <a:endParaRPr lang="en-US" dirty="0"/>
          </a:p>
          <a:p>
            <a:endParaRPr lang="en-US" dirty="0">
              <a:cs typeface="Calibri"/>
            </a:endParaRPr>
          </a:p>
        </p:txBody>
      </p:sp>
    </p:spTree>
    <p:extLst>
      <p:ext uri="{BB962C8B-B14F-4D97-AF65-F5344CB8AC3E}">
        <p14:creationId xmlns:p14="http://schemas.microsoft.com/office/powerpoint/2010/main" val="1234512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ABSTRACTION</vt:lpstr>
      <vt:lpstr>PowerPoint Presentation</vt:lpstr>
      <vt:lpstr>PowerPoint Presentation</vt:lpstr>
      <vt:lpstr>PowerPoint Presentation</vt:lpstr>
      <vt:lpstr>PowerPoint Presentation</vt:lpstr>
      <vt:lpstr>PowerPoint Presentation</vt:lpstr>
      <vt:lpstr>Advantages of Abstraction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96</cp:revision>
  <dcterms:created xsi:type="dcterms:W3CDTF">2022-09-05T18:11:48Z</dcterms:created>
  <dcterms:modified xsi:type="dcterms:W3CDTF">2022-09-06T19:36:15Z</dcterms:modified>
</cp:coreProperties>
</file>