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52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1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4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81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35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9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0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0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7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4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8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7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4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6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37037-939C-2C1B-AB91-D00D24A19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r>
              <a:rPr lang="en-US" dirty="0"/>
              <a:t>Methods in Java</a:t>
            </a:r>
          </a:p>
        </p:txBody>
      </p:sp>
      <p:pic>
        <p:nvPicPr>
          <p:cNvPr id="20" name="Picture 3" descr="Complex maths formulae on a blackboard">
            <a:extLst>
              <a:ext uri="{FF2B5EF4-FFF2-40B4-BE49-F238E27FC236}">
                <a16:creationId xmlns:a16="http://schemas.microsoft.com/office/drawing/2014/main" id="{5F060E98-FFCA-2D3C-8127-FF2E74F021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26" r="11302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5590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3C4A-7E95-FB86-5D0D-2111A3B00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2382"/>
            <a:ext cx="10515600" cy="1325563"/>
          </a:xfrm>
        </p:spPr>
        <p:txBody>
          <a:bodyPr/>
          <a:lstStyle/>
          <a:p>
            <a:r>
              <a:rPr lang="en-US" dirty="0"/>
              <a:t>Method parameters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40802-534C-7817-C21C-DCF673308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public static </a:t>
            </a:r>
            <a:r>
              <a:rPr lang="en-US" b="1" dirty="0"/>
              <a:t>void  </a:t>
            </a:r>
            <a:r>
              <a:rPr lang="en-US" b="1" dirty="0">
                <a:solidFill>
                  <a:srgbClr val="0070C0"/>
                </a:solidFill>
              </a:rPr>
              <a:t>displayValue</a:t>
            </a:r>
            <a:r>
              <a:rPr lang="en-US" b="1" dirty="0"/>
              <a:t> (int </a:t>
            </a:r>
            <a:r>
              <a:rPr lang="en-US" b="1" dirty="0">
                <a:solidFill>
                  <a:srgbClr val="FF0000"/>
                </a:solidFill>
              </a:rPr>
              <a:t>num</a:t>
            </a:r>
            <a:r>
              <a:rPr lang="en-US" b="1" dirty="0"/>
              <a:t>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parameter added</a:t>
            </a:r>
          </a:p>
          <a:p>
            <a:pPr marL="0" indent="0">
              <a:buNone/>
            </a:pPr>
            <a:r>
              <a:rPr lang="en-US" dirty="0">
                <a:latin typeface="inter-regular"/>
              </a:rPr>
              <a:t>We can add parameter to  the method by adding it between brackets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D7F989-6D9E-3283-077F-5F07543FF7D5}"/>
              </a:ext>
            </a:extLst>
          </p:cNvPr>
          <p:cNvCxnSpPr/>
          <p:nvPr/>
        </p:nvCxnSpPr>
        <p:spPr>
          <a:xfrm>
            <a:off x="7119257" y="2489200"/>
            <a:ext cx="0" cy="1204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00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F363-C0E4-4B47-E2BE-884713BCD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865"/>
            <a:ext cx="10515600" cy="1325563"/>
          </a:xfrm>
        </p:spPr>
        <p:txBody>
          <a:bodyPr/>
          <a:lstStyle/>
          <a:p>
            <a:r>
              <a:rPr lang="en-US" dirty="0"/>
              <a:t>Calling a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489FC-6CD3-8B68-F290-58FB552E4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i="1" dirty="0">
                <a:solidFill>
                  <a:srgbClr val="00B050"/>
                </a:solidFill>
              </a:rPr>
              <a:t>                                                                                                           </a:t>
            </a:r>
            <a:r>
              <a:rPr lang="en-US" sz="2000" i="1" dirty="0">
                <a:solidFill>
                  <a:srgbClr val="00B050"/>
                </a:solidFill>
              </a:rPr>
              <a:t>order to perform a task</a:t>
            </a: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latin typeface="inter-regular"/>
              </a:rPr>
              <a:t>public static void main(String[] args) {                         </a:t>
            </a:r>
            <a:r>
              <a:rPr lang="tr-TR" dirty="0">
                <a:latin typeface="inter-regular"/>
              </a:rPr>
              <a:t>            </a:t>
            </a:r>
            <a:r>
              <a:rPr lang="en-US" dirty="0">
                <a:latin typeface="inter-regular"/>
              </a:rPr>
              <a:t>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inter-regular"/>
              </a:rPr>
              <a:t>3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inter-regular"/>
              </a:rPr>
              <a:t>displayValue</a:t>
            </a:r>
            <a:r>
              <a:rPr lang="en-US" dirty="0">
                <a:latin typeface="inter-regular"/>
              </a:rPr>
              <a:t>(10);}    </a:t>
            </a:r>
            <a:r>
              <a:rPr lang="tr-TR" dirty="0">
                <a:latin typeface="inter-regular"/>
              </a:rPr>
              <a:t>// </a:t>
            </a:r>
            <a:r>
              <a:rPr lang="tr-TR" b="1" i="1" dirty="0" err="1">
                <a:solidFill>
                  <a:schemeClr val="accent5">
                    <a:lumMod val="50000"/>
                  </a:schemeClr>
                </a:solidFill>
                <a:latin typeface="inter-regular"/>
              </a:rPr>
              <a:t>we</a:t>
            </a:r>
            <a:r>
              <a:rPr lang="tr-TR" b="1" i="1" dirty="0">
                <a:solidFill>
                  <a:schemeClr val="accent5">
                    <a:lumMod val="50000"/>
                  </a:schemeClr>
                </a:solidFill>
                <a:latin typeface="inter-regular"/>
              </a:rPr>
              <a:t> </a:t>
            </a:r>
            <a:r>
              <a:rPr lang="tr-TR" b="1" i="1" dirty="0" err="1">
                <a:solidFill>
                  <a:schemeClr val="accent5">
                    <a:lumMod val="50000"/>
                  </a:schemeClr>
                </a:solidFill>
                <a:latin typeface="inter-regular"/>
              </a:rPr>
              <a:t>call</a:t>
            </a:r>
            <a:r>
              <a:rPr lang="tr-TR" b="1" i="1" dirty="0">
                <a:solidFill>
                  <a:schemeClr val="accent5">
                    <a:lumMod val="50000"/>
                  </a:schemeClr>
                </a:solidFill>
                <a:latin typeface="inter-regular"/>
              </a:rPr>
              <a:t> a </a:t>
            </a:r>
            <a:r>
              <a:rPr lang="tr-TR" b="1" i="1" dirty="0" err="1">
                <a:solidFill>
                  <a:schemeClr val="accent5">
                    <a:lumMod val="50000"/>
                  </a:schemeClr>
                </a:solidFill>
                <a:latin typeface="inter-regular"/>
              </a:rPr>
              <a:t>method</a:t>
            </a:r>
            <a:r>
              <a:rPr lang="tr-TR" b="1" i="1" dirty="0">
                <a:solidFill>
                  <a:schemeClr val="accent5">
                    <a:lumMod val="50000"/>
                  </a:schemeClr>
                </a:solidFill>
                <a:latin typeface="inter-regular"/>
              </a:rPr>
              <a:t>                                   </a:t>
            </a:r>
            <a:r>
              <a:rPr lang="tr-TR" i="1" dirty="0">
                <a:solidFill>
                  <a:schemeClr val="accent5">
                    <a:lumMod val="50000"/>
                  </a:schemeClr>
                </a:solidFill>
                <a:latin typeface="inter-regular"/>
              </a:rPr>
              <a:t>4</a:t>
            </a:r>
            <a:r>
              <a:rPr lang="en-US" b="1" i="1" dirty="0">
                <a:solidFill>
                  <a:schemeClr val="accent5">
                    <a:lumMod val="50000"/>
                  </a:schemeClr>
                </a:solidFill>
                <a:latin typeface="inter-regular"/>
              </a:rPr>
              <a:t> </a:t>
            </a:r>
            <a:r>
              <a:rPr lang="en-US" b="1" i="1" u="sng" dirty="0">
                <a:solidFill>
                  <a:schemeClr val="accent5">
                    <a:lumMod val="50000"/>
                  </a:schemeClr>
                </a:solidFill>
                <a:latin typeface="inter-regular"/>
              </a:rPr>
              <a:t>      </a:t>
            </a:r>
          </a:p>
          <a:p>
            <a:pPr marL="0" indent="0">
              <a:buNone/>
            </a:pPr>
            <a:r>
              <a:rPr lang="en-US" dirty="0">
                <a:latin typeface="inter-regular"/>
              </a:rPr>
              <a:t>public static void </a:t>
            </a:r>
            <a:r>
              <a:rPr lang="en-US" dirty="0">
                <a:solidFill>
                  <a:srgbClr val="FF0000"/>
                </a:solidFill>
                <a:latin typeface="inter-regular"/>
              </a:rPr>
              <a:t>display</a:t>
            </a:r>
            <a:r>
              <a:rPr lang="tr-TR" dirty="0">
                <a:solidFill>
                  <a:srgbClr val="FF0000"/>
                </a:solidFill>
                <a:latin typeface="inter-regular"/>
              </a:rPr>
              <a:t>V</a:t>
            </a:r>
            <a:r>
              <a:rPr lang="en-US" dirty="0">
                <a:solidFill>
                  <a:srgbClr val="FF0000"/>
                </a:solidFill>
                <a:latin typeface="inter-regular"/>
              </a:rPr>
              <a:t>a</a:t>
            </a:r>
            <a:r>
              <a:rPr lang="tr-TR" dirty="0" err="1">
                <a:solidFill>
                  <a:srgbClr val="FF0000"/>
                </a:solidFill>
                <a:latin typeface="inter-regular"/>
              </a:rPr>
              <a:t>ly</a:t>
            </a:r>
            <a:r>
              <a:rPr lang="en-US" dirty="0">
                <a:solidFill>
                  <a:srgbClr val="FF0000"/>
                </a:solidFill>
                <a:latin typeface="inter-regular"/>
              </a:rPr>
              <a:t>e </a:t>
            </a:r>
            <a:r>
              <a:rPr lang="en-US" dirty="0">
                <a:latin typeface="inter-regular"/>
              </a:rPr>
              <a:t>(int num){                    </a:t>
            </a:r>
            <a:r>
              <a:rPr lang="tr-TR" dirty="0">
                <a:latin typeface="inter-regular"/>
              </a:rPr>
              <a:t>             </a:t>
            </a:r>
            <a:r>
              <a:rPr lang="en-US" dirty="0">
                <a:latin typeface="inter-regular"/>
              </a:rPr>
              <a:t>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inter-regular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inter-regular"/>
              </a:rPr>
              <a:t>System.out.println( “the value is: “+ num);}                  </a:t>
            </a:r>
            <a:r>
              <a:rPr lang="tr-TR" dirty="0">
                <a:latin typeface="inter-regular"/>
              </a:rPr>
              <a:t>         </a:t>
            </a:r>
            <a:r>
              <a:rPr lang="en-US" dirty="0">
                <a:latin typeface="inter-regular"/>
              </a:rPr>
              <a:t>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inter-regular"/>
              </a:rPr>
              <a:t>2</a:t>
            </a:r>
          </a:p>
          <a:p>
            <a:pPr marL="0" indent="0">
              <a:buNone/>
            </a:pPr>
            <a:endParaRPr lang="en-US" dirty="0">
              <a:latin typeface="inter-regular"/>
            </a:endParaRPr>
          </a:p>
          <a:p>
            <a:pPr marL="0" indent="0">
              <a:buNone/>
            </a:pPr>
            <a:r>
              <a:rPr lang="en-US" dirty="0">
                <a:latin typeface="inter-regular"/>
              </a:rPr>
              <a:t>Output is</a:t>
            </a:r>
            <a:r>
              <a:rPr lang="tr-TR" dirty="0">
                <a:latin typeface="inter-regular"/>
              </a:rPr>
              <a:t> </a:t>
            </a:r>
            <a:r>
              <a:rPr lang="en-US" dirty="0">
                <a:latin typeface="inter-regular"/>
              </a:rPr>
              <a:t>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inter-regular"/>
              </a:rPr>
              <a:t>the value is 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highlight>
                <a:srgbClr val="FF0000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88809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4D22-19AB-E7B3-3F87-F71E52B4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59A03-96F6-40F4-45E6-86CE698EA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b="1" dirty="0"/>
              <a:t>public static int </a:t>
            </a:r>
            <a:r>
              <a:rPr lang="en-US" sz="1800" b="1" dirty="0">
                <a:solidFill>
                  <a:srgbClr val="FF0000"/>
                </a:solidFill>
              </a:rPr>
              <a:t>sum</a:t>
            </a:r>
            <a:r>
              <a:rPr lang="en-US" sz="1800" b="1" dirty="0"/>
              <a:t> ( 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int a, int b</a:t>
            </a:r>
            <a:r>
              <a:rPr lang="en-US" sz="1800" b="1" dirty="0"/>
              <a:t>){</a:t>
            </a:r>
          </a:p>
          <a:p>
            <a:pPr marL="0" indent="0">
              <a:buNone/>
            </a:pPr>
            <a:r>
              <a:rPr lang="en-US" sz="1800" dirty="0"/>
              <a:t>  return a+b }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b="1" dirty="0"/>
              <a:t>public static int </a:t>
            </a:r>
            <a:r>
              <a:rPr lang="en-US" sz="1800" b="1" dirty="0">
                <a:solidFill>
                  <a:srgbClr val="FF0000"/>
                </a:solidFill>
              </a:rPr>
              <a:t>sum</a:t>
            </a:r>
            <a:r>
              <a:rPr lang="en-US" sz="1800" dirty="0"/>
              <a:t> ( 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int a, int b, int c</a:t>
            </a:r>
            <a:r>
              <a:rPr lang="en-US" sz="1800" dirty="0"/>
              <a:t>){</a:t>
            </a:r>
          </a:p>
          <a:p>
            <a:pPr marL="0" indent="0">
              <a:buNone/>
            </a:pPr>
            <a:r>
              <a:rPr lang="en-US" sz="1800" dirty="0"/>
              <a:t>  return a+b+c }</a:t>
            </a:r>
          </a:p>
          <a:p>
            <a:pPr marL="0" indent="0">
              <a:buNone/>
            </a:pPr>
            <a:r>
              <a:rPr lang="en-US" sz="1800" b="1" dirty="0"/>
              <a:t>public static int </a:t>
            </a:r>
            <a:r>
              <a:rPr lang="en-US" sz="1800" b="1" dirty="0">
                <a:solidFill>
                  <a:srgbClr val="FF0000"/>
                </a:solidFill>
              </a:rPr>
              <a:t>sum</a:t>
            </a:r>
            <a:r>
              <a:rPr lang="en-US" sz="1800" b="1" dirty="0"/>
              <a:t> </a:t>
            </a:r>
            <a:r>
              <a:rPr lang="en-US" sz="1800" dirty="0"/>
              <a:t>( 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int a, int b, int c, int d</a:t>
            </a:r>
            <a:r>
              <a:rPr lang="en-US" sz="1800" dirty="0"/>
              <a:t>){</a:t>
            </a:r>
          </a:p>
          <a:p>
            <a:pPr marL="0" indent="0">
              <a:buNone/>
            </a:pPr>
            <a:r>
              <a:rPr lang="en-US" sz="1800" dirty="0"/>
              <a:t> return a+b+c+d}</a:t>
            </a:r>
          </a:p>
          <a:p>
            <a:pPr marL="0" indent="0">
              <a:buNone/>
            </a:pPr>
            <a:r>
              <a:rPr lang="en-US" dirty="0">
                <a:latin typeface="inter-regular"/>
              </a:rPr>
              <a:t>Can  use the same method name ( </a:t>
            </a:r>
            <a:r>
              <a:rPr lang="en-US" b="1" dirty="0">
                <a:solidFill>
                  <a:srgbClr val="FF0000"/>
                </a:solidFill>
                <a:latin typeface="inter-regular"/>
              </a:rPr>
              <a:t>sum</a:t>
            </a:r>
            <a:r>
              <a:rPr lang="en-US" dirty="0">
                <a:latin typeface="inter-regular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inter-regular"/>
              </a:rPr>
              <a:t>Must have different arguments </a:t>
            </a:r>
            <a:r>
              <a:rPr lang="en-US" sz="2800" dirty="0">
                <a:latin typeface="inter-regular"/>
              </a:rPr>
              <a:t>(</a:t>
            </a:r>
            <a:r>
              <a:rPr lang="en-US" sz="2800" b="1" dirty="0">
                <a:latin typeface="inter-regular"/>
              </a:rPr>
              <a:t>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inter-regular"/>
              </a:rPr>
              <a:t>int a, int b</a:t>
            </a:r>
            <a:r>
              <a:rPr lang="en-US" sz="2800" dirty="0">
                <a:latin typeface="inter-regular"/>
              </a:rPr>
              <a:t>), (</a:t>
            </a:r>
            <a:r>
              <a:rPr lang="en-US" sz="2800" b="1" dirty="0">
                <a:latin typeface="inter-regular"/>
              </a:rPr>
              <a:t>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inter-regular"/>
              </a:rPr>
              <a:t>int a, int b, int c</a:t>
            </a:r>
            <a:r>
              <a:rPr lang="en-US" sz="2800" dirty="0">
                <a:latin typeface="inter-regular"/>
              </a:rPr>
              <a:t>)etc.;</a:t>
            </a:r>
            <a:endParaRPr lang="en-US" dirty="0">
              <a:latin typeface="inter-regular"/>
            </a:endParaRPr>
          </a:p>
          <a:p>
            <a:pPr marL="0" indent="0">
              <a:buNone/>
            </a:pPr>
            <a:r>
              <a:rPr lang="en-US" dirty="0">
                <a:latin typeface="inter-regular"/>
              </a:rPr>
              <a:t>Return type of overloaded method can be different</a:t>
            </a:r>
          </a:p>
        </p:txBody>
      </p:sp>
    </p:spTree>
    <p:extLst>
      <p:ext uri="{BB962C8B-B14F-4D97-AF65-F5344CB8AC3E}">
        <p14:creationId xmlns:p14="http://schemas.microsoft.com/office/powerpoint/2010/main" val="2874145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1EEA5-B09E-0F49-E07B-BED13581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2B48D-5CF0-CBF5-DBC5-4F896D5DC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5" y="1983105"/>
            <a:ext cx="10515600" cy="416052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inter-regular"/>
              </a:rPr>
              <a:t>p</a:t>
            </a:r>
            <a:r>
              <a:rPr lang="tr-TR" dirty="0">
                <a:latin typeface="inter-regular"/>
              </a:rPr>
              <a:t>ublıc statıc voıd maın (Strıng</a:t>
            </a:r>
            <a:r>
              <a:rPr lang="en-US" dirty="0">
                <a:latin typeface="inter-regular"/>
              </a:rPr>
              <a:t>[] args</a:t>
            </a:r>
            <a:r>
              <a:rPr lang="tr-TR" dirty="0">
                <a:latin typeface="inter-regular"/>
              </a:rPr>
              <a:t> )</a:t>
            </a:r>
            <a:r>
              <a:rPr lang="en-US" dirty="0">
                <a:latin typeface="inter-regular"/>
              </a:rPr>
              <a:t> { </a:t>
            </a:r>
          </a:p>
          <a:p>
            <a:pPr marL="0" indent="0">
              <a:buNone/>
            </a:pPr>
            <a:r>
              <a:rPr lang="en-US" dirty="0">
                <a:latin typeface="inter-regular"/>
              </a:rPr>
              <a:t>Int  total = sum (10, 30); }    </a:t>
            </a:r>
            <a:r>
              <a:rPr lang="tr-TR" sz="2000" dirty="0">
                <a:latin typeface="inter-regular"/>
              </a:rPr>
              <a:t>//</a:t>
            </a:r>
            <a:r>
              <a:rPr lang="en-US" sz="2000" dirty="0">
                <a:latin typeface="inter-regular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inter-regular"/>
              </a:rPr>
              <a:t>declare and assign variable int</a:t>
            </a:r>
          </a:p>
          <a:p>
            <a:pPr marL="0" indent="0">
              <a:buNone/>
            </a:pPr>
            <a:r>
              <a:rPr lang="en-US" dirty="0">
                <a:latin typeface="inter-regular"/>
              </a:rPr>
              <a:t>p</a:t>
            </a:r>
            <a:r>
              <a:rPr lang="tr-TR" dirty="0">
                <a:latin typeface="inter-regular"/>
              </a:rPr>
              <a:t>ublıc static</a:t>
            </a:r>
            <a:r>
              <a:rPr lang="en-US" dirty="0">
                <a:latin typeface="inter-regular"/>
              </a:rPr>
              <a:t> </a:t>
            </a:r>
            <a:r>
              <a:rPr lang="en-US" dirty="0">
                <a:solidFill>
                  <a:srgbClr val="FF0000"/>
                </a:solidFill>
                <a:latin typeface="inter-regular"/>
              </a:rPr>
              <a:t>int</a:t>
            </a:r>
            <a:r>
              <a:rPr lang="en-US" dirty="0">
                <a:latin typeface="inter-regular"/>
              </a:rPr>
              <a:t> sum ( int num1, int num2);{  </a:t>
            </a:r>
            <a:r>
              <a:rPr lang="tr-TR" dirty="0">
                <a:latin typeface="inter-regular"/>
              </a:rPr>
              <a:t>//</a:t>
            </a:r>
            <a:r>
              <a:rPr lang="en-US" sz="2000" dirty="0">
                <a:solidFill>
                  <a:srgbClr val="0070C0"/>
                </a:solidFill>
                <a:latin typeface="inter-regular"/>
              </a:rPr>
              <a:t>custom method int </a:t>
            </a:r>
          </a:p>
          <a:p>
            <a:pPr marL="0" indent="0">
              <a:buNone/>
            </a:pPr>
            <a:r>
              <a:rPr lang="en-US" dirty="0">
                <a:latin typeface="inter-regular"/>
              </a:rPr>
              <a:t>int result=num1+num2;</a:t>
            </a:r>
          </a:p>
          <a:p>
            <a:pPr marL="0" indent="0">
              <a:buNone/>
            </a:pPr>
            <a:r>
              <a:rPr lang="en-US" dirty="0">
                <a:latin typeface="inter-regular"/>
              </a:rPr>
              <a:t>return result; }     </a:t>
            </a:r>
            <a:r>
              <a:rPr lang="tr-TR" dirty="0">
                <a:latin typeface="inter-regular"/>
              </a:rPr>
              <a:t>//</a:t>
            </a:r>
            <a:r>
              <a:rPr lang="en-US" dirty="0">
                <a:latin typeface="inter-regular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inter-regular"/>
              </a:rPr>
              <a:t>return statement instead System.out.println();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  <a:latin typeface="inter-regular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inter-regular"/>
              </a:rPr>
              <a:t>Custom methods help to reuse data from the method </a:t>
            </a:r>
          </a:p>
          <a:p>
            <a:pPr marL="0" indent="0">
              <a:buNone/>
            </a:pPr>
            <a:endParaRPr lang="en-US" dirty="0">
              <a:latin typeface="inter-regular"/>
            </a:endParaRPr>
          </a:p>
          <a:p>
            <a:pPr marL="0" indent="0">
              <a:buNone/>
            </a:pPr>
            <a:endParaRPr lang="en-US" dirty="0"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6798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FBAD5-8ED7-13BD-F3D2-769F1B91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method in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5E49B-950A-F302-B417-1EC762104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103437"/>
            <a:ext cx="10117348" cy="2192518"/>
          </a:xfrm>
        </p:spPr>
        <p:txBody>
          <a:bodyPr>
            <a:no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method in Java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is a collection of instructions (a block of code) that performs a specific task.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provides the reusability of code. It is used to achieve the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reusability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of code</a:t>
            </a:r>
          </a:p>
          <a:p>
            <a:pPr marL="0" indent="0"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>
              <a:buNone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inter-regular"/>
              </a:rPr>
              <a:t> 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3653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CF5D9-03BB-6C26-52D9-F193B0CA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83F09-161E-9051-8B10-302DF6D3E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Public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static</a:t>
            </a:r>
            <a:r>
              <a:rPr lang="en-US" b="1" dirty="0"/>
              <a:t> void </a:t>
            </a:r>
            <a:r>
              <a:rPr lang="en-US" b="1" dirty="0" err="1">
                <a:solidFill>
                  <a:srgbClr val="0070C0"/>
                </a:solidFill>
              </a:rPr>
              <a:t>methodName</a:t>
            </a:r>
            <a:r>
              <a:rPr lang="en-US" b="1" dirty="0"/>
              <a:t> (){}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access modifier                return type                                                after method name must be parenthesis </a:t>
            </a:r>
          </a:p>
          <a:p>
            <a:pPr marL="0" indent="0">
              <a:buNone/>
            </a:pPr>
            <a:r>
              <a:rPr lang="en-US" sz="1400" b="1" dirty="0"/>
              <a:t>                                                                                                              can include arguments exp:(int a, int b)               method                </a:t>
            </a:r>
          </a:p>
          <a:p>
            <a:pPr marL="0" indent="0">
              <a:buNone/>
            </a:pPr>
            <a:r>
              <a:rPr lang="en-US" sz="1400" b="1" dirty="0"/>
              <a:t>                                                                                                                                                                                                    body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                 static modifier                                method name</a:t>
            </a:r>
          </a:p>
          <a:p>
            <a:pPr marL="0" indent="0">
              <a:buNone/>
            </a:pPr>
            <a:r>
              <a:rPr lang="en-US" sz="1400" b="1" dirty="0"/>
              <a:t>          (non- access modifier)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AA7DE2-5DB7-0FC1-6809-5AEF32CFDF47}"/>
              </a:ext>
            </a:extLst>
          </p:cNvPr>
          <p:cNvCxnSpPr>
            <a:cxnSpLocks/>
          </p:cNvCxnSpPr>
          <p:nvPr/>
        </p:nvCxnSpPr>
        <p:spPr>
          <a:xfrm>
            <a:off x="1524000" y="2495909"/>
            <a:ext cx="0" cy="569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120103-579E-D60E-C9F6-4311E78ACD2D}"/>
              </a:ext>
            </a:extLst>
          </p:cNvPr>
          <p:cNvCxnSpPr/>
          <p:nvPr/>
        </p:nvCxnSpPr>
        <p:spPr>
          <a:xfrm>
            <a:off x="2495909" y="2495909"/>
            <a:ext cx="0" cy="230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E23341-4BAF-1794-52CA-0DC0D182269F}"/>
              </a:ext>
            </a:extLst>
          </p:cNvPr>
          <p:cNvCxnSpPr/>
          <p:nvPr/>
        </p:nvCxnSpPr>
        <p:spPr>
          <a:xfrm>
            <a:off x="3496574" y="2495909"/>
            <a:ext cx="0" cy="632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A6345B-DD0B-433B-2360-A15C0638092B}"/>
              </a:ext>
            </a:extLst>
          </p:cNvPr>
          <p:cNvCxnSpPr/>
          <p:nvPr/>
        </p:nvCxnSpPr>
        <p:spPr>
          <a:xfrm>
            <a:off x="5164347" y="2495909"/>
            <a:ext cx="0" cy="230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2AF60A-A8EF-8D14-3F9F-35EE0EFE1A32}"/>
              </a:ext>
            </a:extLst>
          </p:cNvPr>
          <p:cNvCxnSpPr>
            <a:cxnSpLocks/>
          </p:cNvCxnSpPr>
          <p:nvPr/>
        </p:nvCxnSpPr>
        <p:spPr>
          <a:xfrm>
            <a:off x="7079411" y="2421148"/>
            <a:ext cx="2955985" cy="805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2C51EE-4F0E-FF5E-3563-DEC5C9042F32}"/>
              </a:ext>
            </a:extLst>
          </p:cNvPr>
          <p:cNvCxnSpPr/>
          <p:nvPr/>
        </p:nvCxnSpPr>
        <p:spPr>
          <a:xfrm>
            <a:off x="6550325" y="2570672"/>
            <a:ext cx="195532" cy="557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8AFE0F2F-AE43-2A05-4F8C-49EB6F340EE2}"/>
              </a:ext>
            </a:extLst>
          </p:cNvPr>
          <p:cNvSpPr/>
          <p:nvPr/>
        </p:nvSpPr>
        <p:spPr>
          <a:xfrm>
            <a:off x="10115912" y="2179608"/>
            <a:ext cx="379558" cy="32320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79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967E9-D156-D871-13E9-2D1A934F5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12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Components of methods</a:t>
            </a:r>
            <a:br>
              <a:rPr lang="en-US" dirty="0"/>
            </a:br>
            <a:r>
              <a:rPr lang="en-US" sz="2800" dirty="0"/>
              <a:t>Types of access modifiers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DAB75-8F4E-5E2B-8C05-83168C99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32" y="1477992"/>
            <a:ext cx="10853468" cy="4694208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FF0000"/>
              </a:solidFill>
              <a:effectLst/>
              <a:latin typeface="inter-bold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FF0000"/>
                </a:solidFill>
                <a:effectLst/>
                <a:latin typeface="inter-bold"/>
              </a:rPr>
              <a:t>Public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inter-bold"/>
              </a:rPr>
              <a:t>: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The method is accessible by all classes when we use public specifier in our application.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FF0000"/>
                </a:solidFill>
                <a:effectLst/>
                <a:latin typeface="inter-bold"/>
              </a:rPr>
              <a:t>Private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inter-bold"/>
              </a:rPr>
              <a:t>: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When we use a private access specifier, the method is accessible only in the classes in which it is defined.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FF0000"/>
                </a:solidFill>
                <a:effectLst/>
                <a:latin typeface="inter-bold"/>
              </a:rPr>
              <a:t>Protected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inter-bold"/>
              </a:rPr>
              <a:t>: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When we use protected access specifier, the method is accessible within the same package or subclasses in a different package.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FF0000"/>
                </a:solidFill>
                <a:effectLst/>
                <a:latin typeface="inter-bold"/>
              </a:rPr>
              <a:t>Default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inter-bold"/>
              </a:rPr>
              <a:t>: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When we do not use any access specifier in the method declaration, Java uses default access specifier by default. It is visible only from the same package only.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642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7F3F-4ADA-44FC-2439-87B854E6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methods </a:t>
            </a:r>
            <a:br>
              <a:rPr lang="en-US" dirty="0"/>
            </a:br>
            <a:r>
              <a:rPr lang="en-US" sz="2800" dirty="0"/>
              <a:t>Types of  non- 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EED4F-1F82-2E9E-940F-B9911876D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rgbClr val="FF0000"/>
                </a:solidFill>
                <a:latin typeface="inter-regular"/>
              </a:rPr>
              <a:t>Final modifier</a:t>
            </a:r>
            <a:r>
              <a:rPr lang="en-US" dirty="0">
                <a:latin typeface="inter-regular"/>
              </a:rPr>
              <a:t>: 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Attributes(variable) and methods cannot be overridden/modified</a:t>
            </a:r>
          </a:p>
          <a:p>
            <a:r>
              <a:rPr lang="en-US" b="1" dirty="0">
                <a:solidFill>
                  <a:srgbClr val="FF0000"/>
                </a:solidFill>
                <a:latin typeface="inter-regular"/>
              </a:rPr>
              <a:t>Static</a:t>
            </a:r>
            <a:r>
              <a:rPr lang="en-US" b="0" i="0" dirty="0">
                <a:solidFill>
                  <a:srgbClr val="FF0000"/>
                </a:solidFill>
                <a:effectLst/>
                <a:latin typeface="inter-regular"/>
              </a:rPr>
              <a:t>: 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Attributes(variable) and methods belongs to the class, rather than an object</a:t>
            </a:r>
          </a:p>
          <a:p>
            <a:r>
              <a:rPr lang="en-US" b="1" dirty="0">
                <a:solidFill>
                  <a:srgbClr val="FF0000"/>
                </a:solidFill>
                <a:latin typeface="inter-regular"/>
              </a:rPr>
              <a:t>Abstract: 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Can only be used in an abstract class and can only be used on methods. The method does not have a body, for example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regular"/>
              </a:rPr>
              <a:t>abstract void run();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.</a:t>
            </a:r>
            <a:endParaRPr lang="en-US" b="1" dirty="0">
              <a:solidFill>
                <a:srgbClr val="000000"/>
              </a:solidFill>
              <a:latin typeface="inter-regular"/>
            </a:endParaRPr>
          </a:p>
          <a:p>
            <a:r>
              <a:rPr lang="en-US" b="1" dirty="0">
                <a:solidFill>
                  <a:srgbClr val="FF0000"/>
                </a:solidFill>
                <a:latin typeface="inter-regular"/>
              </a:rPr>
              <a:t>T</a:t>
            </a:r>
            <a:r>
              <a:rPr lang="en-US" b="1" i="0" dirty="0">
                <a:solidFill>
                  <a:srgbClr val="FF0000"/>
                </a:solidFill>
                <a:effectLst/>
                <a:latin typeface="inter-regular"/>
              </a:rPr>
              <a:t>ransient:</a:t>
            </a: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Attributes (variable) and methods are skipped when serializing the object containing them</a:t>
            </a:r>
            <a:endParaRPr lang="en-US" b="1" i="0" dirty="0">
              <a:solidFill>
                <a:srgbClr val="000000"/>
              </a:solidFill>
              <a:effectLst/>
              <a:latin typeface="inter-regular"/>
            </a:endParaRPr>
          </a:p>
          <a:p>
            <a:r>
              <a:rPr lang="en-US" b="1" dirty="0">
                <a:solidFill>
                  <a:srgbClr val="FF0000"/>
                </a:solidFill>
                <a:latin typeface="inter-regular"/>
              </a:rPr>
              <a:t>Synchronized:</a:t>
            </a: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Methods can only be accessed by one thread at a time</a:t>
            </a:r>
            <a:endParaRPr lang="en-US" b="1" dirty="0">
              <a:solidFill>
                <a:srgbClr val="000000"/>
              </a:solidFill>
              <a:latin typeface="inter-regular"/>
            </a:endParaRPr>
          </a:p>
          <a:p>
            <a:r>
              <a:rPr lang="en-US" b="1" dirty="0">
                <a:solidFill>
                  <a:srgbClr val="FF0000"/>
                </a:solidFill>
                <a:latin typeface="inter-regular"/>
              </a:rPr>
              <a:t>Volatile:</a:t>
            </a:r>
            <a:r>
              <a:rPr lang="en-US" b="1" dirty="0">
                <a:solidFill>
                  <a:srgbClr val="000000"/>
                </a:solidFill>
                <a:latin typeface="inter-regular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value of an attribute is not cached thread-locally, and is always read from the "main memory"</a:t>
            </a:r>
            <a:endParaRPr lang="en-US" b="1" dirty="0">
              <a:solidFill>
                <a:srgbClr val="000000"/>
              </a:solidFill>
              <a:latin typeface="inter-regular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inter-regular"/>
            </a:endParaRPr>
          </a:p>
          <a:p>
            <a:endParaRPr lang="en-US" sz="16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US" sz="1600" b="0" i="0" dirty="0">
              <a:effectLst/>
              <a:latin typeface="inter-regular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62531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2793-5823-26D6-09EF-E2B89C43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methods </a:t>
            </a:r>
            <a:br>
              <a:rPr lang="en-US" dirty="0"/>
            </a:br>
            <a:r>
              <a:rPr lang="en-US" sz="2800" dirty="0"/>
              <a:t>Return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78385-59D7-5012-75A1-9694C95C1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Return type is a data type that the method returns. It </a:t>
            </a:r>
            <a:r>
              <a:rPr lang="en-US" dirty="0">
                <a:latin typeface="inter-regular"/>
              </a:rPr>
              <a:t>determines if the method returns a value.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 Void </a:t>
            </a:r>
            <a:r>
              <a:rPr lang="en-US" b="1" dirty="0">
                <a:solidFill>
                  <a:srgbClr val="333333"/>
                </a:solidFill>
                <a:latin typeface="inter-regular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: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does not 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return any  value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Any type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(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primitive and non primitive)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: These return types required a return statement at the end of the method. A return keyword is used for returning the resulted value.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For example, if a method is declared with the float return type, the value returned should be of float type only.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75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12FC-C615-C61E-5E6A-D5A4F7E3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methods</a:t>
            </a:r>
            <a:br>
              <a:rPr lang="en-US" dirty="0"/>
            </a:br>
            <a:r>
              <a:rPr lang="en-US" sz="2800" dirty="0"/>
              <a:t>Method name and Method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E8D9-9A0E-9567-D4BD-0E857FA2F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inter-regular"/>
              </a:rPr>
              <a:t>Method name </a:t>
            </a:r>
            <a:r>
              <a:rPr lang="en-US" dirty="0"/>
              <a:t>: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is a unique name that is used to define the name of a method. It starts with lower case word followed by uppercase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 first letter of a word:   bigDataPractise ( can start with character $ or _)</a:t>
            </a:r>
          </a:p>
          <a:p>
            <a:r>
              <a:rPr lang="en-US" b="1" dirty="0">
                <a:solidFill>
                  <a:srgbClr val="333333"/>
                </a:solidFill>
                <a:latin typeface="inter-regular"/>
              </a:rPr>
              <a:t>Method body 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: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contains all the actions to be performed. It is enclosed within the pair of curly braces.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48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F48F5-6294-3036-A138-84BC201EF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5BB27-00D1-2D2A-287B-3A24D3FAA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498"/>
            <a:ext cx="10515600" cy="4659702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n-US" sz="11200" b="1" dirty="0">
                <a:solidFill>
                  <a:srgbClr val="333333"/>
                </a:solidFill>
                <a:effectLst/>
                <a:latin typeface="inter-regular"/>
              </a:rPr>
              <a:t>Two types of methods in Java:</a:t>
            </a:r>
          </a:p>
          <a:p>
            <a:pPr marL="0" indent="0" algn="just">
              <a:buNone/>
            </a:pPr>
            <a:endParaRPr lang="en-US" sz="5400" b="0" i="1" dirty="0">
              <a:solidFill>
                <a:srgbClr val="333333"/>
              </a:solidFill>
              <a:effectLst/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11200" b="1" i="0" dirty="0">
                <a:solidFill>
                  <a:srgbClr val="000000"/>
                </a:solidFill>
                <a:effectLst/>
                <a:latin typeface="inter-regular"/>
              </a:rPr>
              <a:t>Predefined Method ( standard library) </a:t>
            </a:r>
            <a:r>
              <a:rPr lang="en-US" sz="11200" b="0" i="0" dirty="0">
                <a:solidFill>
                  <a:srgbClr val="000000"/>
                </a:solidFill>
                <a:effectLst/>
                <a:latin typeface="inter-regular"/>
              </a:rPr>
              <a:t>: </a:t>
            </a:r>
            <a:r>
              <a:rPr lang="en-US" sz="11200" b="0" i="0" dirty="0">
                <a:solidFill>
                  <a:srgbClr val="333333"/>
                </a:solidFill>
                <a:effectLst/>
                <a:latin typeface="inter-regular"/>
              </a:rPr>
              <a:t>Predefined methods also known as  </a:t>
            </a:r>
            <a:r>
              <a:rPr lang="en-US" sz="11200" b="1" i="0" dirty="0">
                <a:solidFill>
                  <a:srgbClr val="333333"/>
                </a:solidFill>
                <a:effectLst/>
                <a:latin typeface="inter-regular"/>
              </a:rPr>
              <a:t>built in methods. Common methods are</a:t>
            </a:r>
            <a:r>
              <a:rPr lang="en-US" sz="11200" b="0" i="0" dirty="0">
                <a:solidFill>
                  <a:srgbClr val="333333"/>
                </a:solidFill>
                <a:effectLst/>
                <a:latin typeface="inter-regular"/>
              </a:rPr>
              <a:t>  </a:t>
            </a:r>
            <a:r>
              <a:rPr lang="en-US" sz="11200" b="1" i="0" dirty="0">
                <a:solidFill>
                  <a:srgbClr val="333333"/>
                </a:solidFill>
                <a:effectLst/>
                <a:latin typeface="inter-regular"/>
              </a:rPr>
              <a:t>main(), length(), equals(), compareTo() etc. </a:t>
            </a:r>
            <a:r>
              <a:rPr lang="en-US" sz="11200" i="0" dirty="0">
                <a:solidFill>
                  <a:srgbClr val="333333"/>
                </a:solidFill>
                <a:effectLst/>
                <a:latin typeface="inter-regular"/>
              </a:rPr>
              <a:t>The </a:t>
            </a:r>
            <a:r>
              <a:rPr lang="en-US" sz="11200" b="0" i="0" dirty="0">
                <a:solidFill>
                  <a:srgbClr val="333333"/>
                </a:solidFill>
                <a:effectLst/>
                <a:latin typeface="inter-regular"/>
              </a:rPr>
              <a:t>most important method in Java is the </a:t>
            </a:r>
            <a:r>
              <a:rPr lang="en-US" sz="11200" b="1" i="0" dirty="0">
                <a:solidFill>
                  <a:srgbClr val="333333"/>
                </a:solidFill>
                <a:effectLst/>
                <a:latin typeface="inter-regular"/>
              </a:rPr>
              <a:t>main()</a:t>
            </a:r>
            <a:r>
              <a:rPr lang="en-US" sz="11200" b="0" i="0" dirty="0">
                <a:solidFill>
                  <a:srgbClr val="333333"/>
                </a:solidFill>
                <a:effectLst/>
                <a:latin typeface="inter-regular"/>
              </a:rPr>
              <a:t> method. The main() is the starting point for JVM to start execution of a Java program. Without the main()</a:t>
            </a:r>
            <a:r>
              <a:rPr lang="en-US" sz="11200" dirty="0">
                <a:solidFill>
                  <a:srgbClr val="333333"/>
                </a:solidFill>
                <a:latin typeface="inter-regular"/>
              </a:rPr>
              <a:t> </a:t>
            </a:r>
            <a:r>
              <a:rPr lang="en-US" sz="11200" b="0" i="0" dirty="0">
                <a:solidFill>
                  <a:srgbClr val="333333"/>
                </a:solidFill>
                <a:effectLst/>
                <a:latin typeface="inter-regular"/>
              </a:rPr>
              <a:t>method, JVM will not execute the program. </a:t>
            </a:r>
          </a:p>
          <a:p>
            <a:pPr marL="0" indent="0">
              <a:spcBef>
                <a:spcPts val="0"/>
              </a:spcBef>
              <a:buNone/>
            </a:pPr>
            <a:endParaRPr lang="en-US" sz="11200" dirty="0"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1200" b="1" i="0" dirty="0">
                <a:effectLst/>
                <a:latin typeface="inter-regular"/>
              </a:rPr>
              <a:t>User-defined Method (Custom method): </a:t>
            </a:r>
            <a:r>
              <a:rPr lang="en-US" sz="11200" b="0" i="0" dirty="0">
                <a:effectLst/>
                <a:latin typeface="inter-regular"/>
              </a:rPr>
              <a:t>The method written by the user or programmer is known as </a:t>
            </a:r>
            <a:r>
              <a:rPr lang="en-US" sz="11200" b="1" i="0" dirty="0">
                <a:effectLst/>
                <a:latin typeface="inter-regular"/>
              </a:rPr>
              <a:t>a user-defined</a:t>
            </a:r>
            <a:r>
              <a:rPr lang="en-US" sz="11200" b="0" i="0" dirty="0">
                <a:effectLst/>
                <a:latin typeface="inter-regular"/>
              </a:rPr>
              <a:t> method. These methods are modified according to the requirement. There are two types </a:t>
            </a:r>
            <a:r>
              <a:rPr lang="en-US" sz="11200" b="1" i="0" dirty="0">
                <a:effectLst/>
                <a:latin typeface="inter-regular"/>
              </a:rPr>
              <a:t>Static</a:t>
            </a:r>
            <a:r>
              <a:rPr lang="en-US" sz="11200" b="0" i="0" dirty="0">
                <a:effectLst/>
                <a:latin typeface="inter-regular"/>
              </a:rPr>
              <a:t> and </a:t>
            </a:r>
            <a:r>
              <a:rPr lang="en-US" sz="11200" b="1" i="0" dirty="0">
                <a:effectLst/>
                <a:latin typeface="inter-regular"/>
              </a:rPr>
              <a:t>Instance</a:t>
            </a:r>
            <a:r>
              <a:rPr lang="en-US" sz="11200" b="0" i="0" dirty="0">
                <a:effectLst/>
                <a:latin typeface="inter-regular"/>
              </a:rPr>
              <a:t>. </a:t>
            </a:r>
          </a:p>
          <a:p>
            <a:pPr marL="0" indent="0" algn="just">
              <a:buNone/>
            </a:pPr>
            <a:r>
              <a:rPr lang="en-US" sz="11200" dirty="0">
                <a:latin typeface="inter-regular"/>
              </a:rPr>
              <a:t>         </a:t>
            </a:r>
            <a:endParaRPr lang="en-US" sz="11200" b="1" i="0" dirty="0">
              <a:effectLst/>
              <a:latin typeface="inter-regular"/>
            </a:endParaRPr>
          </a:p>
          <a:p>
            <a:pPr marL="0" indent="0">
              <a:buNone/>
            </a:pPr>
            <a:endParaRPr lang="en-US" sz="112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>
              <a:buNone/>
            </a:pPr>
            <a:r>
              <a:rPr lang="en-US" sz="11200" b="0" i="0" dirty="0">
                <a:solidFill>
                  <a:srgbClr val="333333"/>
                </a:solidFill>
                <a:effectLst/>
                <a:latin typeface="inter-regular"/>
              </a:rPr>
              <a:t> </a:t>
            </a:r>
            <a:endParaRPr lang="en-US" sz="11200" dirty="0">
              <a:latin typeface="inter-regula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69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88197-E641-B7F2-0089-B17B433B9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203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inter-regular"/>
              </a:rPr>
              <a:t>User-defined Method (custom)</a:t>
            </a:r>
            <a:br>
              <a:rPr lang="en-US" b="1" dirty="0">
                <a:effectLst/>
                <a:latin typeface="inter-regular"/>
              </a:rPr>
            </a:br>
            <a:r>
              <a:rPr lang="en-US" sz="2800" b="1" dirty="0">
                <a:effectLst/>
                <a:latin typeface="inter-regular"/>
              </a:rPr>
              <a:t>Static and </a:t>
            </a:r>
            <a:r>
              <a:rPr lang="en-US" sz="2800" b="1" dirty="0">
                <a:latin typeface="inter-regular"/>
              </a:rPr>
              <a:t>Instance methods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3D0BC-0EA7-CCE2-EBCB-41E2DEE83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tr-TR" b="1" dirty="0">
                <a:latin typeface="inter-regular"/>
              </a:rPr>
              <a:t>         </a:t>
            </a:r>
            <a:r>
              <a:rPr lang="en-US" b="1" dirty="0">
                <a:latin typeface="inter-regular"/>
              </a:rPr>
              <a:t>Static method</a:t>
            </a:r>
            <a:r>
              <a:rPr lang="en-US" dirty="0"/>
              <a:t>:</a:t>
            </a:r>
            <a:r>
              <a:rPr lang="en-US" b="0" i="0" dirty="0">
                <a:solidFill>
                  <a:srgbClr val="333333"/>
                </a:solidFill>
                <a:effectLst/>
                <a:latin typeface="Muli"/>
              </a:rPr>
              <a:t> </a:t>
            </a:r>
            <a:r>
              <a:rPr lang="tr-TR" b="0" i="0" dirty="0">
                <a:solidFill>
                  <a:srgbClr val="333333"/>
                </a:solidFill>
                <a:effectLst/>
                <a:latin typeface="Muli"/>
              </a:rPr>
              <a:t>                                                                                                </a:t>
            </a:r>
            <a:r>
              <a:rPr lang="en-US" b="1" dirty="0">
                <a:solidFill>
                  <a:srgbClr val="333333"/>
                </a:solidFill>
                <a:latin typeface="inter-regular"/>
              </a:rPr>
              <a:t>Instance method: </a:t>
            </a:r>
            <a:endParaRPr lang="tr-TR" dirty="0">
              <a:solidFill>
                <a:srgbClr val="333333"/>
              </a:solidFill>
              <a:latin typeface="Muli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333333"/>
                </a:solidFill>
                <a:latin typeface="Muli"/>
              </a:rPr>
              <a:t>This method can be used independently without                  </a:t>
            </a:r>
            <a:r>
              <a:rPr lang="en-US" b="0" i="0" dirty="0">
                <a:effectLst/>
                <a:latin typeface="inter-regular"/>
              </a:rPr>
              <a:t>An instance method in Java is basically a</a:t>
            </a:r>
            <a:r>
              <a:rPr lang="en-US" b="1" i="0" dirty="0">
                <a:effectLst/>
                <a:latin typeface="inter-regular"/>
              </a:rPr>
              <a:t> method of the class</a:t>
            </a:r>
            <a:endParaRPr lang="tr-TR" dirty="0">
              <a:solidFill>
                <a:srgbClr val="333333"/>
              </a:solidFill>
              <a:latin typeface="Muli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333333"/>
                </a:solidFill>
                <a:latin typeface="Muli"/>
              </a:rPr>
              <a:t>reference to any object. </a:t>
            </a:r>
            <a:r>
              <a:rPr lang="en-US" b="0" i="0" dirty="0">
                <a:effectLst/>
                <a:latin typeface="inter-regular"/>
              </a:rPr>
              <a:t>.                                                             In other words, a non-static method which is declared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0" i="0" dirty="0">
                <a:effectLst/>
                <a:latin typeface="inter-regular"/>
              </a:rPr>
              <a:t>                                                                                                           inside a class is an instance method</a:t>
            </a:r>
            <a:endParaRPr lang="tr-TR" dirty="0">
              <a:solidFill>
                <a:srgbClr val="333333"/>
              </a:solidFill>
              <a:latin typeface="Muli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b="0" i="0" dirty="0">
                <a:effectLst/>
                <a:latin typeface="inter-regular"/>
              </a:rPr>
              <a:t>                                                                                                            This kind of method requires an object of its class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0" i="0" dirty="0">
                <a:effectLst/>
                <a:latin typeface="inter-regular"/>
              </a:rPr>
              <a:t>                                                                                                             to created before it can be called.</a:t>
            </a:r>
            <a:endParaRPr lang="tr-TR" dirty="0">
              <a:solidFill>
                <a:srgbClr val="333333"/>
              </a:solidFill>
              <a:latin typeface="Muli"/>
            </a:endParaRPr>
          </a:p>
          <a:p>
            <a:pPr marL="0" marR="0" indent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b="1" dirty="0">
              <a:solidFill>
                <a:srgbClr val="333333"/>
              </a:solidFill>
              <a:effectLst/>
              <a:latin typeface="inheri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indent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public class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StaticDemo</a:t>
            </a:r>
            <a:r>
              <a:rPr lang="en-US" sz="18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{                                                                                                                     public class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InstanceDemo</a:t>
            </a:r>
            <a:r>
              <a:rPr lang="en-US" sz="18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static int a = 13;                                                                                                                                     static int a = 13;</a:t>
            </a:r>
            <a:endParaRPr lang="tr-TR" sz="1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static int b = 1199;</a:t>
            </a:r>
            <a:r>
              <a:rPr lang="tr-TR" sz="1800" b="1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lang="tr-TR" sz="1800" b="1" dirty="0">
                <a:solidFill>
                  <a:srgbClr val="FF0000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stattı</a:t>
            </a:r>
            <a:r>
              <a:rPr lang="en-US" sz="1800" b="1" dirty="0">
                <a:solidFill>
                  <a:srgbClr val="FF0000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c</a:t>
            </a:r>
            <a:r>
              <a:rPr lang="tr-TR" sz="1800" b="1" dirty="0">
                <a:solidFill>
                  <a:srgbClr val="FF0000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variable                                                                                                </a:t>
            </a:r>
            <a:r>
              <a:rPr lang="en-US" sz="1800" b="1" dirty="0">
                <a:solidFill>
                  <a:srgbClr val="FF0000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int b = 1199</a:t>
            </a:r>
            <a:r>
              <a:rPr lang="en-US" sz="18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;//instance variable</a:t>
            </a:r>
            <a:endParaRPr lang="en-US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static void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callme</a:t>
            </a:r>
            <a:r>
              <a:rPr lang="en-US" sz="18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()   {                                                                                                                           </a:t>
            </a:r>
            <a:r>
              <a:rPr lang="en-US" sz="1800" b="1" dirty="0">
                <a:solidFill>
                  <a:srgbClr val="FF0000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void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callme</a:t>
            </a:r>
            <a:r>
              <a:rPr lang="en-US" sz="18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() //instance method  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("The value of a = " + a);  }}                                                                             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("The value of b = " + b);  }}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public class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TestThis</a:t>
            </a:r>
            <a:r>
              <a:rPr lang="en-US" sz="18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{                                                                                                                            public class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TestThis</a:t>
            </a:r>
            <a:r>
              <a:rPr lang="en-US" sz="18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public static void main(String args[])   {                                                                                           public static void main(String args[])   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StaticDemo.callme</a:t>
            </a:r>
            <a:r>
              <a:rPr lang="en-US" sz="18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();// </a:t>
            </a:r>
            <a:r>
              <a:rPr lang="en-US" sz="1800" b="1" dirty="0">
                <a:solidFill>
                  <a:srgbClr val="FF0000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static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metod</a:t>
            </a:r>
            <a:r>
              <a:rPr lang="en-US" sz="1800" b="1" dirty="0">
                <a:solidFill>
                  <a:srgbClr val="FF0000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                                                               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InstanceDemo</a:t>
            </a:r>
            <a:r>
              <a:rPr lang="en-US" sz="1800" b="1" dirty="0">
                <a:solidFill>
                  <a:srgbClr val="FF0000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id </a:t>
            </a:r>
            <a:r>
              <a:rPr lang="en-US" sz="18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= new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InstanceDemo</a:t>
            </a:r>
            <a:r>
              <a:rPr lang="en-US" sz="18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tr-TR" sz="1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("The value of b = " +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StaticDemo.b</a:t>
            </a:r>
            <a:r>
              <a:rPr lang="en-US" sz="18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);                                                           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id.callme</a:t>
            </a:r>
            <a:r>
              <a:rPr lang="en-US" sz="1800" b="1" dirty="0">
                <a:solidFill>
                  <a:srgbClr val="FF0000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();//instance method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                                                                                                                                 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("The value of b = " +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InstanceDemo.a</a:t>
            </a:r>
            <a:r>
              <a:rPr lang="en-US" sz="1800" b="1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);  }</a:t>
            </a:r>
            <a:endParaRPr lang="en-US" dirty="0">
              <a:solidFill>
                <a:srgbClr val="333333"/>
              </a:solidFill>
              <a:latin typeface="Muli"/>
            </a:endParaRPr>
          </a:p>
          <a:p>
            <a:pPr marL="0" indent="0">
              <a:buNone/>
            </a:pPr>
            <a:endParaRPr lang="en-US" b="1" dirty="0"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6857088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</TotalTime>
  <Words>1138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Century Gothic</vt:lpstr>
      <vt:lpstr>Elephant</vt:lpstr>
      <vt:lpstr>inherit</vt:lpstr>
      <vt:lpstr>inter-bold</vt:lpstr>
      <vt:lpstr>inter-regular</vt:lpstr>
      <vt:lpstr>Muli</vt:lpstr>
      <vt:lpstr>Verdana</vt:lpstr>
      <vt:lpstr>BrushVTI</vt:lpstr>
      <vt:lpstr>Methods in Java</vt:lpstr>
      <vt:lpstr>What is method in Java?</vt:lpstr>
      <vt:lpstr>Components of  methods </vt:lpstr>
      <vt:lpstr>Components of methods Types of access modifiers </vt:lpstr>
      <vt:lpstr>Components of methods  Types of  non- access modifiers</vt:lpstr>
      <vt:lpstr>Components of methods  Return type</vt:lpstr>
      <vt:lpstr>Components of methods Method name and Method body</vt:lpstr>
      <vt:lpstr>Methods in Java</vt:lpstr>
      <vt:lpstr>User-defined Method (custom) Static and Instance methods</vt:lpstr>
      <vt:lpstr>Method parameters </vt:lpstr>
      <vt:lpstr>Calling a method</vt:lpstr>
      <vt:lpstr>Method overloading</vt:lpstr>
      <vt:lpstr>Return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in Java</dc:title>
  <dc:creator>YEVGEN TYMOSHENKO</dc:creator>
  <cp:lastModifiedBy>YEVGEN TYMOSHENKO</cp:lastModifiedBy>
  <cp:revision>3</cp:revision>
  <dcterms:created xsi:type="dcterms:W3CDTF">2022-08-21T08:29:15Z</dcterms:created>
  <dcterms:modified xsi:type="dcterms:W3CDTF">2022-08-22T20:25:01Z</dcterms:modified>
</cp:coreProperties>
</file>