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Gropu_4_eesa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modifiers are </a:t>
            </a:r>
            <a:r>
              <a:rPr lang="en-US" u="sng" dirty="0"/>
              <a:t>keywords</a:t>
            </a:r>
            <a:r>
              <a:rPr lang="en-US" dirty="0"/>
              <a:t> used for defining accessibility of classes, methods and data members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modifiers in Java helps to restrict the scope of a class, constructor, variable, method, or data member.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 four types of access </a:t>
            </a:r>
            <a:r>
              <a:rPr lang="en-US" dirty="0" smtClean="0"/>
              <a:t>modifiers in </a:t>
            </a:r>
            <a:r>
              <a:rPr lang="en-US" dirty="0"/>
              <a:t>java: </a:t>
            </a:r>
          </a:p>
          <a:p>
            <a:pPr lvl="1" fontAlgn="base"/>
            <a:r>
              <a:rPr lang="en-US" dirty="0"/>
              <a:t>Default – No keyword required</a:t>
            </a:r>
          </a:p>
          <a:p>
            <a:pPr lvl="1" fontAlgn="base"/>
            <a:r>
              <a:rPr lang="en-US" dirty="0"/>
              <a:t>Private</a:t>
            </a:r>
          </a:p>
          <a:p>
            <a:pPr lvl="1" fontAlgn="base"/>
            <a:r>
              <a:rPr lang="en-US" dirty="0"/>
              <a:t>Protected</a:t>
            </a:r>
          </a:p>
          <a:p>
            <a:pPr lvl="1" fontAlgn="base"/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665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614"/>
          </a:xfrm>
        </p:spPr>
        <p:txBody>
          <a:bodyPr/>
          <a:lstStyle/>
          <a:p>
            <a:r>
              <a:rPr lang="en-US" dirty="0" smtClean="0"/>
              <a:t>Understanding 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04293" y="1534332"/>
            <a:ext cx="8946541" cy="4195481"/>
          </a:xfrm>
        </p:spPr>
        <p:txBody>
          <a:bodyPr/>
          <a:lstStyle/>
          <a:p>
            <a:pPr fontAlgn="base"/>
            <a:r>
              <a:rPr lang="en-US" dirty="0" smtClean="0"/>
              <a:t>Scope and Accessibility:</a:t>
            </a:r>
            <a:r>
              <a:rPr lang="en-US" dirty="0"/>
              <a:t> </a:t>
            </a:r>
            <a:endParaRPr lang="en-US" dirty="0"/>
          </a:p>
          <a:p>
            <a:pPr fontAlgn="base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87519"/>
              </p:ext>
            </p:extLst>
          </p:nvPr>
        </p:nvGraphicFramePr>
        <p:xfrm>
          <a:off x="1194866" y="1928534"/>
          <a:ext cx="1016539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59">
                  <a:extLst>
                    <a:ext uri="{9D8B030D-6E8A-4147-A177-3AD203B41FA5}">
                      <a16:colId xmlns:a16="http://schemas.microsoft.com/office/drawing/2014/main" val="3626981756"/>
                    </a:ext>
                  </a:extLst>
                </a:gridCol>
                <a:gridCol w="869580">
                  <a:extLst>
                    <a:ext uri="{9D8B030D-6E8A-4147-A177-3AD203B41FA5}">
                      <a16:colId xmlns:a16="http://schemas.microsoft.com/office/drawing/2014/main" val="3209719561"/>
                    </a:ext>
                  </a:extLst>
                </a:gridCol>
                <a:gridCol w="1288653">
                  <a:extLst>
                    <a:ext uri="{9D8B030D-6E8A-4147-A177-3AD203B41FA5}">
                      <a16:colId xmlns:a16="http://schemas.microsoft.com/office/drawing/2014/main" val="3945547322"/>
                    </a:ext>
                  </a:extLst>
                </a:gridCol>
                <a:gridCol w="1747192">
                  <a:extLst>
                    <a:ext uri="{9D8B030D-6E8A-4147-A177-3AD203B41FA5}">
                      <a16:colId xmlns:a16="http://schemas.microsoft.com/office/drawing/2014/main" val="714040604"/>
                    </a:ext>
                  </a:extLst>
                </a:gridCol>
                <a:gridCol w="1296559">
                  <a:extLst>
                    <a:ext uri="{9D8B030D-6E8A-4147-A177-3AD203B41FA5}">
                      <a16:colId xmlns:a16="http://schemas.microsoft.com/office/drawing/2014/main" val="1543583049"/>
                    </a:ext>
                  </a:extLst>
                </a:gridCol>
                <a:gridCol w="3581348">
                  <a:extLst>
                    <a:ext uri="{9D8B030D-6E8A-4147-A177-3AD203B41FA5}">
                      <a16:colId xmlns:a16="http://schemas.microsoft.com/office/drawing/2014/main" val="384162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 Package</a:t>
                      </a:r>
                      <a:r>
                        <a:rPr lang="en-US" baseline="0" dirty="0" smtClean="0"/>
                        <a:t> by Subclass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Private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private access modifier is accessible only within the class.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Default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 is only accessible by classes in the same package. This is used when you don't specify a modifier. 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Protected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code is accessible in the same package and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subclasses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6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Public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code is accessible for all classes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3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br>
              <a:rPr lang="en-US" dirty="0" smtClean="0"/>
            </a:br>
            <a:r>
              <a:rPr lang="en-US" dirty="0"/>
              <a:t>	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04293" y="1409739"/>
            <a:ext cx="8946541" cy="419548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classes vs. attributes, methods and constructors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:</a:t>
            </a: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64267"/>
              </p:ext>
            </p:extLst>
          </p:nvPr>
        </p:nvGraphicFramePr>
        <p:xfrm>
          <a:off x="1544559" y="1846448"/>
          <a:ext cx="9428244" cy="482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92">
                  <a:extLst>
                    <a:ext uri="{9D8B030D-6E8A-4147-A177-3AD203B41FA5}">
                      <a16:colId xmlns:a16="http://schemas.microsoft.com/office/drawing/2014/main" val="1123523866"/>
                    </a:ext>
                  </a:extLst>
                </a:gridCol>
                <a:gridCol w="1346892">
                  <a:extLst>
                    <a:ext uri="{9D8B030D-6E8A-4147-A177-3AD203B41FA5}">
                      <a16:colId xmlns:a16="http://schemas.microsoft.com/office/drawing/2014/main" val="3046300666"/>
                    </a:ext>
                  </a:extLst>
                </a:gridCol>
                <a:gridCol w="1346892">
                  <a:extLst>
                    <a:ext uri="{9D8B030D-6E8A-4147-A177-3AD203B41FA5}">
                      <a16:colId xmlns:a16="http://schemas.microsoft.com/office/drawing/2014/main" val="2979459218"/>
                    </a:ext>
                  </a:extLst>
                </a:gridCol>
                <a:gridCol w="1346892">
                  <a:extLst>
                    <a:ext uri="{9D8B030D-6E8A-4147-A177-3AD203B41FA5}">
                      <a16:colId xmlns:a16="http://schemas.microsoft.com/office/drawing/2014/main" val="3191628010"/>
                    </a:ext>
                  </a:extLst>
                </a:gridCol>
                <a:gridCol w="1346892">
                  <a:extLst>
                    <a:ext uri="{9D8B030D-6E8A-4147-A177-3AD203B41FA5}">
                      <a16:colId xmlns:a16="http://schemas.microsoft.com/office/drawing/2014/main" val="2317799016"/>
                    </a:ext>
                  </a:extLst>
                </a:gridCol>
                <a:gridCol w="1346892">
                  <a:extLst>
                    <a:ext uri="{9D8B030D-6E8A-4147-A177-3AD203B41FA5}">
                      <a16:colId xmlns:a16="http://schemas.microsoft.com/office/drawing/2014/main" val="3486789218"/>
                    </a:ext>
                  </a:extLst>
                </a:gridCol>
                <a:gridCol w="1346892">
                  <a:extLst>
                    <a:ext uri="{9D8B030D-6E8A-4147-A177-3AD203B41FA5}">
                      <a16:colId xmlns:a16="http://schemas.microsoft.com/office/drawing/2014/main" val="4054710674"/>
                    </a:ext>
                  </a:extLst>
                </a:gridCol>
              </a:tblGrid>
              <a:tr h="1408802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 Package</a:t>
                      </a:r>
                      <a:r>
                        <a:rPr lang="en-US" baseline="0" dirty="0" smtClean="0"/>
                        <a:t> by Subclass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attributes, methods and constructors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28266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Private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Y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48404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Default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700" kern="1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MyGroup</a:t>
                      </a:r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just" defTabSz="457200" rtl="0" eaLnBrk="1" fontAlgn="t" latinLnBrk="0" hangingPunct="1"/>
                      <a:endParaRPr lang="en-US" sz="700" kern="1200" dirty="0" smtClean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 public static void main(String[] </a:t>
                      </a:r>
                      <a:r>
                        <a:rPr lang="en-US" sz="700" kern="1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(4);}</a:t>
                      </a: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}</a:t>
                      </a:r>
                      <a:endParaRPr lang="en-US" sz="7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Y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45096"/>
                  </a:ext>
                </a:extLst>
              </a:tr>
              <a:tr h="433353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Protected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Y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90997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Public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700" kern="1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MyGroup</a:t>
                      </a:r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just" defTabSz="457200" rtl="0" eaLnBrk="1" fontAlgn="t" latinLnBrk="0" hangingPunct="1"/>
                      <a:endParaRPr lang="en-US" sz="700" kern="1200" dirty="0" smtClean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 public static void main(String[] </a:t>
                      </a:r>
                      <a:r>
                        <a:rPr lang="en-US" sz="700" kern="1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(“Group4");}</a:t>
                      </a:r>
                    </a:p>
                    <a:p>
                      <a:pPr marL="0" algn="just" defTabSz="457200" rtl="0" eaLnBrk="1" fontAlgn="t" latinLnBrk="0" hangingPunct="1"/>
                      <a:r>
                        <a:rPr lang="en-US" sz="7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}</a:t>
                      </a:r>
                      <a:endParaRPr lang="en-US" sz="7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1800" kern="12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Y</a:t>
                      </a:r>
                      <a:endParaRPr lang="en-US" sz="18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6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4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244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inter-bold</vt:lpstr>
      <vt:lpstr>inter-regular</vt:lpstr>
      <vt:lpstr>Wingdings 3</vt:lpstr>
      <vt:lpstr>Ion</vt:lpstr>
      <vt:lpstr>Access Modifiers</vt:lpstr>
      <vt:lpstr>Access Modifiers</vt:lpstr>
      <vt:lpstr>Types of Access Modifiers</vt:lpstr>
      <vt:lpstr>Understanding Access Modifiers</vt:lpstr>
      <vt:lpstr>Access Modifiers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Eesa</dc:creator>
  <cp:lastModifiedBy>Eesa</cp:lastModifiedBy>
  <cp:revision>8</cp:revision>
  <dcterms:created xsi:type="dcterms:W3CDTF">2022-09-06T17:05:36Z</dcterms:created>
  <dcterms:modified xsi:type="dcterms:W3CDTF">2022-09-06T20:35:53Z</dcterms:modified>
</cp:coreProperties>
</file>