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3_AE0EAA32.xml" ContentType="application/vnd.ms-powerpoint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F4E061-C4A9-6A81-106E-86D1796EF882}" name="YEVGEN TYMOSHENKO" initials="YT" userId="c03b746146f07e8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comments/modernComment_103_AE0EAA3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6A9069F-A25A-4B99-8AF2-C4443667E6C2}" authorId="{7CF4E061-C4A9-6A81-106E-86D1796EF882}" created="2022-09-05T19:30:07.739">
    <pc:sldMkLst xmlns:pc="http://schemas.microsoft.com/office/powerpoint/2013/main/command">
      <pc:docMk/>
      <pc:sldMk cId="2920196658" sldId="259"/>
    </pc:sldMkLst>
    <p188:txBody>
      <a:bodyPr/>
      <a:lstStyle/>
      <a:p>
        <a:r>
          <a:rPr lang="en-US"/>
          <a:t>Parent class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D85AE-7C59-4273-9250-2C722451181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E04E05-2107-48AC-895F-1959EB9646B8}">
      <dgm:prSet phldrT="[Text]"/>
      <dgm:spPr/>
      <dgm:t>
        <a:bodyPr/>
        <a:lstStyle/>
        <a:p>
          <a:r>
            <a:rPr lang="en-US" dirty="0"/>
            <a:t>Super (parent class)</a:t>
          </a:r>
        </a:p>
      </dgm:t>
    </dgm:pt>
    <dgm:pt modelId="{402BDFF9-A85C-47E0-97EC-EFBF1B39E8AC}" type="parTrans" cxnId="{0CEA0992-1B0B-4F90-9B6F-283B50C39758}">
      <dgm:prSet/>
      <dgm:spPr/>
      <dgm:t>
        <a:bodyPr/>
        <a:lstStyle/>
        <a:p>
          <a:endParaRPr lang="en-US"/>
        </a:p>
      </dgm:t>
    </dgm:pt>
    <dgm:pt modelId="{E8219B5B-E056-4EC8-A807-EFA553CAC0AE}" type="sibTrans" cxnId="{0CEA0992-1B0B-4F90-9B6F-283B50C39758}">
      <dgm:prSet/>
      <dgm:spPr/>
      <dgm:t>
        <a:bodyPr/>
        <a:lstStyle/>
        <a:p>
          <a:endParaRPr lang="en-US"/>
        </a:p>
      </dgm:t>
    </dgm:pt>
    <dgm:pt modelId="{720AF143-D95A-428C-A8A0-68EA86D45056}">
      <dgm:prSet phldrT="[Text]"/>
      <dgm:spPr/>
      <dgm:t>
        <a:bodyPr/>
        <a:lstStyle/>
        <a:p>
          <a:r>
            <a:rPr lang="en-US" dirty="0"/>
            <a:t>Sub (child class)</a:t>
          </a:r>
        </a:p>
      </dgm:t>
    </dgm:pt>
    <dgm:pt modelId="{51B05571-ED65-4DFA-ABE5-26F8EAD5B08D}" type="parTrans" cxnId="{F816266F-BD18-4D28-B86A-9089375CDD47}">
      <dgm:prSet/>
      <dgm:spPr/>
      <dgm:t>
        <a:bodyPr/>
        <a:lstStyle/>
        <a:p>
          <a:endParaRPr lang="en-US"/>
        </a:p>
      </dgm:t>
    </dgm:pt>
    <dgm:pt modelId="{9D5067A0-8A9C-4C3B-AE9A-2BC510670A5E}" type="sibTrans" cxnId="{F816266F-BD18-4D28-B86A-9089375CDD47}">
      <dgm:prSet/>
      <dgm:spPr/>
      <dgm:t>
        <a:bodyPr/>
        <a:lstStyle/>
        <a:p>
          <a:endParaRPr lang="en-US"/>
        </a:p>
      </dgm:t>
    </dgm:pt>
    <dgm:pt modelId="{E481EFDC-F01F-4103-BE2D-D3055C21B89B}" type="pres">
      <dgm:prSet presAssocID="{8CCD85AE-7C59-4273-9250-2C722451181C}" presName="rootnode" presStyleCnt="0">
        <dgm:presLayoutVars>
          <dgm:chMax/>
          <dgm:chPref/>
          <dgm:dir/>
          <dgm:animLvl val="lvl"/>
        </dgm:presLayoutVars>
      </dgm:prSet>
      <dgm:spPr/>
    </dgm:pt>
    <dgm:pt modelId="{BFCEC4BC-26CF-45E3-9C62-52AD5A947E0C}" type="pres">
      <dgm:prSet presAssocID="{3CE04E05-2107-48AC-895F-1959EB9646B8}" presName="composite" presStyleCnt="0"/>
      <dgm:spPr/>
    </dgm:pt>
    <dgm:pt modelId="{0586273D-6DD9-41CD-8075-B6AA997EEFD6}" type="pres">
      <dgm:prSet presAssocID="{3CE04E05-2107-48AC-895F-1959EB9646B8}" presName="bentUpArrow1" presStyleLbl="alignImgPlace1" presStyleIdx="0" presStyleCnt="1"/>
      <dgm:spPr/>
    </dgm:pt>
    <dgm:pt modelId="{DDED39C6-F571-47C5-9ABA-DED379B1B1C5}" type="pres">
      <dgm:prSet presAssocID="{3CE04E05-2107-48AC-895F-1959EB9646B8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4B7061D0-CDBD-4B52-9F18-1A463F61EB39}" type="pres">
      <dgm:prSet presAssocID="{3CE04E05-2107-48AC-895F-1959EB9646B8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EEE4BAE0-68C2-4E6E-ABA3-33B8563BFA06}" type="pres">
      <dgm:prSet presAssocID="{E8219B5B-E056-4EC8-A807-EFA553CAC0AE}" presName="sibTrans" presStyleCnt="0"/>
      <dgm:spPr/>
    </dgm:pt>
    <dgm:pt modelId="{8E86C7FF-2DAD-4FEF-94D2-8C30FADA2937}" type="pres">
      <dgm:prSet presAssocID="{720AF143-D95A-428C-A8A0-68EA86D45056}" presName="composite" presStyleCnt="0"/>
      <dgm:spPr/>
    </dgm:pt>
    <dgm:pt modelId="{FB91F5F0-408D-4425-8564-633EE85A66AC}" type="pres">
      <dgm:prSet presAssocID="{720AF143-D95A-428C-A8A0-68EA86D45056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1AE5B425-3D62-4163-8654-6CE6804DDE44}" type="presOf" srcId="{3CE04E05-2107-48AC-895F-1959EB9646B8}" destId="{DDED39C6-F571-47C5-9ABA-DED379B1B1C5}" srcOrd="0" destOrd="0" presId="urn:microsoft.com/office/officeart/2005/8/layout/StepDownProcess"/>
    <dgm:cxn modelId="{42C7C03B-19FB-4761-B1A3-9EA4F3DF4245}" type="presOf" srcId="{8CCD85AE-7C59-4273-9250-2C722451181C}" destId="{E481EFDC-F01F-4103-BE2D-D3055C21B89B}" srcOrd="0" destOrd="0" presId="urn:microsoft.com/office/officeart/2005/8/layout/StepDownProcess"/>
    <dgm:cxn modelId="{F816266F-BD18-4D28-B86A-9089375CDD47}" srcId="{8CCD85AE-7C59-4273-9250-2C722451181C}" destId="{720AF143-D95A-428C-A8A0-68EA86D45056}" srcOrd="1" destOrd="0" parTransId="{51B05571-ED65-4DFA-ABE5-26F8EAD5B08D}" sibTransId="{9D5067A0-8A9C-4C3B-AE9A-2BC510670A5E}"/>
    <dgm:cxn modelId="{43C1E087-4D6F-45B8-A481-C8AB1E6D6D10}" type="presOf" srcId="{720AF143-D95A-428C-A8A0-68EA86D45056}" destId="{FB91F5F0-408D-4425-8564-633EE85A66AC}" srcOrd="0" destOrd="0" presId="urn:microsoft.com/office/officeart/2005/8/layout/StepDownProcess"/>
    <dgm:cxn modelId="{0CEA0992-1B0B-4F90-9B6F-283B50C39758}" srcId="{8CCD85AE-7C59-4273-9250-2C722451181C}" destId="{3CE04E05-2107-48AC-895F-1959EB9646B8}" srcOrd="0" destOrd="0" parTransId="{402BDFF9-A85C-47E0-97EC-EFBF1B39E8AC}" sibTransId="{E8219B5B-E056-4EC8-A807-EFA553CAC0AE}"/>
    <dgm:cxn modelId="{60972165-849E-41F9-8AE0-56B8746E1E11}" type="presParOf" srcId="{E481EFDC-F01F-4103-BE2D-D3055C21B89B}" destId="{BFCEC4BC-26CF-45E3-9C62-52AD5A947E0C}" srcOrd="0" destOrd="0" presId="urn:microsoft.com/office/officeart/2005/8/layout/StepDownProcess"/>
    <dgm:cxn modelId="{6ADA4B6F-EAD8-495A-9A23-76BA2D988743}" type="presParOf" srcId="{BFCEC4BC-26CF-45E3-9C62-52AD5A947E0C}" destId="{0586273D-6DD9-41CD-8075-B6AA997EEFD6}" srcOrd="0" destOrd="0" presId="urn:microsoft.com/office/officeart/2005/8/layout/StepDownProcess"/>
    <dgm:cxn modelId="{6144F2DB-1316-4FDC-B106-9F3C4359A065}" type="presParOf" srcId="{BFCEC4BC-26CF-45E3-9C62-52AD5A947E0C}" destId="{DDED39C6-F571-47C5-9ABA-DED379B1B1C5}" srcOrd="1" destOrd="0" presId="urn:microsoft.com/office/officeart/2005/8/layout/StepDownProcess"/>
    <dgm:cxn modelId="{477DD8D0-958D-48AA-A7E0-91DF99017DB3}" type="presParOf" srcId="{BFCEC4BC-26CF-45E3-9C62-52AD5A947E0C}" destId="{4B7061D0-CDBD-4B52-9F18-1A463F61EB39}" srcOrd="2" destOrd="0" presId="urn:microsoft.com/office/officeart/2005/8/layout/StepDownProcess"/>
    <dgm:cxn modelId="{E18E85E6-7FC2-43B4-8E7D-E1C2C6F05A43}" type="presParOf" srcId="{E481EFDC-F01F-4103-BE2D-D3055C21B89B}" destId="{EEE4BAE0-68C2-4E6E-ABA3-33B8563BFA06}" srcOrd="1" destOrd="0" presId="urn:microsoft.com/office/officeart/2005/8/layout/StepDownProcess"/>
    <dgm:cxn modelId="{69160A72-4010-4EEF-8564-87685F3E4C97}" type="presParOf" srcId="{E481EFDC-F01F-4103-BE2D-D3055C21B89B}" destId="{8E86C7FF-2DAD-4FEF-94D2-8C30FADA2937}" srcOrd="2" destOrd="0" presId="urn:microsoft.com/office/officeart/2005/8/layout/StepDownProcess"/>
    <dgm:cxn modelId="{03A972CB-88FF-46D1-963A-EFFF4F1A4DB5}" type="presParOf" srcId="{8E86C7FF-2DAD-4FEF-94D2-8C30FADA2937}" destId="{FB91F5F0-408D-4425-8564-633EE85A66A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6273D-6DD9-41CD-8075-B6AA997EEFD6}">
      <dsp:nvSpPr>
        <dsp:cNvPr id="0" name=""/>
        <dsp:cNvSpPr/>
      </dsp:nvSpPr>
      <dsp:spPr>
        <a:xfrm rot="5400000">
          <a:off x="1322813" y="897372"/>
          <a:ext cx="802533" cy="9136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D39C6-F571-47C5-9ABA-DED379B1B1C5}">
      <dsp:nvSpPr>
        <dsp:cNvPr id="0" name=""/>
        <dsp:cNvSpPr/>
      </dsp:nvSpPr>
      <dsp:spPr>
        <a:xfrm>
          <a:off x="1110190" y="7747"/>
          <a:ext cx="1350994" cy="94565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Super (parent class)</a:t>
          </a:r>
        </a:p>
      </dsp:txBody>
      <dsp:txXfrm>
        <a:off x="1156361" y="53918"/>
        <a:ext cx="1258652" cy="853310"/>
      </dsp:txXfrm>
    </dsp:sp>
    <dsp:sp modelId="{4B7061D0-CDBD-4B52-9F18-1A463F61EB39}">
      <dsp:nvSpPr>
        <dsp:cNvPr id="0" name=""/>
        <dsp:cNvSpPr/>
      </dsp:nvSpPr>
      <dsp:spPr>
        <a:xfrm>
          <a:off x="2461185" y="97937"/>
          <a:ext cx="982584" cy="76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1F5F0-408D-4425-8564-633EE85A66AC}">
      <dsp:nvSpPr>
        <dsp:cNvPr id="0" name=""/>
        <dsp:cNvSpPr/>
      </dsp:nvSpPr>
      <dsp:spPr>
        <a:xfrm>
          <a:off x="2230308" y="1070027"/>
          <a:ext cx="1350994" cy="94565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Sub (child class)</a:t>
          </a:r>
        </a:p>
      </dsp:txBody>
      <dsp:txXfrm>
        <a:off x="2276479" y="1116198"/>
        <a:ext cx="1258652" cy="853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C611D-1ACE-459A-AA48-40DDE5BEC62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C6254-C3BC-4B0E-AA1B-C09D35E8B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5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C6254-C3BC-4B0E-AA1B-C09D35E8BF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5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1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7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3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8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2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1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1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2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3_AE0EAA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Round stone on desert">
            <a:extLst>
              <a:ext uri="{FF2B5EF4-FFF2-40B4-BE49-F238E27FC236}">
                <a16:creationId xmlns:a16="http://schemas.microsoft.com/office/drawing/2014/main" id="{3FF3020F-4E92-A15C-A3DA-B1B7ECBD4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43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4E3F05-0965-6905-90BE-E44BDF2F6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Inheritance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03CAA-11DE-6128-05EE-98CBBF8DC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Object oriented  programming</a:t>
            </a:r>
          </a:p>
        </p:txBody>
      </p:sp>
    </p:spTree>
    <p:extLst>
      <p:ext uri="{BB962C8B-B14F-4D97-AF65-F5344CB8AC3E}">
        <p14:creationId xmlns:p14="http://schemas.microsoft.com/office/powerpoint/2010/main" val="23281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50A4-1A6E-B780-15B4-A0EFECF0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E9FD-FAE6-517F-C73C-AD7EE1EB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Inheritance is one of the key features of OOP that allows us to create a new class(sub class) from an existing class(super class).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urw-din"/>
              </a:rPr>
              <a:t>Super Class: </a:t>
            </a:r>
            <a:r>
              <a:rPr lang="en-US" b="0" i="0" dirty="0">
                <a:solidFill>
                  <a:srgbClr val="000000"/>
                </a:solidFill>
                <a:effectLst/>
                <a:latin typeface="urw-din"/>
              </a:rPr>
              <a:t>The class whose features are inherited is known as a superclass(or a base class or a parent class).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urw-din"/>
              </a:rPr>
              <a:t>Sub Class:</a:t>
            </a:r>
            <a:r>
              <a:rPr lang="en-US" b="0" i="0" dirty="0">
                <a:solidFill>
                  <a:srgbClr val="000000"/>
                </a:solidFill>
                <a:effectLst/>
                <a:latin typeface="urw-din"/>
              </a:rPr>
              <a:t> The class that inherits the other class is known as a subclass(or a derived class, extended class, or child class). The subclass can add its own fields and methods in addition to the superclass fields and methods.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phic 4" descr="Hold Gesture with solid fill">
            <a:extLst>
              <a:ext uri="{FF2B5EF4-FFF2-40B4-BE49-F238E27FC236}">
                <a16:creationId xmlns:a16="http://schemas.microsoft.com/office/drawing/2014/main" id="{7825900E-6D25-EF95-BD37-072B4743B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8906" y="4487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0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843A-3EF0-1C47-5C3D-B98AE030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1BE1-4536-2248-6442-1DBC0AC9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Single</a:t>
            </a:r>
            <a:r>
              <a:rPr lang="en-US" dirty="0"/>
              <a:t> inheritance </a:t>
            </a:r>
          </a:p>
          <a:p>
            <a:pPr marL="0" indent="0">
              <a:buNone/>
            </a:pPr>
            <a:r>
              <a:rPr lang="en-US" dirty="0"/>
              <a:t>(Parent class inherited ones)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7D70278-EF46-0640-C726-853A769396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4992768"/>
              </p:ext>
            </p:extLst>
          </p:nvPr>
        </p:nvGraphicFramePr>
        <p:xfrm>
          <a:off x="4935683" y="1691323"/>
          <a:ext cx="4691494" cy="2023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Woman with kid with solid fill">
            <a:extLst>
              <a:ext uri="{FF2B5EF4-FFF2-40B4-BE49-F238E27FC236}">
                <a16:creationId xmlns:a16="http://schemas.microsoft.com/office/drawing/2014/main" id="{5E48DE38-CF12-3A14-585B-59D77BE1E5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60131" y="4487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8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49C6-802C-4335-A09C-A2A32625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E971-5113-91D3-94E8-55DEC6249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Hierarchical</a:t>
            </a:r>
            <a:r>
              <a:rPr lang="en-US" dirty="0"/>
              <a:t> inheritance                                                </a:t>
            </a:r>
          </a:p>
          <a:p>
            <a:pPr marL="0" indent="0">
              <a:buNone/>
            </a:pPr>
            <a:r>
              <a:rPr lang="en-US" dirty="0"/>
              <a:t>(Parent class inherited multiple </a:t>
            </a:r>
          </a:p>
          <a:p>
            <a:pPr marL="0" indent="0">
              <a:buNone/>
            </a:pPr>
            <a:r>
              <a:rPr lang="en-US" dirty="0"/>
              <a:t>times)                                                               </a:t>
            </a:r>
          </a:p>
          <a:p>
            <a:endParaRPr lang="en-US" dirty="0"/>
          </a:p>
        </p:txBody>
      </p:sp>
      <p:pic>
        <p:nvPicPr>
          <p:cNvPr id="8" name="Graphic 7" descr="Cycle with people with solid fill">
            <a:extLst>
              <a:ext uri="{FF2B5EF4-FFF2-40B4-BE49-F238E27FC236}">
                <a16:creationId xmlns:a16="http://schemas.microsoft.com/office/drawing/2014/main" id="{DA9CE3C1-0F48-C2F9-A4E5-58DBB40EA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1409" y="255587"/>
            <a:ext cx="914400" cy="9144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DA58CA-78B8-9ADE-FF42-CA166F12A54D}"/>
              </a:ext>
            </a:extLst>
          </p:cNvPr>
          <p:cNvSpPr/>
          <p:nvPr/>
        </p:nvSpPr>
        <p:spPr>
          <a:xfrm>
            <a:off x="8094372" y="2157211"/>
            <a:ext cx="1339403" cy="650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class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18D9BB-8227-B4C7-0A19-6A2A71473DAA}"/>
              </a:ext>
            </a:extLst>
          </p:cNvPr>
          <p:cNvSpPr/>
          <p:nvPr/>
        </p:nvSpPr>
        <p:spPr>
          <a:xfrm>
            <a:off x="6156614" y="3538105"/>
            <a:ext cx="1205345" cy="581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7EA83A-0C09-3FB2-8BA5-CF67C2C1488C}"/>
              </a:ext>
            </a:extLst>
          </p:cNvPr>
          <p:cNvSpPr/>
          <p:nvPr/>
        </p:nvSpPr>
        <p:spPr>
          <a:xfrm>
            <a:off x="8297141" y="3595255"/>
            <a:ext cx="1293668" cy="650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class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FAF24A-FA84-969C-2DF1-DDCB9AEB3368}"/>
              </a:ext>
            </a:extLst>
          </p:cNvPr>
          <p:cNvSpPr/>
          <p:nvPr/>
        </p:nvSpPr>
        <p:spPr>
          <a:xfrm>
            <a:off x="10624705" y="3538105"/>
            <a:ext cx="1293668" cy="707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class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F20CC4-B878-4F97-4A8B-6ABD467ADA68}"/>
              </a:ext>
            </a:extLst>
          </p:cNvPr>
          <p:cNvCxnSpPr/>
          <p:nvPr/>
        </p:nvCxnSpPr>
        <p:spPr>
          <a:xfrm>
            <a:off x="8795905" y="2899064"/>
            <a:ext cx="0" cy="63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38BD51-D2E7-C47B-8DAC-4569FF777C69}"/>
              </a:ext>
            </a:extLst>
          </p:cNvPr>
          <p:cNvCxnSpPr/>
          <p:nvPr/>
        </p:nvCxnSpPr>
        <p:spPr>
          <a:xfrm flipH="1">
            <a:off x="6935932" y="2712027"/>
            <a:ext cx="1158440" cy="76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F54AD4-3DEB-7DE4-7AB4-3A51C049A18B}"/>
              </a:ext>
            </a:extLst>
          </p:cNvPr>
          <p:cNvCxnSpPr/>
          <p:nvPr/>
        </p:nvCxnSpPr>
        <p:spPr>
          <a:xfrm>
            <a:off x="9497439" y="2649681"/>
            <a:ext cx="1397429" cy="77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966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DADF-F9E0-8CF5-4F7B-1FA6F10E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inheritance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452974-06AB-093D-5D26-9FF6C29E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Multi level </a:t>
            </a:r>
            <a:r>
              <a:rPr lang="en-US" dirty="0"/>
              <a:t>inheritance</a:t>
            </a:r>
          </a:p>
          <a:p>
            <a:pPr marL="0" indent="0">
              <a:buNone/>
            </a:pPr>
            <a:r>
              <a:rPr lang="en-US" dirty="0"/>
              <a:t>( child class inherit parent class </a:t>
            </a:r>
          </a:p>
          <a:p>
            <a:pPr marL="0" indent="0">
              <a:buNone/>
            </a:pPr>
            <a:r>
              <a:rPr lang="en-US" dirty="0"/>
              <a:t>Features ( methods, variables)</a:t>
            </a:r>
          </a:p>
          <a:p>
            <a:pPr marL="0" indent="0">
              <a:buNone/>
            </a:pPr>
            <a:r>
              <a:rPr lang="en-US" dirty="0"/>
              <a:t>Child class inherit parent and child </a:t>
            </a:r>
          </a:p>
          <a:p>
            <a:pPr marL="0" indent="0">
              <a:buNone/>
            </a:pPr>
            <a:r>
              <a:rPr lang="en-US" dirty="0"/>
              <a:t>Classes features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1" name="Graphic 10" descr="Woman with kid with solid fill">
            <a:extLst>
              <a:ext uri="{FF2B5EF4-FFF2-40B4-BE49-F238E27FC236}">
                <a16:creationId xmlns:a16="http://schemas.microsoft.com/office/drawing/2014/main" id="{462B0284-9BB2-52DA-1C6F-B675ED4F2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4439" y="448787"/>
            <a:ext cx="914400" cy="914400"/>
          </a:xfrm>
          <a:prstGeom prst="rect">
            <a:avLst/>
          </a:prstGeom>
        </p:spPr>
      </p:pic>
      <p:pic>
        <p:nvPicPr>
          <p:cNvPr id="13" name="Graphic 12" descr="Man with cane with solid fill">
            <a:extLst>
              <a:ext uri="{FF2B5EF4-FFF2-40B4-BE49-F238E27FC236}">
                <a16:creationId xmlns:a16="http://schemas.microsoft.com/office/drawing/2014/main" id="{18FAFEF4-1823-14C7-1D2A-741C63440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17617" y="448787"/>
            <a:ext cx="914400" cy="9144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5202DC-EF6D-2DC8-ED7A-BE7B7D5B4413}"/>
              </a:ext>
            </a:extLst>
          </p:cNvPr>
          <p:cNvSpPr/>
          <p:nvPr/>
        </p:nvSpPr>
        <p:spPr>
          <a:xfrm>
            <a:off x="7508383" y="2079938"/>
            <a:ext cx="1983347" cy="64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class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2B9594-7299-5EFF-C962-7FF7E68B9D19}"/>
              </a:ext>
            </a:extLst>
          </p:cNvPr>
          <p:cNvSpPr/>
          <p:nvPr/>
        </p:nvSpPr>
        <p:spPr>
          <a:xfrm>
            <a:off x="7508383" y="3361459"/>
            <a:ext cx="1983347" cy="64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class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FE19F4F-012D-46AA-5512-AE015CC270F8}"/>
              </a:ext>
            </a:extLst>
          </p:cNvPr>
          <p:cNvSpPr/>
          <p:nvPr/>
        </p:nvSpPr>
        <p:spPr>
          <a:xfrm>
            <a:off x="7580168" y="4686300"/>
            <a:ext cx="1911562" cy="64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class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3392A9-E85F-B5A2-3C14-984162B44E1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500057" y="2723882"/>
            <a:ext cx="0" cy="63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D0BDD6-4630-D878-F58B-0745E115BE62}"/>
              </a:ext>
            </a:extLst>
          </p:cNvPr>
          <p:cNvCxnSpPr>
            <a:endCxn id="16" idx="0"/>
          </p:cNvCxnSpPr>
          <p:nvPr/>
        </p:nvCxnSpPr>
        <p:spPr>
          <a:xfrm>
            <a:off x="8500057" y="4068041"/>
            <a:ext cx="35892" cy="61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16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6E8C-C917-B2D0-BCFA-488F68B7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Rules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AF9A-CAA0-9B4C-1FAA-D0861BADF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inherited </a:t>
            </a:r>
            <a:r>
              <a:rPr lang="en-US" dirty="0">
                <a:solidFill>
                  <a:srgbClr val="FF0000"/>
                </a:solidFill>
              </a:rPr>
              <a:t>accessible</a:t>
            </a:r>
            <a:r>
              <a:rPr lang="en-US" dirty="0"/>
              <a:t> variables and methods</a:t>
            </a:r>
          </a:p>
          <a:p>
            <a:pPr marL="0" indent="0">
              <a:buNone/>
            </a:pPr>
            <a:r>
              <a:rPr lang="en-US" dirty="0"/>
              <a:t>   (depending on the access modifier)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Private</a:t>
            </a:r>
            <a:r>
              <a:rPr lang="en-US" dirty="0"/>
              <a:t> variables and methods are not inherited</a:t>
            </a:r>
          </a:p>
          <a:p>
            <a:r>
              <a:rPr lang="en-US" dirty="0">
                <a:solidFill>
                  <a:srgbClr val="FF0000"/>
                </a:solidFill>
              </a:rPr>
              <a:t>Constructors are not inherited</a:t>
            </a:r>
            <a:r>
              <a:rPr lang="en-US" dirty="0"/>
              <a:t>, but child class </a:t>
            </a:r>
            <a:r>
              <a:rPr lang="en-US" dirty="0">
                <a:solidFill>
                  <a:srgbClr val="FF0000"/>
                </a:solidFill>
              </a:rPr>
              <a:t>must  </a:t>
            </a:r>
            <a:r>
              <a:rPr lang="en-US" dirty="0">
                <a:solidFill>
                  <a:srgbClr val="000000"/>
                </a:solidFill>
              </a:rPr>
              <a:t>call one of parent class constructor</a:t>
            </a:r>
          </a:p>
          <a:p>
            <a:r>
              <a:rPr lang="en-US" dirty="0">
                <a:solidFill>
                  <a:srgbClr val="FF0000"/>
                </a:solidFill>
              </a:rPr>
              <a:t>Can not be </a:t>
            </a:r>
            <a:r>
              <a:rPr lang="en-US" dirty="0">
                <a:solidFill>
                  <a:srgbClr val="000000"/>
                </a:solidFill>
              </a:rPr>
              <a:t>multiple parent classes</a:t>
            </a:r>
          </a:p>
        </p:txBody>
      </p:sp>
      <p:pic>
        <p:nvPicPr>
          <p:cNvPr id="5" name="Graphic 4" descr="Books outline">
            <a:extLst>
              <a:ext uri="{FF2B5EF4-FFF2-40B4-BE49-F238E27FC236}">
                <a16:creationId xmlns:a16="http://schemas.microsoft.com/office/drawing/2014/main" id="{0942AB44-DC39-2276-360E-289DB802B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2783" y="2555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8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E820-75ED-CC04-DA13-F7923F6F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7B6E5-8FEC-FC37-03F5-63F9F4A92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To inherit parent class we should use key word “extends ” in child class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b="1" dirty="0"/>
              <a:t>Public class Parent </a:t>
            </a:r>
            <a:r>
              <a:rPr lang="en-US" dirty="0"/>
              <a:t>{                                    Parent class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Public class Child </a:t>
            </a:r>
            <a:r>
              <a:rPr lang="en-US" b="1" dirty="0">
                <a:solidFill>
                  <a:srgbClr val="FF0000"/>
                </a:solidFill>
              </a:rPr>
              <a:t>extends</a:t>
            </a:r>
            <a:r>
              <a:rPr lang="en-US" b="1" dirty="0"/>
              <a:t> Parent </a:t>
            </a:r>
            <a:r>
              <a:rPr lang="en-US" dirty="0"/>
              <a:t>{                              Child class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6E60B0-7E56-5AE8-324E-3B4736539B96}"/>
              </a:ext>
            </a:extLst>
          </p:cNvPr>
          <p:cNvCxnSpPr>
            <a:cxnSpLocks/>
          </p:cNvCxnSpPr>
          <p:nvPr/>
        </p:nvCxnSpPr>
        <p:spPr>
          <a:xfrm>
            <a:off x="5503653" y="3278038"/>
            <a:ext cx="2185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FCDD66-0109-5A54-84C6-3CBA35A55727}"/>
              </a:ext>
            </a:extLst>
          </p:cNvPr>
          <p:cNvCxnSpPr/>
          <p:nvPr/>
        </p:nvCxnSpPr>
        <p:spPr>
          <a:xfrm>
            <a:off x="7062158" y="3893389"/>
            <a:ext cx="200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Blog outline">
            <a:extLst>
              <a:ext uri="{FF2B5EF4-FFF2-40B4-BE49-F238E27FC236}">
                <a16:creationId xmlns:a16="http://schemas.microsoft.com/office/drawing/2014/main" id="{941BF099-517F-86EB-B147-A79C9C373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6989" y="4487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20248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264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Avenir Next LT Pro</vt:lpstr>
      <vt:lpstr>AvenirNext LT Pro Medium</vt:lpstr>
      <vt:lpstr>Calibri</vt:lpstr>
      <vt:lpstr>euclid_circular_a</vt:lpstr>
      <vt:lpstr>Sabon Next LT</vt:lpstr>
      <vt:lpstr>urw-din</vt:lpstr>
      <vt:lpstr>DappledVTI</vt:lpstr>
      <vt:lpstr>Inheritance in Java</vt:lpstr>
      <vt:lpstr>Definition</vt:lpstr>
      <vt:lpstr>Types of inheritance</vt:lpstr>
      <vt:lpstr>Types of inheritance</vt:lpstr>
      <vt:lpstr>Types of inheritance</vt:lpstr>
      <vt:lpstr> Rules of inheritance</vt:lpstr>
      <vt:lpstr>Syntax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Java</dc:title>
  <dc:creator>YEVGEN TYMOSHENKO</dc:creator>
  <cp:lastModifiedBy>YEVGEN TYMOSHENKO</cp:lastModifiedBy>
  <cp:revision>2</cp:revision>
  <dcterms:created xsi:type="dcterms:W3CDTF">2022-09-05T18:19:32Z</dcterms:created>
  <dcterms:modified xsi:type="dcterms:W3CDTF">2022-09-05T20:03:24Z</dcterms:modified>
</cp:coreProperties>
</file>