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9"/>
  </p:notesMasterIdLst>
  <p:handoutMasterIdLst>
    <p:handoutMasterId r:id="rId20"/>
  </p:handoutMasterIdLst>
  <p:sldIdLst>
    <p:sldId id="257" r:id="rId3"/>
    <p:sldId id="273" r:id="rId4"/>
    <p:sldId id="258" r:id="rId5"/>
    <p:sldId id="272" r:id="rId6"/>
    <p:sldId id="259" r:id="rId7"/>
    <p:sldId id="266" r:id="rId8"/>
    <p:sldId id="267" r:id="rId9"/>
    <p:sldId id="260" r:id="rId10"/>
    <p:sldId id="268" r:id="rId11"/>
    <p:sldId id="269" r:id="rId12"/>
    <p:sldId id="270" r:id="rId13"/>
    <p:sldId id="276" r:id="rId14"/>
    <p:sldId id="271" r:id="rId15"/>
    <p:sldId id="274" r:id="rId16"/>
    <p:sldId id="265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514" autoAdjust="0"/>
  </p:normalViewPr>
  <p:slideViewPr>
    <p:cSldViewPr snapToGrid="0">
      <p:cViewPr varScale="1">
        <p:scale>
          <a:sx n="96" d="100"/>
          <a:sy n="96" d="100"/>
        </p:scale>
        <p:origin x="-1152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If vendors define additional query parameters, they SHOULD use a prefix (such as the enterprise or organization name) for query parameter names in order to avoid collisions with other parameters.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8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http://yang.adtran.com/docs/adtran_rest_api/latest/specification.html#other-api-features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84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* - Mandatory param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? - Optional param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 smtClean="0"/>
              <a:t>Request URI Structure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 smtClean="0"/>
              <a:t>Message Headers : Definitions are adopted, but may not be implemented immediately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 smtClean="0"/>
              <a:t>Message Encoding: Only JSON is supported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 smtClean="0"/>
              <a:t>Return Status: Error information is not returned in the way RESTCONF specifies.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 smtClean="0"/>
              <a:t>Message Caching: </a:t>
            </a:r>
            <a:r>
              <a:rPr lang="en-IN" dirty="0" err="1" smtClean="0"/>
              <a:t>ETag</a:t>
            </a:r>
            <a:r>
              <a:rPr lang="en-IN" dirty="0" smtClean="0"/>
              <a:t> and Last-Modified are not provided by the server.</a:t>
            </a:r>
          </a:p>
          <a:p>
            <a:pPr marL="228600" indent="-228600"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40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Asynchronous messaging</a:t>
            </a:r>
            <a:r>
              <a:rPr lang="en-IN" dirty="0" smtClean="0"/>
              <a:t> describes communications that takes place between two applications or systems, where the system places a </a:t>
            </a:r>
            <a:r>
              <a:rPr lang="en-IN" b="1" dirty="0" smtClean="0"/>
              <a:t>message</a:t>
            </a:r>
            <a:r>
              <a:rPr lang="en-IN" dirty="0" smtClean="0"/>
              <a:t> in a </a:t>
            </a:r>
            <a:r>
              <a:rPr lang="en-IN" b="1" dirty="0" smtClean="0"/>
              <a:t>message</a:t>
            </a:r>
            <a:r>
              <a:rPr lang="en-IN" dirty="0" smtClean="0"/>
              <a:t> queue (called an Event Queue in enterprise </a:t>
            </a:r>
            <a:r>
              <a:rPr lang="en-IN" b="1" dirty="0" smtClean="0"/>
              <a:t>messaging</a:t>
            </a:r>
            <a:r>
              <a:rPr lang="en-IN" dirty="0" smtClean="0"/>
              <a:t> systems) and does not need to wait for a reply to continue processing. Contrast with synchronous </a:t>
            </a:r>
            <a:r>
              <a:rPr lang="en-IN" b="1" dirty="0" smtClean="0"/>
              <a:t>messaging</a:t>
            </a:r>
            <a:r>
              <a:rPr lang="en-IN" dirty="0" smtClean="0"/>
              <a:t>.</a:t>
            </a:r>
          </a:p>
          <a:p>
            <a:endParaRPr lang="en-US" dirty="0" smtClean="0"/>
          </a:p>
          <a:p>
            <a:r>
              <a:rPr lang="en-IN" dirty="0" smtClean="0"/>
              <a:t>http://yang.adtran.com/docs/adtran_rest_api/latest/specification.html#adtran-asynchronous-notifications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7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78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 – Hyper Text Transfer Protocol</a:t>
            </a:r>
          </a:p>
          <a:p>
            <a:r>
              <a:rPr lang="en-US" dirty="0" smtClean="0"/>
              <a:t>Methods – GET, POST, PUT, DELETE (HTTP Verbs)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12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JSON encoder and decoder</a:t>
            </a:r>
            <a:r>
              <a:rPr lang="en-IN" baseline="0" dirty="0" smtClean="0"/>
              <a:t> https://docs.python.org/2/library/json.html</a:t>
            </a:r>
          </a:p>
          <a:p>
            <a:r>
              <a:rPr lang="en-US" dirty="0" smtClean="0"/>
              <a:t>Serialization and Deserialization https://msdn.microsoft.com/en-us/library/ms731073%28v=vs.110%29.aspx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3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https://tools.ietf.org/html/rfc2246</a:t>
            </a:r>
          </a:p>
          <a:p>
            <a:endParaRPr lang="en-US" dirty="0" smtClean="0"/>
          </a:p>
          <a:p>
            <a:r>
              <a:rPr lang="en-IN" dirty="0" smtClean="0"/>
              <a:t>ADTRAN REST supported</a:t>
            </a:r>
            <a:r>
              <a:rPr lang="en-IN" baseline="0" dirty="0" smtClean="0"/>
              <a:t> products </a:t>
            </a:r>
            <a:r>
              <a:rPr lang="en-IN" dirty="0" smtClean="0"/>
              <a:t>1187040F1 SM, 1187503F1  AM, 1187010L1 SCM, TA1x48V (4</a:t>
            </a:r>
            <a:r>
              <a:rPr lang="en-IN" baseline="30000" dirty="0" smtClean="0"/>
              <a:t>th</a:t>
            </a:r>
            <a:r>
              <a:rPr lang="en-IN" baseline="0" dirty="0" smtClean="0"/>
              <a:t> Gen)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more information </a:t>
            </a:r>
            <a:r>
              <a:rPr lang="en-IN" dirty="0" smtClean="0"/>
              <a:t>http://yang.adtran.com/docs/virtual_dev/latest/virtualizing/index.html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31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 smtClean="0"/>
              <a:t>Root Resource Discovery</a:t>
            </a:r>
          </a:p>
          <a:p>
            <a:r>
              <a:rPr lang="en-IN" dirty="0" smtClean="0"/>
              <a:t>GET /.well-known/host-meta users HTTP/1.1 </a:t>
            </a:r>
          </a:p>
          <a:p>
            <a:endParaRPr lang="en-IN" dirty="0" smtClean="0"/>
          </a:p>
          <a:p>
            <a:r>
              <a:rPr lang="en-IN" dirty="0" smtClean="0"/>
              <a:t>Media-type: HTTP uses Internet media types [RFC2046] in the Content-Type and Accept header fields in order to provide open and extensible data typing and type  negotiation.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09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83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0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* Mandatory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? Optional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Patch RFC http://tools.ietf.org/html/rfc5789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7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A6E759F7-B7EF-49BB-A5C6-87CB302B5E13}" type="datetime1">
              <a:rPr lang="en-US" smtClean="0"/>
              <a:t>9/22/2015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REST-CONF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06FB98C2-E37C-435C-AE73-4AAEC6FD77CA}" type="datetime1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REST-CONF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826CE9F-C01B-4D3E-9588-33A27B52F53A}" type="datetime1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REST-CONF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FE4B6C4-C04D-4573-9259-E700AA669219}" type="datetime1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REST-CONF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C5353ED-B710-41A7-8F61-D15480B098BD}" type="datetime1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REST-CONF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54C8AFF-3777-4B1B-9ADD-C6BD4DF50CD6}" type="datetime1">
              <a:rPr lang="en-US" smtClean="0"/>
              <a:t>9/22/2015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REST-CONF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6FF6D4F-4480-45BE-AC04-B043EFD0F274}" type="datetime1">
              <a:rPr lang="en-US" smtClean="0"/>
              <a:t>9/22/2015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REST-CONF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6DE6295F-CC15-4D88-BA9C-4F093EA5FD66}" type="datetime1">
              <a:rPr lang="en-US" smtClean="0"/>
              <a:t>9/22/2015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REST-CONF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9426424-2D7B-4090-A428-872D50B14662}" type="datetime1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REST-CONF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1CF6CE-0DDC-4E8E-B9B3-C75BFE768DE2}" type="datetime1">
              <a:rPr lang="en-US" smtClean="0"/>
              <a:t>9/22/2015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REST-CONF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78669802-ADEA-4E73-80D5-2F2F3075E00A}" type="datetime1">
              <a:rPr lang="en-US" smtClean="0"/>
              <a:t>9/22/2015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REST-CONF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3AF6B59D-F6CD-4671-B28A-11E9AD25DC06}" type="datetime1">
              <a:rPr lang="en-US" smtClean="0"/>
              <a:t>9/22/2015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REST-CONF</a:t>
            </a:r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ietf-netconf-restconf-05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yang.adtran.com/docs/adtran_rest_api/lates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gif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www.ietf.org/rfc/rfc2246.txt" TargetMode="External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vkosuri\AppData\Local\Microsoft\Windows\Temporary Internet Files\Content.IE5\T04109VG\clipart0197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57" y="1345964"/>
            <a:ext cx="1572676" cy="12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Mallikarjunarao Kosuri</a:t>
            </a:r>
          </a:p>
          <a:p>
            <a:r>
              <a:rPr lang="en-US" dirty="0" smtClean="0"/>
              <a:t>Saturday, September 12, 2015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REST-CONF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REST-CONF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OPTIONS*</a:t>
            </a:r>
            <a:endParaRPr lang="en-US" dirty="0"/>
          </a:p>
          <a:p>
            <a:pPr lvl="1"/>
            <a:r>
              <a:rPr lang="en-IN" dirty="0" smtClean="0"/>
              <a:t>The </a:t>
            </a:r>
            <a:r>
              <a:rPr lang="en-IN" dirty="0"/>
              <a:t>client to discover which methods are supported by the server for a specific resource</a:t>
            </a:r>
          </a:p>
          <a:p>
            <a:r>
              <a:rPr lang="en-US" dirty="0"/>
              <a:t>HEAD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client to retrieve </a:t>
            </a:r>
            <a:r>
              <a:rPr lang="en-IN" dirty="0" smtClean="0"/>
              <a:t>headers </a:t>
            </a:r>
            <a:r>
              <a:rPr lang="en-IN" dirty="0"/>
              <a:t>that would be returned for the comparable GET method</a:t>
            </a:r>
          </a:p>
          <a:p>
            <a:r>
              <a:rPr lang="en-US" dirty="0"/>
              <a:t>GET</a:t>
            </a:r>
            <a:endParaRPr lang="en-IN" dirty="0"/>
          </a:p>
          <a:p>
            <a:pPr lvl="1"/>
            <a:r>
              <a:rPr lang="en-IN" dirty="0" smtClean="0"/>
              <a:t>The </a:t>
            </a:r>
            <a:r>
              <a:rPr lang="en-IN" dirty="0"/>
              <a:t>client to retrieve data and meta-data for a resource</a:t>
            </a:r>
            <a:endParaRPr lang="en-US" dirty="0"/>
          </a:p>
          <a:p>
            <a:r>
              <a:rPr lang="en-US" dirty="0"/>
              <a:t>POST</a:t>
            </a:r>
          </a:p>
          <a:p>
            <a:pPr lvl="1"/>
            <a:r>
              <a:rPr lang="en-IN" dirty="0"/>
              <a:t>The POST method is sent by the client to create a data resource or invoke an operation resource</a:t>
            </a:r>
          </a:p>
          <a:p>
            <a:r>
              <a:rPr lang="en-IN" dirty="0" smtClean="0"/>
              <a:t>PUT</a:t>
            </a:r>
            <a:r>
              <a:rPr lang="en-IN" dirty="0"/>
              <a:t>: </a:t>
            </a:r>
          </a:p>
          <a:p>
            <a:pPr lvl="1"/>
            <a:r>
              <a:rPr lang="en-IN" dirty="0" smtClean="0"/>
              <a:t>Create </a:t>
            </a:r>
            <a:r>
              <a:rPr lang="en-IN" dirty="0"/>
              <a:t>or replace the target </a:t>
            </a:r>
            <a:r>
              <a:rPr lang="en-IN" dirty="0" smtClean="0"/>
              <a:t>resource (fully not partially).</a:t>
            </a:r>
          </a:p>
          <a:p>
            <a:r>
              <a:rPr lang="en-US" dirty="0" smtClean="0"/>
              <a:t>PATCH?</a:t>
            </a:r>
          </a:p>
          <a:p>
            <a:pPr lvl="1"/>
            <a:r>
              <a:rPr lang="en-IN" dirty="0" smtClean="0"/>
              <a:t>Apply </a:t>
            </a:r>
            <a:r>
              <a:rPr lang="en-IN" dirty="0"/>
              <a:t>partial modifications to a resource</a:t>
            </a:r>
            <a:endParaRPr lang="en-US" dirty="0" smtClean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00474595"/>
              </p:ext>
            </p:extLst>
          </p:nvPr>
        </p:nvGraphicFramePr>
        <p:xfrm>
          <a:off x="838200" y="1825625"/>
          <a:ext cx="5181600" cy="404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31563"/>
                <a:gridCol w="38500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RESTCONF</a:t>
                      </a:r>
                      <a:endParaRPr lang="en-IN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NETCONF</a:t>
                      </a:r>
                      <a:endParaRPr lang="en-IN" dirty="0"/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OPTIONS</a:t>
                      </a:r>
                      <a:endParaRPr lang="en-IN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IN" dirty="0"/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HEAD</a:t>
                      </a:r>
                      <a:endParaRPr lang="en-IN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IN" dirty="0"/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GET</a:t>
                      </a:r>
                      <a:endParaRPr lang="en-IN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&lt;get-</a:t>
                      </a:r>
                      <a:r>
                        <a:rPr lang="en-IN" dirty="0" err="1" smtClean="0"/>
                        <a:t>config</a:t>
                      </a:r>
                      <a:r>
                        <a:rPr lang="en-IN" dirty="0" smtClean="0"/>
                        <a:t>&gt;, &lt;get&gt; </a:t>
                      </a:r>
                      <a:endParaRPr lang="en-IN" dirty="0"/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POST</a:t>
                      </a:r>
                      <a:endParaRPr lang="en-IN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&lt;edit-</a:t>
                      </a:r>
                      <a:r>
                        <a:rPr lang="en-IN" dirty="0" err="1" smtClean="0"/>
                        <a:t>config</a:t>
                      </a:r>
                      <a:r>
                        <a:rPr lang="en-IN" dirty="0" smtClean="0"/>
                        <a:t>&gt; (operation="create") </a:t>
                      </a:r>
                      <a:endParaRPr lang="en-IN" dirty="0"/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PUT</a:t>
                      </a:r>
                      <a:endParaRPr lang="en-IN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&lt;edit-</a:t>
                      </a:r>
                      <a:r>
                        <a:rPr lang="en-IN" dirty="0" err="1" smtClean="0"/>
                        <a:t>config</a:t>
                      </a:r>
                      <a:r>
                        <a:rPr lang="en-IN" dirty="0" smtClean="0"/>
                        <a:t>&gt; (operation="create/replace")</a:t>
                      </a:r>
                      <a:endParaRPr lang="en-IN" dirty="0"/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PATCH</a:t>
                      </a:r>
                      <a:endParaRPr lang="en-IN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&lt;edit-</a:t>
                      </a:r>
                      <a:r>
                        <a:rPr lang="en-IN" dirty="0" err="1" smtClean="0"/>
                        <a:t>config</a:t>
                      </a:r>
                      <a:r>
                        <a:rPr lang="en-IN" dirty="0" smtClean="0"/>
                        <a:t>&gt; (operation="merge")</a:t>
                      </a:r>
                      <a:endParaRPr lang="en-IN" dirty="0"/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DELETE</a:t>
                      </a:r>
                      <a:endParaRPr lang="en-IN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&lt;edit-</a:t>
                      </a:r>
                      <a:r>
                        <a:rPr lang="en-IN" dirty="0" err="1" smtClean="0"/>
                        <a:t>config</a:t>
                      </a:r>
                      <a:r>
                        <a:rPr lang="en-IN" dirty="0" smtClean="0"/>
                        <a:t>&gt; (operation="delete")</a:t>
                      </a:r>
                      <a:endParaRPr lang="en-IN" dirty="0"/>
                    </a:p>
                  </a:txBody>
                  <a:tcPr marL="45057" marR="45057"/>
                </a:tc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REST-CONF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7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Parameters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REST-CONF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1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201069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51495"/>
                <a:gridCol w="1813302"/>
                <a:gridCol w="675080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Methods </a:t>
                      </a:r>
                      <a:endParaRPr lang="en-IN" dirty="0"/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 </a:t>
                      </a:r>
                      <a:endParaRPr lang="en-IN" dirty="0"/>
                    </a:p>
                  </a:txBody>
                  <a:tcPr marL="185569" marR="18556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IN" dirty="0"/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IN" dirty="0"/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Select </a:t>
                      </a:r>
                      <a:r>
                        <a:rPr lang="en-IN" dirty="0" err="1" smtClean="0"/>
                        <a:t>config</a:t>
                      </a:r>
                      <a:r>
                        <a:rPr lang="en-IN" dirty="0" smtClean="0"/>
                        <a:t> and/or non-</a:t>
                      </a:r>
                      <a:r>
                        <a:rPr lang="en-IN" dirty="0" err="1" smtClean="0"/>
                        <a:t>config</a:t>
                      </a:r>
                      <a:r>
                        <a:rPr lang="en-IN" dirty="0" smtClean="0"/>
                        <a:t> data resources</a:t>
                      </a:r>
                      <a:endParaRPr lang="en-IN" dirty="0"/>
                    </a:p>
                  </a:txBody>
                  <a:tcPr marL="185569" marR="18556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depth</a:t>
                      </a:r>
                      <a:endParaRPr lang="en-IN" dirty="0"/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IN" dirty="0"/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Request limited sub-tree depth in the reply content</a:t>
                      </a:r>
                      <a:endParaRPr lang="en-IN"/>
                    </a:p>
                  </a:txBody>
                  <a:tcPr marL="185569" marR="18556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fields </a:t>
                      </a:r>
                      <a:endParaRPr lang="en-IN" dirty="0"/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IN" dirty="0"/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Request a subset of the target resource contents</a:t>
                      </a:r>
                      <a:endParaRPr lang="en-IN" dirty="0"/>
                    </a:p>
                  </a:txBody>
                  <a:tcPr marL="185569" marR="18556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filter </a:t>
                      </a:r>
                      <a:endParaRPr lang="en-IN" dirty="0"/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IN" dirty="0"/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Boolean notification filter for event stream resources </a:t>
                      </a:r>
                      <a:endParaRPr lang="en-IN" dirty="0"/>
                    </a:p>
                  </a:txBody>
                  <a:tcPr marL="185569" marR="18556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insert </a:t>
                      </a:r>
                      <a:endParaRPr lang="en-IN" dirty="0"/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POST, PUT</a:t>
                      </a:r>
                      <a:endParaRPr lang="en-IN" dirty="0"/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Insertion mode for user-ordered data resources </a:t>
                      </a:r>
                      <a:endParaRPr lang="en-IN" dirty="0"/>
                    </a:p>
                  </a:txBody>
                  <a:tcPr marL="185569" marR="18556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point </a:t>
                      </a:r>
                      <a:endParaRPr lang="en-IN" dirty="0"/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POST,</a:t>
                      </a:r>
                      <a:r>
                        <a:rPr lang="en-US" baseline="0" dirty="0" smtClean="0"/>
                        <a:t> PUT</a:t>
                      </a:r>
                      <a:endParaRPr lang="en-IN" dirty="0"/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Insertion point for user-ordered data resources</a:t>
                      </a:r>
                      <a:endParaRPr lang="en-IN" dirty="0"/>
                    </a:p>
                  </a:txBody>
                  <a:tcPr marL="185569" marR="18556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start-time </a:t>
                      </a:r>
                      <a:endParaRPr lang="en-IN" dirty="0"/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IN" dirty="0"/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Replay buffer start time for event stream resources </a:t>
                      </a:r>
                      <a:endParaRPr lang="en-IN" dirty="0"/>
                    </a:p>
                  </a:txBody>
                  <a:tcPr marL="185569" marR="18556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stop-time </a:t>
                      </a:r>
                      <a:endParaRPr lang="en-IN" dirty="0"/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IN" dirty="0"/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Replay buffer stop time for event stream resources </a:t>
                      </a:r>
                      <a:endParaRPr lang="en-IN" dirty="0"/>
                    </a:p>
                  </a:txBody>
                  <a:tcPr marL="185569" marR="18556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with-defaults</a:t>
                      </a:r>
                      <a:endParaRPr lang="en-IN" dirty="0"/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IN" dirty="0"/>
                    </a:p>
                  </a:txBody>
                  <a:tcPr marL="185569" marR="185569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with-defaults Control retrieval of default values</a:t>
                      </a:r>
                      <a:endParaRPr lang="en-IN" dirty="0"/>
                    </a:p>
                  </a:txBody>
                  <a:tcPr marL="185569" marR="18556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38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Partial Returns</a:t>
            </a:r>
          </a:p>
          <a:p>
            <a:pPr lvl="1"/>
            <a:r>
              <a:rPr lang="en-IN" dirty="0" smtClean="0"/>
              <a:t>Some </a:t>
            </a:r>
            <a:r>
              <a:rPr lang="en-IN" dirty="0"/>
              <a:t>responses may be either very large or very time </a:t>
            </a:r>
            <a:r>
              <a:rPr lang="en-IN" dirty="0" smtClean="0"/>
              <a:t>consuming</a:t>
            </a:r>
          </a:p>
          <a:p>
            <a:pPr lvl="1"/>
            <a:r>
              <a:rPr lang="en-IN" dirty="0"/>
              <a:t>This is done by inserting a JSON array containing a single null in the </a:t>
            </a:r>
            <a:r>
              <a:rPr lang="en-IN" dirty="0" smtClean="0"/>
              <a:t>output</a:t>
            </a:r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Query Features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REST-CONF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List </a:t>
            </a:r>
            <a:r>
              <a:rPr lang="en-IN" dirty="0" smtClean="0"/>
              <a:t>Pagination</a:t>
            </a:r>
          </a:p>
          <a:p>
            <a:pPr lvl="1"/>
            <a:r>
              <a:rPr lang="en-IN" dirty="0"/>
              <a:t>Responses which return lists can be paginated so that large lists do not have to be transferred in a single response</a:t>
            </a:r>
            <a:r>
              <a:rPr lang="en-IN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Retrieving Single List Items</a:t>
            </a:r>
            <a:endParaRPr lang="en-IN" dirty="0" smtClean="0"/>
          </a:p>
          <a:p>
            <a:pPr lvl="1"/>
            <a:r>
              <a:rPr lang="en-IN" dirty="0" smtClean="0"/>
              <a:t>A </a:t>
            </a:r>
            <a:r>
              <a:rPr lang="en-IN" dirty="0"/>
              <a:t>single item within a list can be retrieved by specifying “</a:t>
            </a:r>
            <a:r>
              <a:rPr lang="en-IN" dirty="0" err="1"/>
              <a:t>listname</a:t>
            </a:r>
            <a:r>
              <a:rPr lang="en-IN" dirty="0"/>
              <a:t>=key_1,key_2,...,</a:t>
            </a:r>
            <a:r>
              <a:rPr lang="en-IN" dirty="0" err="1"/>
              <a:t>key_n</a:t>
            </a:r>
            <a:r>
              <a:rPr lang="en-IN" dirty="0"/>
              <a:t>” within the URI</a:t>
            </a:r>
            <a:r>
              <a:rPr lang="en-IN" dirty="0" smtClean="0"/>
              <a:t>:</a:t>
            </a:r>
          </a:p>
          <a:p>
            <a:pPr lvl="1"/>
            <a:endParaRPr lang="en-IN" dirty="0"/>
          </a:p>
        </p:txBody>
      </p:sp>
      <p:pic>
        <p:nvPicPr>
          <p:cNvPr id="10" name="Content Placeholder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958" y="4269377"/>
            <a:ext cx="2393563" cy="1505448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739" y="3777660"/>
            <a:ext cx="4395062" cy="491717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479" y="5995911"/>
            <a:ext cx="3810532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0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REST-CONF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1762125"/>
            <a:ext cx="9763568" cy="390542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621630" y="2738715"/>
            <a:ext cx="759620" cy="24260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2047875" y="1762125"/>
            <a:ext cx="2266950" cy="28575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4381499" y="1771650"/>
            <a:ext cx="5057775" cy="28575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9520237" y="1762125"/>
            <a:ext cx="1414463" cy="28575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621630" y="1762125"/>
            <a:ext cx="416720" cy="28575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1621630" y="2981325"/>
            <a:ext cx="9294020" cy="213360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869347" y="1377236"/>
            <a:ext cx="1178528" cy="284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Method</a:t>
            </a:r>
            <a:r>
              <a:rPr lang="en-US" b="1" dirty="0" smtClean="0">
                <a:solidFill>
                  <a:schemeClr val="accent1"/>
                </a:solidFill>
              </a:rPr>
              <a:t>*</a:t>
            </a:r>
            <a:endParaRPr lang="en-IN" b="1" dirty="0" err="1" smtClean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57344" y="1377236"/>
            <a:ext cx="848309" cy="284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entry</a:t>
            </a:r>
            <a:r>
              <a:rPr lang="en-US" b="1" dirty="0" smtClean="0">
                <a:solidFill>
                  <a:schemeClr val="accent1"/>
                </a:solidFill>
              </a:rPr>
              <a:t>*</a:t>
            </a:r>
            <a:endParaRPr lang="en-IN" dirty="0" err="1" smtClean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67646" y="1377236"/>
            <a:ext cx="1290738" cy="284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 smtClean="0">
                <a:solidFill>
                  <a:schemeClr val="accent1"/>
                </a:solidFill>
              </a:rPr>
              <a:t>esource?</a:t>
            </a:r>
            <a:endParaRPr lang="en-IN" dirty="0" err="1" smtClean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120571" y="1377236"/>
            <a:ext cx="962123" cy="284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q</a:t>
            </a:r>
            <a:r>
              <a:rPr lang="en-US" dirty="0" smtClean="0">
                <a:solidFill>
                  <a:schemeClr val="accent1"/>
                </a:solidFill>
              </a:rPr>
              <a:t>uery?</a:t>
            </a:r>
            <a:endParaRPr lang="en-IN" dirty="0" err="1" smtClean="0">
              <a:solidFill>
                <a:schemeClr val="accent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97979" y="4391025"/>
            <a:ext cx="1416845" cy="28575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Arrow Connector 38"/>
          <p:cNvCxnSpPr>
            <a:stCxn id="40" idx="1"/>
            <a:endCxn id="37" idx="3"/>
          </p:cNvCxnSpPr>
          <p:nvPr/>
        </p:nvCxnSpPr>
        <p:spPr>
          <a:xfrm flipH="1">
            <a:off x="4314824" y="4491434"/>
            <a:ext cx="604513" cy="424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19337" y="4349234"/>
            <a:ext cx="2319866" cy="284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Message Encoding</a:t>
            </a:r>
            <a:endParaRPr lang="en-IN" dirty="0" err="1" smtClean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57280" y="2554050"/>
            <a:ext cx="162897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Return Status</a:t>
            </a:r>
            <a:endParaRPr lang="en-IN" dirty="0" err="1" smtClean="0">
              <a:solidFill>
                <a:schemeClr val="accent1"/>
              </a:solidFill>
            </a:endParaRPr>
          </a:p>
        </p:txBody>
      </p:sp>
      <p:cxnSp>
        <p:nvCxnSpPr>
          <p:cNvPr id="45" name="Straight Arrow Connector 44"/>
          <p:cNvCxnSpPr>
            <a:stCxn id="43" idx="1"/>
            <a:endCxn id="19" idx="3"/>
          </p:cNvCxnSpPr>
          <p:nvPr/>
        </p:nvCxnSpPr>
        <p:spPr>
          <a:xfrm flipH="1">
            <a:off x="2381250" y="2738716"/>
            <a:ext cx="876030" cy="1213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639490" y="3657688"/>
            <a:ext cx="3028344" cy="28575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5386646" y="3710472"/>
            <a:ext cx="2231701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Message Caching</a:t>
            </a:r>
            <a:endParaRPr lang="en-IN" dirty="0" err="1" smtClean="0">
              <a:solidFill>
                <a:schemeClr val="accent1"/>
              </a:solidFill>
            </a:endParaRPr>
          </a:p>
        </p:txBody>
      </p:sp>
      <p:cxnSp>
        <p:nvCxnSpPr>
          <p:cNvPr id="49" name="Straight Arrow Connector 48"/>
          <p:cNvCxnSpPr>
            <a:stCxn id="47" idx="1"/>
            <a:endCxn id="46" idx="3"/>
          </p:cNvCxnSpPr>
          <p:nvPr/>
        </p:nvCxnSpPr>
        <p:spPr>
          <a:xfrm flipH="1" flipV="1">
            <a:off x="4667834" y="3800563"/>
            <a:ext cx="718812" cy="945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7" idx="2"/>
            <a:endCxn id="23" idx="1"/>
          </p:cNvCxnSpPr>
          <p:nvPr/>
        </p:nvCxnSpPr>
        <p:spPr>
          <a:xfrm rot="16200000" flipH="1">
            <a:off x="1418438" y="1701808"/>
            <a:ext cx="243364" cy="163019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2" idx="1"/>
            <a:endCxn id="20" idx="0"/>
          </p:cNvCxnSpPr>
          <p:nvPr/>
        </p:nvCxnSpPr>
        <p:spPr>
          <a:xfrm rot="10800000" flipV="1">
            <a:off x="3181350" y="1519435"/>
            <a:ext cx="775994" cy="242689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4" idx="1"/>
          </p:cNvCxnSpPr>
          <p:nvPr/>
        </p:nvCxnSpPr>
        <p:spPr>
          <a:xfrm rot="10800000" flipV="1">
            <a:off x="5581650" y="1519436"/>
            <a:ext cx="185996" cy="242688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6" idx="1"/>
          </p:cNvCxnSpPr>
          <p:nvPr/>
        </p:nvCxnSpPr>
        <p:spPr>
          <a:xfrm rot="10800000" flipV="1">
            <a:off x="9982201" y="1519436"/>
            <a:ext cx="138371" cy="242688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Right Brace 59"/>
          <p:cNvSpPr/>
          <p:nvPr/>
        </p:nvSpPr>
        <p:spPr>
          <a:xfrm rot="5400000">
            <a:off x="6024782" y="-2333067"/>
            <a:ext cx="490095" cy="9424988"/>
          </a:xfrm>
          <a:prstGeom prst="rightBrac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/>
          <p:cNvSpPr txBox="1"/>
          <p:nvPr/>
        </p:nvSpPr>
        <p:spPr>
          <a:xfrm>
            <a:off x="7945136" y="2184718"/>
            <a:ext cx="2656496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Request URI Structure</a:t>
            </a:r>
            <a:endParaRPr lang="en-IN" dirty="0" err="1" smtClean="0">
              <a:solidFill>
                <a:schemeClr val="accent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621630" y="5267324"/>
            <a:ext cx="3405610" cy="400227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/>
          <p:cNvSpPr txBox="1"/>
          <p:nvPr/>
        </p:nvSpPr>
        <p:spPr>
          <a:xfrm>
            <a:off x="5548571" y="5325237"/>
            <a:ext cx="1907895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Response body</a:t>
            </a:r>
            <a:endParaRPr lang="en-IN" dirty="0" err="1" smtClean="0">
              <a:solidFill>
                <a:schemeClr val="accent1"/>
              </a:solidFill>
            </a:endParaRPr>
          </a:p>
        </p:txBody>
      </p:sp>
      <p:cxnSp>
        <p:nvCxnSpPr>
          <p:cNvPr id="65" name="Straight Arrow Connector 64"/>
          <p:cNvCxnSpPr>
            <a:endCxn id="62" idx="3"/>
          </p:cNvCxnSpPr>
          <p:nvPr/>
        </p:nvCxnSpPr>
        <p:spPr>
          <a:xfrm flipH="1" flipV="1">
            <a:off x="5027240" y="5467438"/>
            <a:ext cx="521331" cy="42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8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Query Parameters</a:t>
            </a:r>
          </a:p>
          <a:p>
            <a:pPr lvl="1"/>
            <a:r>
              <a:rPr lang="en-US" dirty="0" smtClean="0"/>
              <a:t>Start-time</a:t>
            </a:r>
          </a:p>
          <a:p>
            <a:pPr lvl="1"/>
            <a:r>
              <a:rPr lang="en-US" dirty="0" smtClean="0"/>
              <a:t>Stop-time</a:t>
            </a:r>
          </a:p>
          <a:p>
            <a:pPr lvl="1"/>
            <a:r>
              <a:rPr lang="en-US" dirty="0" smtClean="0"/>
              <a:t>filter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Notifications are similar to alarm in SNMP</a:t>
            </a:r>
            <a:endParaRPr lang="en-IN" dirty="0" smtClean="0"/>
          </a:p>
          <a:p>
            <a:r>
              <a:rPr lang="en-US" dirty="0"/>
              <a:t>Notifications are </a:t>
            </a:r>
            <a:r>
              <a:rPr lang="en-IN" dirty="0"/>
              <a:t>asynchronous </a:t>
            </a:r>
            <a:r>
              <a:rPr lang="en-IN" dirty="0" smtClean="0"/>
              <a:t>messages</a:t>
            </a:r>
          </a:p>
          <a:p>
            <a:r>
              <a:rPr lang="en-IN" dirty="0" smtClean="0"/>
              <a:t>Notifications are events</a:t>
            </a:r>
          </a:p>
          <a:p>
            <a:pPr lvl="1"/>
            <a:r>
              <a:rPr lang="en-IN" dirty="0" smtClean="0"/>
              <a:t>An </a:t>
            </a:r>
            <a:r>
              <a:rPr lang="en-IN" dirty="0"/>
              <a:t>event is something that happens that may be of interest - a configuration change, a fault, a change in status, crossing a threshold, or an external input to the system</a:t>
            </a:r>
          </a:p>
          <a:p>
            <a:r>
              <a:rPr lang="en-US" dirty="0" smtClean="0"/>
              <a:t>Client should subscribe to server to receive notifications</a:t>
            </a:r>
          </a:p>
          <a:p>
            <a:pPr lvl="1"/>
            <a:r>
              <a:rPr lang="en-US" dirty="0" smtClean="0"/>
              <a:t>AOE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REST-CONF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940" y="3363133"/>
            <a:ext cx="4184524" cy="209825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9727324" y="3026979"/>
            <a:ext cx="1008993" cy="3361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215462" y="2647560"/>
            <a:ext cx="1742785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Asynchronous</a:t>
            </a:r>
            <a:endParaRPr lang="en-IN" dirty="0" err="1" smtClean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71809" y="5897325"/>
            <a:ext cx="159691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Synchronous</a:t>
            </a:r>
            <a:endParaRPr lang="en-IN" dirty="0" err="1" smtClean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443202" y="5029200"/>
            <a:ext cx="0" cy="7567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02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301073"/>
              </p:ext>
            </p:extLst>
          </p:nvPr>
        </p:nvGraphicFramePr>
        <p:xfrm>
          <a:off x="838200" y="1546655"/>
          <a:ext cx="10515600" cy="4719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Status-Line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 OK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 with response body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r>
                        <a:rPr lang="en-US" baseline="0" dirty="0" smtClean="0"/>
                        <a:t> Created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 to create a resource</a:t>
                      </a:r>
                      <a:r>
                        <a:rPr lang="en-US" baseline="0" dirty="0" smtClean="0"/>
                        <a:t> success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204 No</a:t>
                      </a:r>
                      <a:r>
                        <a:rPr lang="en-US" baseline="0" dirty="0" smtClean="0"/>
                        <a:t> Content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 without response body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304 Not Modified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Conditional operation not done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400  Bad Request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Content type unknown or URI malformed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401 Unauthorized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403 Forbidden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Base URI doesn’t match specified base URI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404 Not Found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Content doesn’t exist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413 Request Entity Too Large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too-big error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500 Internal Server Error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REST server has an error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501 Not Implemented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Command not implemented on server, not a PATCH, POST, GET or DELETE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Reporting</a:t>
            </a: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REST-CONF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5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74094"/>
            <a:ext cx="5181600" cy="34544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tools.ietf.org/html/draft-ietf-netconf-restconf-05</a:t>
            </a:r>
            <a:endParaRPr lang="en-IN" dirty="0" smtClean="0"/>
          </a:p>
          <a:p>
            <a:r>
              <a:rPr lang="en-IN" dirty="0">
                <a:hlinkClick r:id="rId4"/>
              </a:rPr>
              <a:t>http://yang.adtran.com/docs/adtran_rest_api/latest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r>
              <a:rPr lang="en-US" dirty="0"/>
              <a:t>KIWI_TEAM &lt;KIWITEAM@adtran.com&gt;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REST-CONF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2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REST-CONF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REST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REST-CONF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Operations</a:t>
            </a:r>
          </a:p>
          <a:p>
            <a:r>
              <a:rPr lang="en-US" dirty="0" smtClean="0"/>
              <a:t>Messages</a:t>
            </a:r>
          </a:p>
          <a:p>
            <a:r>
              <a:rPr lang="en-US" dirty="0"/>
              <a:t>Query Parameters</a:t>
            </a:r>
            <a:endParaRPr lang="en-US" dirty="0" smtClean="0"/>
          </a:p>
          <a:p>
            <a:r>
              <a:rPr lang="en-US" dirty="0" smtClean="0"/>
              <a:t>Notifications</a:t>
            </a:r>
          </a:p>
          <a:p>
            <a:r>
              <a:rPr lang="en-US" dirty="0" smtClean="0"/>
              <a:t>Error reporting</a:t>
            </a:r>
          </a:p>
          <a:p>
            <a:r>
              <a:rPr lang="en-US" dirty="0" smtClean="0"/>
              <a:t>References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354696" y="1690688"/>
            <a:ext cx="5999104" cy="351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6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REST stands for Representational State </a:t>
            </a:r>
            <a:r>
              <a:rPr lang="en-IN" dirty="0" smtClean="0"/>
              <a:t>Transfer</a:t>
            </a:r>
            <a:endParaRPr lang="en-IN" dirty="0"/>
          </a:p>
          <a:p>
            <a:r>
              <a:rPr lang="en-IN" dirty="0" smtClean="0"/>
              <a:t>The idea used to simple </a:t>
            </a:r>
            <a:r>
              <a:rPr lang="en-IN" dirty="0"/>
              <a:t>HTTP </a:t>
            </a:r>
            <a:r>
              <a:rPr lang="en-IN" dirty="0" smtClean="0"/>
              <a:t>verbs are </a:t>
            </a:r>
            <a:r>
              <a:rPr lang="en-IN" dirty="0"/>
              <a:t>used to make calls between machines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US" dirty="0" smtClean="0"/>
              <a:t>REST Components</a:t>
            </a:r>
          </a:p>
          <a:p>
            <a:pPr lvl="1"/>
            <a:r>
              <a:rPr lang="en-US" dirty="0" smtClean="0"/>
              <a:t>Method</a:t>
            </a:r>
          </a:p>
          <a:p>
            <a:pPr lvl="2"/>
            <a:r>
              <a:rPr lang="en-US" dirty="0" smtClean="0"/>
              <a:t>GET, POST, PUT, DELETE</a:t>
            </a:r>
          </a:p>
          <a:p>
            <a:pPr lvl="1"/>
            <a:r>
              <a:rPr lang="en-US" dirty="0" smtClean="0"/>
              <a:t>URI</a:t>
            </a:r>
          </a:p>
          <a:p>
            <a:pPr lvl="1"/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Headers</a:t>
            </a:r>
          </a:p>
          <a:p>
            <a:pPr lvl="1"/>
            <a:r>
              <a:rPr lang="en-US" dirty="0" smtClean="0"/>
              <a:t>Representation</a:t>
            </a:r>
          </a:p>
          <a:p>
            <a:pPr lvl="2"/>
            <a:r>
              <a:rPr lang="en-US" dirty="0" smtClean="0"/>
              <a:t>XML</a:t>
            </a:r>
          </a:p>
          <a:p>
            <a:pPr lvl="2"/>
            <a:r>
              <a:rPr lang="en-US" dirty="0" smtClean="0"/>
              <a:t>JSON</a:t>
            </a:r>
            <a:endParaRPr lang="en-IN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pic>
        <p:nvPicPr>
          <p:cNvPr id="1026" name="Picture 2" descr="http://dev.anyframejava.org/docs.en/anyframe/plugin/springrest/1.0.2/reference/image/springrest/architecture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452" y="2310489"/>
            <a:ext cx="4615116" cy="271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9213575" y="2604052"/>
            <a:ext cx="646043" cy="25841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454348" y="2822714"/>
            <a:ext cx="1361661" cy="3081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978637" y="2295938"/>
            <a:ext cx="156541" cy="3379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322356" y="3631088"/>
            <a:ext cx="1914948" cy="6427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0307675" y="3889497"/>
            <a:ext cx="156541" cy="3379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14782" y="1926606"/>
            <a:ext cx="5277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URI</a:t>
            </a:r>
            <a:endParaRPr lang="en-IN" dirty="0" err="1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57042" y="2677804"/>
            <a:ext cx="9581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Headers</a:t>
            </a:r>
            <a:endParaRPr lang="en-IN" dirty="0" err="1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23" name="Straight Arrow Connector 22"/>
          <p:cNvCxnSpPr>
            <a:endCxn id="5" idx="1"/>
          </p:cNvCxnSpPr>
          <p:nvPr/>
        </p:nvCxnSpPr>
        <p:spPr>
          <a:xfrm>
            <a:off x="7116417" y="2930802"/>
            <a:ext cx="337931" cy="45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554911" y="3767402"/>
            <a:ext cx="16469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Return Headers</a:t>
            </a:r>
            <a:endParaRPr lang="en-IN" dirty="0" err="1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REST-CONF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JSON Data</a:t>
            </a:r>
          </a:p>
          <a:p>
            <a:endParaRPr lang="en-US" dirty="0" smtClean="0"/>
          </a:p>
          <a:p>
            <a:r>
              <a:rPr lang="en-US" dirty="0" smtClean="0"/>
              <a:t>JSON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JSON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66" y="3974487"/>
            <a:ext cx="3962953" cy="1228897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JSON </a:t>
            </a:r>
            <a:r>
              <a:rPr lang="en-IN" dirty="0"/>
              <a:t>is a lightweight data-interchange format</a:t>
            </a:r>
          </a:p>
          <a:p>
            <a:r>
              <a:rPr lang="en-IN" dirty="0" smtClean="0"/>
              <a:t>JSON </a:t>
            </a:r>
            <a:r>
              <a:rPr lang="en-IN" dirty="0"/>
              <a:t>is faster and easier than XML:</a:t>
            </a:r>
          </a:p>
          <a:p>
            <a:pPr lvl="1"/>
            <a:r>
              <a:rPr lang="en-IN" dirty="0" smtClean="0"/>
              <a:t>Using </a:t>
            </a:r>
            <a:r>
              <a:rPr lang="en-IN" dirty="0"/>
              <a:t>XML</a:t>
            </a:r>
          </a:p>
          <a:p>
            <a:pPr lvl="2"/>
            <a:r>
              <a:rPr lang="en-US" dirty="0" smtClean="0"/>
              <a:t>Large message size</a:t>
            </a:r>
            <a:endParaRPr lang="en-IN" dirty="0" smtClean="0"/>
          </a:p>
          <a:p>
            <a:pPr lvl="2"/>
            <a:r>
              <a:rPr lang="en-US" dirty="0" smtClean="0"/>
              <a:t>Slower deserialization</a:t>
            </a:r>
            <a:endParaRPr lang="en-IN" dirty="0" smtClean="0"/>
          </a:p>
          <a:p>
            <a:pPr lvl="3"/>
            <a:r>
              <a:rPr lang="en-IN" dirty="0" smtClean="0"/>
              <a:t>Fetch </a:t>
            </a:r>
            <a:r>
              <a:rPr lang="en-IN" dirty="0"/>
              <a:t>an XML document</a:t>
            </a:r>
          </a:p>
          <a:p>
            <a:pPr lvl="3"/>
            <a:r>
              <a:rPr lang="en-IN" dirty="0" smtClean="0"/>
              <a:t>Use </a:t>
            </a:r>
            <a:r>
              <a:rPr lang="en-IN" dirty="0"/>
              <a:t>the XML DOM to loop through the document</a:t>
            </a:r>
          </a:p>
          <a:p>
            <a:pPr lvl="3"/>
            <a:r>
              <a:rPr lang="en-IN" dirty="0" smtClean="0"/>
              <a:t>Extract </a:t>
            </a:r>
            <a:r>
              <a:rPr lang="en-IN" dirty="0"/>
              <a:t>values and store in variables</a:t>
            </a:r>
          </a:p>
          <a:p>
            <a:pPr lvl="1"/>
            <a:r>
              <a:rPr lang="en-IN" dirty="0" smtClean="0"/>
              <a:t>Using JSON</a:t>
            </a:r>
          </a:p>
          <a:p>
            <a:pPr lvl="2"/>
            <a:r>
              <a:rPr lang="en-US" dirty="0" smtClean="0"/>
              <a:t>Smaller message size</a:t>
            </a:r>
          </a:p>
          <a:p>
            <a:pPr lvl="2"/>
            <a:r>
              <a:rPr lang="en-US" dirty="0" smtClean="0"/>
              <a:t>Faster deserialization</a:t>
            </a:r>
            <a:endParaRPr lang="en-IN" dirty="0"/>
          </a:p>
          <a:p>
            <a:pPr lvl="3"/>
            <a:r>
              <a:rPr lang="en-IN" dirty="0" smtClean="0"/>
              <a:t>Fetch </a:t>
            </a:r>
            <a:r>
              <a:rPr lang="en-IN" dirty="0"/>
              <a:t>a JSON string</a:t>
            </a:r>
          </a:p>
          <a:p>
            <a:pPr lvl="3"/>
            <a:r>
              <a:rPr lang="en-IN" dirty="0" err="1" smtClean="0"/>
              <a:t>JSON.Parse</a:t>
            </a:r>
            <a:r>
              <a:rPr lang="en-IN" dirty="0" smtClean="0"/>
              <a:t> </a:t>
            </a:r>
            <a:r>
              <a:rPr lang="en-IN" dirty="0"/>
              <a:t>the JSON string</a:t>
            </a:r>
          </a:p>
          <a:p>
            <a:endParaRPr lang="en-IN" dirty="0"/>
          </a:p>
        </p:txBody>
      </p:sp>
      <p:pic>
        <p:nvPicPr>
          <p:cNvPr id="8" name="Content Placeholder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66" y="3051487"/>
            <a:ext cx="3419953" cy="419159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53" y="2164163"/>
            <a:ext cx="1838582" cy="352474"/>
          </a:xfrm>
          <a:prstGeom prst="rect">
            <a:avLst/>
          </a:prstGeom>
        </p:spPr>
      </p:pic>
      <p:pic>
        <p:nvPicPr>
          <p:cNvPr id="5122" name="Picture 2" descr="https://i1.wp.com/www.alsacreations.com/xmedia/doc/full/json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36" y="514573"/>
            <a:ext cx="1828800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REST-CONF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2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Simple Subset of NETCONF Functionality</a:t>
            </a:r>
            <a:endParaRPr lang="en-IN" dirty="0" smtClean="0"/>
          </a:p>
          <a:p>
            <a:r>
              <a:rPr lang="en-IN" dirty="0" smtClean="0"/>
              <a:t>It is a standard mechanisms to allow </a:t>
            </a:r>
            <a:r>
              <a:rPr lang="en-IN" dirty="0"/>
              <a:t>WEB applications to access the configuration </a:t>
            </a:r>
            <a:r>
              <a:rPr lang="en-IN" dirty="0" smtClean="0"/>
              <a:t>data</a:t>
            </a:r>
          </a:p>
          <a:p>
            <a:pPr lvl="1"/>
            <a:r>
              <a:rPr lang="en-US" dirty="0" smtClean="0"/>
              <a:t>Reduce business costs</a:t>
            </a:r>
          </a:p>
          <a:p>
            <a:pPr lvl="1"/>
            <a:r>
              <a:rPr lang="en-US" dirty="0" smtClean="0"/>
              <a:t>24/7 Availability</a:t>
            </a:r>
          </a:p>
          <a:p>
            <a:pPr lvl="1"/>
            <a:r>
              <a:rPr lang="en-US" dirty="0" smtClean="0"/>
              <a:t>Zero install</a:t>
            </a:r>
            <a:endParaRPr lang="en-IN" dirty="0" smtClean="0"/>
          </a:p>
          <a:p>
            <a:r>
              <a:rPr lang="en-IN" dirty="0" smtClean="0">
                <a:solidFill>
                  <a:schemeClr val="accent5"/>
                </a:solidFill>
              </a:rPr>
              <a:t>RESTCONF </a:t>
            </a:r>
            <a:r>
              <a:rPr lang="en-IN" dirty="0">
                <a:solidFill>
                  <a:schemeClr val="accent5"/>
                </a:solidFill>
              </a:rPr>
              <a:t>is not intended to replace </a:t>
            </a:r>
            <a:r>
              <a:rPr lang="en-IN" dirty="0" smtClean="0">
                <a:solidFill>
                  <a:schemeClr val="accent5"/>
                </a:solidFill>
              </a:rPr>
              <a:t>NETCONF</a:t>
            </a:r>
          </a:p>
          <a:p>
            <a:r>
              <a:rPr lang="en-IN" dirty="0"/>
              <a:t>RESTCONF relies on TLS [</a:t>
            </a:r>
            <a:r>
              <a:rPr lang="en-IN" dirty="0">
                <a:hlinkClick r:id="rId3"/>
              </a:rPr>
              <a:t>RFC2246</a:t>
            </a:r>
            <a:r>
              <a:rPr lang="en-IN" dirty="0"/>
              <a:t>] to provide privacy and data integrity for its HTTP operations</a:t>
            </a:r>
            <a:r>
              <a:rPr lang="en-IN" dirty="0" smtClean="0"/>
              <a:t>.</a:t>
            </a:r>
          </a:p>
          <a:p>
            <a:r>
              <a:rPr lang="en-IN" dirty="0"/>
              <a:t>ADTRAN REST supported </a:t>
            </a:r>
            <a:r>
              <a:rPr lang="en-IN" dirty="0" smtClean="0"/>
              <a:t>product are 1187040F1 </a:t>
            </a:r>
            <a:r>
              <a:rPr lang="en-IN" dirty="0"/>
              <a:t>SM, 1187503F1  AM, 1187010L1 SCM, TA1x48V (4</a:t>
            </a:r>
            <a:r>
              <a:rPr lang="en-IN" baseline="30000" dirty="0"/>
              <a:t>th</a:t>
            </a:r>
            <a:r>
              <a:rPr lang="en-IN" dirty="0"/>
              <a:t> Gen)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RESTCONF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187440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RESTCONF components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2051" name="Picture 3" descr="C:\Users\vkosuri\AppData\Local\Microsoft\Windows\Temporary Internet Files\Content.IE5\LGP7S4XT\Bb-24-7-logo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307" y="2862717"/>
            <a:ext cx="858614" cy="84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REST-CONF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Left-Right Arrow 6"/>
          <p:cNvSpPr/>
          <p:nvPr/>
        </p:nvSpPr>
        <p:spPr>
          <a:xfrm>
            <a:off x="7041902" y="2719080"/>
            <a:ext cx="1363441" cy="484632"/>
          </a:xfrm>
          <a:prstGeom prst="leftRightArrow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en-IN" dirty="0"/>
          </a:p>
        </p:txBody>
      </p:sp>
      <p:sp>
        <p:nvSpPr>
          <p:cNvPr id="14" name="Left-Right Arrow 13"/>
          <p:cNvSpPr/>
          <p:nvPr/>
        </p:nvSpPr>
        <p:spPr>
          <a:xfrm>
            <a:off x="7072382" y="3679200"/>
            <a:ext cx="1312703" cy="484632"/>
          </a:xfrm>
          <a:prstGeom prst="leftRightArrow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NETCONF</a:t>
            </a:r>
            <a:endParaRPr lang="en-IN" dirty="0"/>
          </a:p>
        </p:txBody>
      </p:sp>
      <p:pic>
        <p:nvPicPr>
          <p:cNvPr id="1026" name="Picture 2" descr="Image result for brows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765" y="2456172"/>
            <a:ext cx="1049138" cy="104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network management system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173" y="3505310"/>
            <a:ext cx="1120321" cy="112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adtran.com/ProductCatalog/Groups/Images/Primary/Group_Images/5000&amp;06sm_300x18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935" y="2219650"/>
            <a:ext cx="3664450" cy="222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3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240" y="5034888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AutoShape 65"/>
          <p:cNvSpPr>
            <a:spLocks noChangeArrowheads="1"/>
          </p:cNvSpPr>
          <p:nvPr/>
        </p:nvSpPr>
        <p:spPr bwMode="auto">
          <a:xfrm>
            <a:off x="10295240" y="4653888"/>
            <a:ext cx="1379538" cy="1295400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ts val="1071"/>
              </a:lnSpc>
            </a:pPr>
            <a:r>
              <a:rPr lang="en-US" sz="1300" b="1" kern="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lang="en-US" sz="1300" b="1" u="sng" kern="0" dirty="0" smtClean="0">
                <a:solidFill>
                  <a:sysClr val="windowText" lastClr="000000"/>
                </a:solidFill>
                <a:latin typeface="Verdana"/>
                <a:cs typeface="Verdana"/>
              </a:rPr>
              <a:t>Data-Model</a:t>
            </a:r>
          </a:p>
          <a:p>
            <a:r>
              <a:rPr lang="en-US" sz="1400" i="1" dirty="0" smtClean="0"/>
              <a:t> MIB </a:t>
            </a:r>
            <a:r>
              <a:rPr lang="en-US" sz="1400" i="1" dirty="0"/>
              <a:t>Modules</a:t>
            </a:r>
          </a:p>
          <a:p>
            <a:r>
              <a:rPr lang="en-US" sz="1400" i="1" dirty="0" smtClean="0"/>
              <a:t> YANG </a:t>
            </a:r>
            <a:r>
              <a:rPr lang="en-US" sz="1400" i="1" dirty="0"/>
              <a:t>Modules</a:t>
            </a:r>
          </a:p>
          <a:p>
            <a:pPr algn="ctr">
              <a:lnSpc>
                <a:spcPts val="1071"/>
              </a:lnSpc>
            </a:pPr>
            <a:endParaRPr lang="en-US" sz="1300" b="1" u="sng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0146010" y="4105248"/>
            <a:ext cx="19070" cy="96967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8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RESTCONF protocol operates on a hierarchy of </a:t>
            </a:r>
            <a:r>
              <a:rPr lang="en-IN" dirty="0" smtClean="0"/>
              <a:t>resources</a:t>
            </a:r>
          </a:p>
          <a:p>
            <a:r>
              <a:rPr lang="en-IN" dirty="0"/>
              <a:t>The RESTCONF resources are accessed via a set of </a:t>
            </a:r>
            <a:r>
              <a:rPr lang="en-IN" dirty="0" smtClean="0"/>
              <a:t>URIs</a:t>
            </a:r>
          </a:p>
          <a:p>
            <a:r>
              <a:rPr lang="en-IN" dirty="0"/>
              <a:t>A resource </a:t>
            </a:r>
            <a:r>
              <a:rPr lang="en-IN" dirty="0" smtClean="0"/>
              <a:t>represented </a:t>
            </a:r>
            <a:r>
              <a:rPr lang="en-IN" dirty="0"/>
              <a:t>by the "Content-Type" header in the HTTP response message. 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REST-CONF Resources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REST-CONF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RESTCONF Resource Types</a:t>
            </a:r>
            <a:endParaRPr lang="en-IN" dirty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913442"/>
              </p:ext>
            </p:extLst>
          </p:nvPr>
        </p:nvGraphicFramePr>
        <p:xfrm>
          <a:off x="6031230" y="2425700"/>
          <a:ext cx="5962650" cy="3032760"/>
        </p:xfrm>
        <a:graphic>
          <a:graphicData uri="http://schemas.openxmlformats.org/drawingml/2006/table">
            <a:tbl>
              <a:tblPr firstRow="1" bandRow="1" bandCol="1">
                <a:tableStyleId>{93296810-A885-4BE3-A3E7-6D5BEEA58F35}</a:tableStyleId>
              </a:tblPr>
              <a:tblGrid>
                <a:gridCol w="2670810"/>
                <a:gridCol w="32918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Media Type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- </a:t>
                      </a:r>
                      <a:r>
                        <a:rPr lang="en-IN" dirty="0" smtClean="0"/>
                        <a:t>API framework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application/</a:t>
                      </a:r>
                      <a:r>
                        <a:rPr lang="en-US" dirty="0" err="1" smtClean="0"/>
                        <a:t>yang.api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Data - YANG data definition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application/</a:t>
                      </a:r>
                      <a:r>
                        <a:rPr lang="en-IN" dirty="0" err="1" smtClean="0"/>
                        <a:t>yang.data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Datastore</a:t>
                      </a:r>
                      <a:r>
                        <a:rPr lang="en-IN" baseline="0" dirty="0" smtClean="0"/>
                        <a:t> - </a:t>
                      </a:r>
                      <a:r>
                        <a:rPr lang="en-IN" dirty="0" smtClean="0"/>
                        <a:t>NETCONF </a:t>
                      </a:r>
                      <a:r>
                        <a:rPr lang="en-IN" dirty="0" err="1" smtClean="0"/>
                        <a:t>datastore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application/</a:t>
                      </a:r>
                      <a:r>
                        <a:rPr lang="en-IN" dirty="0" err="1" smtClean="0"/>
                        <a:t>yang.datastore</a:t>
                      </a: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Operation - YANG </a:t>
                      </a:r>
                      <a:r>
                        <a:rPr lang="en-IN" dirty="0" err="1" smtClean="0"/>
                        <a:t>rpc</a:t>
                      </a:r>
                      <a:r>
                        <a:rPr lang="en-IN" dirty="0" smtClean="0"/>
                        <a:t> statement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application/</a:t>
                      </a:r>
                      <a:r>
                        <a:rPr lang="en-IN" dirty="0" err="1" smtClean="0"/>
                        <a:t>yang.operation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Schema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application/yang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 Resources</a:t>
            </a:r>
          </a:p>
          <a:p>
            <a:pPr lvl="1"/>
            <a:r>
              <a:rPr lang="en-IN" dirty="0"/>
              <a:t>The API resource contains the state and access points for </a:t>
            </a:r>
            <a:r>
              <a:rPr lang="en-IN" dirty="0" smtClean="0"/>
              <a:t>the RESTCONF features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Operations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IN" dirty="0"/>
              <a:t>configuration </a:t>
            </a:r>
            <a:r>
              <a:rPr lang="en-IN" dirty="0" smtClean="0"/>
              <a:t>and   </a:t>
            </a:r>
            <a:r>
              <a:rPr lang="en-IN" dirty="0"/>
              <a:t>operational data resources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Resources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REST-CONF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721" y="6279276"/>
            <a:ext cx="3276600" cy="365125"/>
          </a:xfrm>
        </p:spPr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</a:t>
            </a:r>
          </a:p>
          <a:p>
            <a:pPr lvl="1"/>
            <a:r>
              <a:rPr lang="en-IN" dirty="0"/>
              <a:t>operation defined with the YANG "</a:t>
            </a:r>
            <a:r>
              <a:rPr lang="en-IN" dirty="0" err="1"/>
              <a:t>rpc</a:t>
            </a:r>
            <a:r>
              <a:rPr lang="en-IN" dirty="0"/>
              <a:t>" statement</a:t>
            </a:r>
            <a:endParaRPr lang="en-US" dirty="0"/>
          </a:p>
          <a:p>
            <a:endParaRPr lang="en-IN" dirty="0"/>
          </a:p>
        </p:txBody>
      </p:sp>
      <p:pic>
        <p:nvPicPr>
          <p:cNvPr id="10" name="Content Placeholder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66" y="3240667"/>
            <a:ext cx="5181600" cy="132243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299" y="5572797"/>
            <a:ext cx="10048690" cy="21380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937655" y="5572797"/>
            <a:ext cx="2903244" cy="21380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>
            <a:off x="6019801" y="5129658"/>
            <a:ext cx="160683" cy="387174"/>
          </a:xfrm>
          <a:prstGeom prst="downArrow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38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Datastore</a:t>
            </a:r>
            <a:r>
              <a:rPr lang="en-US" dirty="0" smtClean="0"/>
              <a:t>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Is </a:t>
            </a:r>
            <a:r>
              <a:rPr lang="en-IN" dirty="0"/>
              <a:t>used to simplify resource editing for the client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 err="1"/>
              <a:t>datastore</a:t>
            </a:r>
            <a:r>
              <a:rPr lang="en-IN" dirty="0"/>
              <a:t> resource </a:t>
            </a:r>
            <a:r>
              <a:rPr lang="en-IN" dirty="0" smtClean="0"/>
              <a:t>written using PATCH </a:t>
            </a:r>
            <a:r>
              <a:rPr lang="en-IN" dirty="0"/>
              <a:t>method</a:t>
            </a:r>
            <a:r>
              <a:rPr lang="en-IN" dirty="0" smtClean="0"/>
              <a:t>.</a:t>
            </a:r>
          </a:p>
          <a:p>
            <a:r>
              <a:rPr lang="en-IN" dirty="0" err="1"/>
              <a:t>datastore</a:t>
            </a:r>
            <a:r>
              <a:rPr lang="en-IN" dirty="0"/>
              <a:t> resource is saved to non-volatile storage</a:t>
            </a:r>
            <a:endParaRPr lang="en-IN" dirty="0" smtClean="0"/>
          </a:p>
          <a:p>
            <a:r>
              <a:rPr lang="en-US" dirty="0"/>
              <a:t>Collision Detections</a:t>
            </a:r>
            <a:endParaRPr lang="en-IN" dirty="0" smtClean="0"/>
          </a:p>
          <a:p>
            <a:pPr lvl="1"/>
            <a:r>
              <a:rPr lang="en-IN" dirty="0" smtClean="0"/>
              <a:t>Timestamp</a:t>
            </a:r>
            <a:endParaRPr lang="en-IN" dirty="0"/>
          </a:p>
          <a:p>
            <a:pPr lvl="2"/>
            <a:r>
              <a:rPr lang="en-IN" dirty="0" smtClean="0"/>
              <a:t>Using </a:t>
            </a:r>
            <a:r>
              <a:rPr lang="en-IN" dirty="0"/>
              <a:t>"Last-Modified" and "Date" headers are returned in the response for a retrieval request</a:t>
            </a:r>
          </a:p>
          <a:p>
            <a:pPr lvl="1"/>
            <a:r>
              <a:rPr lang="en-IN" dirty="0"/>
              <a:t>Entity Tag</a:t>
            </a:r>
          </a:p>
          <a:p>
            <a:pPr lvl="2"/>
            <a:r>
              <a:rPr lang="en-IN" dirty="0"/>
              <a:t>"</a:t>
            </a:r>
            <a:r>
              <a:rPr lang="en-IN" dirty="0" err="1"/>
              <a:t>ETag</a:t>
            </a:r>
            <a:r>
              <a:rPr lang="en-IN" dirty="0"/>
              <a:t>" header is returned in the response for a retrieval request.  The "If-Match" header can be used in edit operation requests to cause the server to reject the request if the resource entity tag does not match the specified value.</a:t>
            </a:r>
          </a:p>
          <a:p>
            <a:endParaRPr lang="en-IN" dirty="0"/>
          </a:p>
        </p:txBody>
      </p:sp>
      <p:pic>
        <p:nvPicPr>
          <p:cNvPr id="12" name="Picture 6" descr="C:\Users\vkosuri\AppData\Local\Microsoft\Windows\Temporary Internet Files\Content.IE5\LGP7S4XT\lemons02[1]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204" y="2709843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REST-CONF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136" y="2431448"/>
            <a:ext cx="6716062" cy="1428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99000" y="2431448"/>
            <a:ext cx="1841500" cy="14289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5970942" y="2114550"/>
            <a:ext cx="160683" cy="306035"/>
          </a:xfrm>
          <a:prstGeom prst="downArrow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7066722" y="1709530"/>
            <a:ext cx="1729408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roadway" panose="04040905080B02020502" pitchFamily="82" charset="0"/>
              </a:rPr>
              <a:t>ADTRAN</a:t>
            </a:r>
            <a:endParaRPr lang="en-IN" dirty="0" err="1" smtClean="0">
              <a:solidFill>
                <a:schemeClr val="accent1">
                  <a:lumMod val="75000"/>
                </a:schemeClr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19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</a:t>
            </a:r>
            <a:r>
              <a:rPr lang="en-IN" dirty="0">
                <a:solidFill>
                  <a:schemeClr val="accent5"/>
                </a:solidFill>
              </a:rPr>
              <a:t>data resource </a:t>
            </a:r>
            <a:r>
              <a:rPr lang="en-IN" dirty="0"/>
              <a:t>represents a YANG data node that is a </a:t>
            </a:r>
            <a:r>
              <a:rPr lang="en-IN" dirty="0">
                <a:solidFill>
                  <a:schemeClr val="accent5"/>
                </a:solidFill>
              </a:rPr>
              <a:t>descendant</a:t>
            </a:r>
            <a:r>
              <a:rPr lang="en-IN" dirty="0"/>
              <a:t> node of a </a:t>
            </a:r>
            <a:r>
              <a:rPr lang="en-IN" dirty="0" err="1"/>
              <a:t>datastore</a:t>
            </a:r>
            <a:r>
              <a:rPr lang="en-IN" dirty="0"/>
              <a:t> resource.</a:t>
            </a:r>
          </a:p>
          <a:p>
            <a:endParaRPr lang="en-US" dirty="0" smtClean="0"/>
          </a:p>
          <a:p>
            <a:r>
              <a:rPr lang="en-IN" dirty="0"/>
              <a:t>Containers, leafs, list entries and </a:t>
            </a:r>
            <a:r>
              <a:rPr lang="en-IN" dirty="0" err="1"/>
              <a:t>anyxml</a:t>
            </a:r>
            <a:r>
              <a:rPr lang="en-IN" dirty="0"/>
              <a:t> nodes are data resources</a:t>
            </a:r>
            <a:r>
              <a:rPr lang="en-IN" dirty="0" smtClean="0"/>
              <a:t>.</a:t>
            </a:r>
          </a:p>
          <a:p>
            <a:r>
              <a:rPr lang="en-IN" dirty="0"/>
              <a:t>The </a:t>
            </a:r>
            <a:r>
              <a:rPr lang="en-IN" dirty="0" smtClean="0">
                <a:solidFill>
                  <a:schemeClr val="accent5"/>
                </a:solidFill>
              </a:rPr>
              <a:t>schema resource </a:t>
            </a:r>
            <a:r>
              <a:rPr lang="en-IN" dirty="0" smtClean="0"/>
              <a:t>used  get xml schema from model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(Conti…)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REST-CONF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55" y="3263549"/>
            <a:ext cx="10048690" cy="21380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222577" y="3263549"/>
            <a:ext cx="1990603" cy="17834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233" y="3547604"/>
            <a:ext cx="4652079" cy="2852168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10057195" y="2771721"/>
            <a:ext cx="160683" cy="387174"/>
          </a:xfrm>
          <a:prstGeom prst="downArrow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65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1246</Words>
  <Application>Microsoft Office PowerPoint</Application>
  <PresentationFormat>Custom</PresentationFormat>
  <Paragraphs>307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Presentation level design</vt:lpstr>
      <vt:lpstr>REST-CONF</vt:lpstr>
      <vt:lpstr>Topics</vt:lpstr>
      <vt:lpstr>REST</vt:lpstr>
      <vt:lpstr> </vt:lpstr>
      <vt:lpstr>RESTCONF</vt:lpstr>
      <vt:lpstr>REST-CONF Resources</vt:lpstr>
      <vt:lpstr>API Resources</vt:lpstr>
      <vt:lpstr>Datastore Resource</vt:lpstr>
      <vt:lpstr>Resources (Conti…)</vt:lpstr>
      <vt:lpstr>Operations</vt:lpstr>
      <vt:lpstr>Query Parameters</vt:lpstr>
      <vt:lpstr>Other Query Features</vt:lpstr>
      <vt:lpstr>Messages</vt:lpstr>
      <vt:lpstr>Notifications</vt:lpstr>
      <vt:lpstr>Error Reporting</vt:lpstr>
      <vt:lpstr>References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Restconf</dc:title>
  <dc:creator/>
  <cp:keywords/>
  <cp:lastModifiedBy/>
  <cp:revision>1</cp:revision>
  <dcterms:created xsi:type="dcterms:W3CDTF">2015-09-09T04:19:53Z</dcterms:created>
  <dcterms:modified xsi:type="dcterms:W3CDTF">2015-09-22T05:41:10Z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