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256" r:id="rId2"/>
    <p:sldId id="262" r:id="rId3"/>
    <p:sldId id="257" r:id="rId4"/>
    <p:sldId id="268" r:id="rId5"/>
    <p:sldId id="259" r:id="rId6"/>
    <p:sldId id="266" r:id="rId7"/>
    <p:sldId id="258" r:id="rId8"/>
    <p:sldId id="261" r:id="rId9"/>
    <p:sldId id="260" r:id="rId10"/>
    <p:sldId id="263" r:id="rId11"/>
    <p:sldId id="264" r:id="rId12"/>
    <p:sldId id="26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79391" autoAdjust="0"/>
  </p:normalViewPr>
  <p:slideViewPr>
    <p:cSldViewPr snapToGrid="0">
      <p:cViewPr varScale="1">
        <p:scale>
          <a:sx n="59" d="100"/>
          <a:sy n="59" d="100"/>
        </p:scale>
        <p:origin x="936" y="4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0BEF1D-98C2-42A3-8EAA-EF8EFFFA71D6}" type="datetimeFigureOut">
              <a:rPr lang="en-IN" smtClean="0"/>
              <a:t>01-09-2015</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2D4D3B-C6AC-4A2D-A460-1DF38443FB71}" type="slidenum">
              <a:rPr lang="en-IN" smtClean="0"/>
              <a:t>‹#›</a:t>
            </a:fld>
            <a:endParaRPr lang="en-IN"/>
          </a:p>
        </p:txBody>
      </p:sp>
    </p:spTree>
    <p:extLst>
      <p:ext uri="{BB962C8B-B14F-4D97-AF65-F5344CB8AC3E}">
        <p14:creationId xmlns:p14="http://schemas.microsoft.com/office/powerpoint/2010/main" val="236661857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A93D8-E86D-41C0-84D3-A8A9D40DE271}" type="datetimeFigureOut">
              <a:rPr lang="en-US"/>
              <a:pPr/>
              <a:t>9/1/2015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F45E0-7E8F-4D5F-BC95-6E61CA83DF29}" type="slidenum">
              <a:rPr lang="en-US"/>
              <a:pPr/>
              <a:t>‹#›</a:t>
            </a:fld>
            <a:endParaRPr lang="en-US"/>
          </a:p>
        </p:txBody>
      </p:sp>
    </p:spTree>
    <p:extLst>
      <p:ext uri="{BB962C8B-B14F-4D97-AF65-F5344CB8AC3E}">
        <p14:creationId xmlns:p14="http://schemas.microsoft.com/office/powerpoint/2010/main" val="49987603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EF45E0-7E8F-4D5F-BC95-6E61CA83DF29}" type="slidenum">
              <a:rPr lang="en-US"/>
              <a:pPr/>
              <a:t>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755150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EF45E0-7E8F-4D5F-BC95-6E61CA83DF29}" type="slidenum">
              <a:rPr lang="en-US"/>
              <a:pPr/>
              <a:t>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75199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module </a:t>
            </a:r>
            <a:r>
              <a:rPr lang="en-IN" dirty="0" err="1" smtClean="0"/>
              <a:t>adtran</a:t>
            </a:r>
            <a:r>
              <a:rPr lang="en-IN" dirty="0" smtClean="0"/>
              <a:t>-my-module {</a:t>
            </a:r>
          </a:p>
          <a:p>
            <a:endParaRPr lang="en-IN" dirty="0" smtClean="0"/>
          </a:p>
          <a:p>
            <a:r>
              <a:rPr lang="en-IN" dirty="0" smtClean="0"/>
              <a:t>  namespace "http://www.adtran.com/ns/yang/adtran-my-module";</a:t>
            </a:r>
          </a:p>
          <a:p>
            <a:r>
              <a:rPr lang="en-IN" dirty="0" smtClean="0"/>
              <a:t>  prefix </a:t>
            </a:r>
            <a:r>
              <a:rPr lang="en-IN" dirty="0" err="1" smtClean="0"/>
              <a:t>adtn</a:t>
            </a:r>
            <a:r>
              <a:rPr lang="en-IN" dirty="0" smtClean="0"/>
              <a:t>-my-mod;</a:t>
            </a:r>
          </a:p>
          <a:p>
            <a:endParaRPr lang="en-IN" dirty="0" smtClean="0"/>
          </a:p>
          <a:p>
            <a:r>
              <a:rPr lang="en-IN" dirty="0" smtClean="0"/>
              <a:t>  /* Imports */</a:t>
            </a:r>
          </a:p>
          <a:p>
            <a:r>
              <a:rPr lang="en-IN" dirty="0" smtClean="0"/>
              <a:t>  &lt;import modules to reuse types, groupings, </a:t>
            </a:r>
            <a:r>
              <a:rPr lang="en-IN" dirty="0" err="1" smtClean="0"/>
              <a:t>etc</a:t>
            </a:r>
            <a:r>
              <a:rPr lang="en-IN" dirty="0" smtClean="0"/>
              <a:t>&gt;</a:t>
            </a:r>
          </a:p>
          <a:p>
            <a:endParaRPr lang="en-IN" dirty="0" smtClean="0"/>
          </a:p>
          <a:p>
            <a:r>
              <a:rPr lang="en-IN" dirty="0" smtClean="0"/>
              <a:t>  /* Includes */</a:t>
            </a:r>
          </a:p>
          <a:p>
            <a:r>
              <a:rPr lang="en-IN" dirty="0" smtClean="0"/>
              <a:t>  &lt;include any submodules that belong-to this module&gt;</a:t>
            </a:r>
          </a:p>
          <a:p>
            <a:endParaRPr lang="en-IN" dirty="0" smtClean="0"/>
          </a:p>
          <a:p>
            <a:r>
              <a:rPr lang="en-IN" dirty="0" smtClean="0"/>
              <a:t>  organization</a:t>
            </a:r>
          </a:p>
          <a:p>
            <a:r>
              <a:rPr lang="en-IN" dirty="0" smtClean="0"/>
              <a:t>    "Adtran, Inc.";</a:t>
            </a:r>
          </a:p>
          <a:p>
            <a:endParaRPr lang="en-IN" dirty="0" smtClean="0"/>
          </a:p>
          <a:p>
            <a:r>
              <a:rPr lang="en-IN" dirty="0" smtClean="0"/>
              <a:t>  contact</a:t>
            </a:r>
          </a:p>
          <a:p>
            <a:r>
              <a:rPr lang="en-IN" dirty="0" smtClean="0"/>
              <a:t>    "&lt;http://www.adtran.com/&gt;";</a:t>
            </a:r>
          </a:p>
          <a:p>
            <a:endParaRPr lang="en-IN" dirty="0" smtClean="0"/>
          </a:p>
          <a:p>
            <a:r>
              <a:rPr lang="en-IN" dirty="0" smtClean="0"/>
              <a:t>  description</a:t>
            </a:r>
          </a:p>
          <a:p>
            <a:r>
              <a:rPr lang="en-IN" dirty="0" smtClean="0"/>
              <a:t>    "This module contains a collection of YANG definitions for</a:t>
            </a:r>
          </a:p>
          <a:p>
            <a:r>
              <a:rPr lang="en-IN" dirty="0" smtClean="0"/>
              <a:t>     managing my stuff.</a:t>
            </a:r>
          </a:p>
          <a:p>
            <a:endParaRPr lang="en-IN" dirty="0" smtClean="0"/>
          </a:p>
          <a:p>
            <a:r>
              <a:rPr lang="en-IN" dirty="0" smtClean="0"/>
              <a:t>     Copyright (c) 2015 ADTRAN, Inc.  All rights reserved.";</a:t>
            </a:r>
          </a:p>
          <a:p>
            <a:endParaRPr lang="en-IN" dirty="0" smtClean="0"/>
          </a:p>
          <a:p>
            <a:r>
              <a:rPr lang="en-IN" dirty="0" smtClean="0"/>
              <a:t>  revision 2015-07-20 {</a:t>
            </a:r>
          </a:p>
          <a:p>
            <a:r>
              <a:rPr lang="en-IN" dirty="0" smtClean="0"/>
              <a:t>    description</a:t>
            </a:r>
          </a:p>
          <a:p>
            <a:r>
              <a:rPr lang="en-IN" dirty="0" smtClean="0"/>
              <a:t>      "Initial revision.";</a:t>
            </a:r>
          </a:p>
          <a:p>
            <a:r>
              <a:rPr lang="en-IN" dirty="0" smtClean="0"/>
              <a:t>    reference</a:t>
            </a:r>
          </a:p>
          <a:p>
            <a:r>
              <a:rPr lang="en-IN" dirty="0" smtClean="0"/>
              <a:t>      "Every revision statement must have a reference.  If there</a:t>
            </a:r>
          </a:p>
          <a:p>
            <a:r>
              <a:rPr lang="en-IN" dirty="0" smtClean="0"/>
              <a:t>       isn't a reference for the model, just put 'none'";</a:t>
            </a:r>
          </a:p>
          <a:p>
            <a:r>
              <a:rPr lang="en-IN" dirty="0" smtClean="0"/>
              <a:t>  }</a:t>
            </a:r>
          </a:p>
          <a:p>
            <a:endParaRPr lang="en-IN" dirty="0" smtClean="0"/>
          </a:p>
          <a:p>
            <a:r>
              <a:rPr lang="en-IN" dirty="0" smtClean="0"/>
              <a:t>  /* Features */</a:t>
            </a:r>
          </a:p>
          <a:p>
            <a:r>
              <a:rPr lang="en-IN" dirty="0" smtClean="0"/>
              <a:t>  feature my-feature {</a:t>
            </a:r>
          </a:p>
          <a:p>
            <a:r>
              <a:rPr lang="en-IN" dirty="0" smtClean="0"/>
              <a:t>    description</a:t>
            </a:r>
          </a:p>
          <a:p>
            <a:r>
              <a:rPr lang="en-IN" dirty="0" smtClean="0"/>
              <a:t>      "This is optional.  It's used to define a feature to</a:t>
            </a:r>
          </a:p>
          <a:p>
            <a:r>
              <a:rPr lang="en-IN" dirty="0" smtClean="0"/>
              <a:t>       make some object or tree of objects optional.";</a:t>
            </a:r>
          </a:p>
          <a:p>
            <a:r>
              <a:rPr lang="en-IN" dirty="0" smtClean="0"/>
              <a:t>  }</a:t>
            </a:r>
          </a:p>
          <a:p>
            <a:endParaRPr lang="en-IN" dirty="0" smtClean="0"/>
          </a:p>
          <a:p>
            <a:endParaRPr lang="en-IN" dirty="0" smtClean="0"/>
          </a:p>
          <a:p>
            <a:r>
              <a:rPr lang="en-IN" dirty="0" smtClean="0"/>
              <a:t>  /* Identities */</a:t>
            </a:r>
          </a:p>
          <a:p>
            <a:r>
              <a:rPr lang="en-IN" dirty="0" smtClean="0"/>
              <a:t>  identity my-identity {</a:t>
            </a:r>
          </a:p>
          <a:p>
            <a:r>
              <a:rPr lang="en-IN" dirty="0" smtClean="0"/>
              <a:t>    description</a:t>
            </a:r>
          </a:p>
          <a:p>
            <a:r>
              <a:rPr lang="en-IN" dirty="0" smtClean="0"/>
              <a:t>      "Identities used in objects of the </a:t>
            </a:r>
            <a:r>
              <a:rPr lang="en-IN" dirty="0" err="1" smtClean="0"/>
              <a:t>identityref</a:t>
            </a:r>
            <a:r>
              <a:rPr lang="en-IN" dirty="0" smtClean="0"/>
              <a:t> type";</a:t>
            </a:r>
          </a:p>
          <a:p>
            <a:r>
              <a:rPr lang="en-IN" dirty="0" smtClean="0"/>
              <a:t>  }</a:t>
            </a:r>
          </a:p>
          <a:p>
            <a:endParaRPr lang="en-IN" dirty="0" smtClean="0"/>
          </a:p>
          <a:p>
            <a:endParaRPr lang="en-IN" dirty="0" smtClean="0"/>
          </a:p>
          <a:p>
            <a:r>
              <a:rPr lang="en-IN" dirty="0" smtClean="0"/>
              <a:t>  /* </a:t>
            </a:r>
            <a:r>
              <a:rPr lang="en-IN" dirty="0" err="1" smtClean="0"/>
              <a:t>Typedefs</a:t>
            </a:r>
            <a:r>
              <a:rPr lang="en-IN" dirty="0" smtClean="0"/>
              <a:t> */</a:t>
            </a:r>
          </a:p>
          <a:p>
            <a:r>
              <a:rPr lang="en-IN" dirty="0" smtClean="0"/>
              <a:t>  </a:t>
            </a:r>
            <a:r>
              <a:rPr lang="en-IN" dirty="0" err="1" smtClean="0"/>
              <a:t>typedef</a:t>
            </a:r>
            <a:r>
              <a:rPr lang="en-IN" dirty="0" smtClean="0"/>
              <a:t> my-type {</a:t>
            </a:r>
          </a:p>
          <a:p>
            <a:r>
              <a:rPr lang="en-IN" dirty="0" smtClean="0"/>
              <a:t>    type </a:t>
            </a:r>
            <a:r>
              <a:rPr lang="en-IN" dirty="0" err="1" smtClean="0"/>
              <a:t>boolean</a:t>
            </a:r>
            <a:r>
              <a:rPr lang="en-IN" dirty="0" smtClean="0"/>
              <a:t>;</a:t>
            </a:r>
          </a:p>
          <a:p>
            <a:r>
              <a:rPr lang="en-IN" dirty="0" smtClean="0"/>
              <a:t>    description</a:t>
            </a:r>
          </a:p>
          <a:p>
            <a:r>
              <a:rPr lang="en-IN" dirty="0" smtClean="0"/>
              <a:t>      "This is optional.  It's used to define a reusable</a:t>
            </a:r>
          </a:p>
          <a:p>
            <a:r>
              <a:rPr lang="en-IN" dirty="0" smtClean="0"/>
              <a:t>      type.";</a:t>
            </a:r>
          </a:p>
          <a:p>
            <a:r>
              <a:rPr lang="en-IN" dirty="0" smtClean="0"/>
              <a:t>  }</a:t>
            </a:r>
          </a:p>
          <a:p>
            <a:endParaRPr lang="en-IN" dirty="0" smtClean="0"/>
          </a:p>
          <a:p>
            <a:endParaRPr lang="en-IN" dirty="0" smtClean="0"/>
          </a:p>
          <a:p>
            <a:r>
              <a:rPr lang="en-IN" dirty="0" smtClean="0"/>
              <a:t>  /* Groupings */</a:t>
            </a:r>
          </a:p>
          <a:p>
            <a:r>
              <a:rPr lang="en-IN" dirty="0" smtClean="0"/>
              <a:t>  grouping my-grouping {</a:t>
            </a:r>
          </a:p>
          <a:p>
            <a:r>
              <a:rPr lang="en-IN" dirty="0" smtClean="0"/>
              <a:t>    description</a:t>
            </a:r>
          </a:p>
          <a:p>
            <a:r>
              <a:rPr lang="en-IN" dirty="0" smtClean="0"/>
              <a:t>      "A collection of objects that can be defined once and</a:t>
            </a:r>
          </a:p>
          <a:p>
            <a:r>
              <a:rPr lang="en-IN" dirty="0" smtClean="0"/>
              <a:t>       used in multiple containers, lists, etc.";</a:t>
            </a:r>
          </a:p>
          <a:p>
            <a:endParaRPr lang="en-IN" dirty="0" smtClean="0"/>
          </a:p>
          <a:p>
            <a:r>
              <a:rPr lang="en-IN" dirty="0" smtClean="0"/>
              <a:t>    /* Leafs, leaf-lists, </a:t>
            </a:r>
            <a:r>
              <a:rPr lang="en-IN" dirty="0" err="1" smtClean="0"/>
              <a:t>etc</a:t>
            </a:r>
            <a:r>
              <a:rPr lang="en-IN" dirty="0" smtClean="0"/>
              <a:t> */</a:t>
            </a:r>
          </a:p>
          <a:p>
            <a:r>
              <a:rPr lang="en-IN" dirty="0" smtClean="0"/>
              <a:t>    /* &lt;objects that may be used in multiple containers,</a:t>
            </a:r>
          </a:p>
          <a:p>
            <a:r>
              <a:rPr lang="en-IN" dirty="0" smtClean="0"/>
              <a:t>        lists, </a:t>
            </a:r>
            <a:r>
              <a:rPr lang="en-IN" dirty="0" err="1" smtClean="0"/>
              <a:t>etc</a:t>
            </a:r>
            <a:r>
              <a:rPr lang="en-IN" dirty="0" smtClean="0"/>
              <a:t>&gt; */</a:t>
            </a:r>
          </a:p>
          <a:p>
            <a:r>
              <a:rPr lang="en-IN" dirty="0" smtClean="0"/>
              <a:t>  }</a:t>
            </a:r>
          </a:p>
          <a:p>
            <a:endParaRPr lang="en-IN" dirty="0" smtClean="0"/>
          </a:p>
          <a:p>
            <a:endParaRPr lang="en-IN" dirty="0" smtClean="0"/>
          </a:p>
          <a:p>
            <a:r>
              <a:rPr lang="en-IN" dirty="0" smtClean="0"/>
              <a:t>  /* Augments */</a:t>
            </a:r>
          </a:p>
          <a:p>
            <a:r>
              <a:rPr lang="en-IN" dirty="0" smtClean="0"/>
              <a:t>  augment "/another-node" {</a:t>
            </a:r>
          </a:p>
          <a:p>
            <a:r>
              <a:rPr lang="en-IN" dirty="0" smtClean="0"/>
              <a:t>    description</a:t>
            </a:r>
          </a:p>
          <a:p>
            <a:r>
              <a:rPr lang="en-IN" dirty="0" smtClean="0"/>
              <a:t>      "This is an optional where you want to add nodes to an</a:t>
            </a:r>
          </a:p>
          <a:p>
            <a:r>
              <a:rPr lang="en-IN" dirty="0" smtClean="0"/>
              <a:t>       existing node in another module";</a:t>
            </a:r>
          </a:p>
          <a:p>
            <a:r>
              <a:rPr lang="en-IN" dirty="0" smtClean="0"/>
              <a:t>  }</a:t>
            </a:r>
          </a:p>
          <a:p>
            <a:endParaRPr lang="en-IN" dirty="0" smtClean="0"/>
          </a:p>
          <a:p>
            <a:endParaRPr lang="en-IN" dirty="0" smtClean="0"/>
          </a:p>
          <a:p>
            <a:r>
              <a:rPr lang="en-IN" dirty="0" smtClean="0"/>
              <a:t>  /* Top level </a:t>
            </a:r>
            <a:r>
              <a:rPr lang="en-IN" dirty="0" err="1" smtClean="0"/>
              <a:t>config</a:t>
            </a:r>
            <a:r>
              <a:rPr lang="en-IN" dirty="0" smtClean="0"/>
              <a:t> container if defining </a:t>
            </a:r>
            <a:r>
              <a:rPr lang="en-IN" dirty="0" err="1" smtClean="0"/>
              <a:t>config</a:t>
            </a:r>
            <a:r>
              <a:rPr lang="en-IN" dirty="0" smtClean="0"/>
              <a:t> objects */</a:t>
            </a:r>
          </a:p>
          <a:p>
            <a:r>
              <a:rPr lang="en-IN" dirty="0" smtClean="0"/>
              <a:t>  container my-objects {</a:t>
            </a:r>
          </a:p>
          <a:p>
            <a:r>
              <a:rPr lang="en-IN" dirty="0" smtClean="0"/>
              <a:t>    description</a:t>
            </a:r>
          </a:p>
          <a:p>
            <a:r>
              <a:rPr lang="en-IN" dirty="0" smtClean="0"/>
              <a:t>      "A container must have a description";</a:t>
            </a:r>
          </a:p>
          <a:p>
            <a:endParaRPr lang="en-IN" dirty="0" smtClean="0"/>
          </a:p>
          <a:p>
            <a:r>
              <a:rPr lang="en-IN" dirty="0" smtClean="0"/>
              <a:t>    /* Leafs, Leaf-lists, </a:t>
            </a:r>
            <a:r>
              <a:rPr lang="en-IN" dirty="0" err="1" smtClean="0"/>
              <a:t>etc</a:t>
            </a:r>
            <a:r>
              <a:rPr lang="en-IN" dirty="0" smtClean="0"/>
              <a:t> */</a:t>
            </a:r>
          </a:p>
          <a:p>
            <a:r>
              <a:rPr lang="en-IN" dirty="0" smtClean="0"/>
              <a:t>    &lt;objects that have a single instance in the container&gt;</a:t>
            </a:r>
          </a:p>
          <a:p>
            <a:endParaRPr lang="en-IN" dirty="0" smtClean="0"/>
          </a:p>
          <a:p>
            <a:r>
              <a:rPr lang="en-IN" dirty="0" smtClean="0"/>
              <a:t>    /* List(s) - for objects with multiple elements or instances */</a:t>
            </a:r>
          </a:p>
          <a:p>
            <a:r>
              <a:rPr lang="en-IN" dirty="0" smtClean="0"/>
              <a:t>    list my-object {</a:t>
            </a:r>
          </a:p>
          <a:p>
            <a:r>
              <a:rPr lang="en-IN" dirty="0" smtClean="0"/>
              <a:t>      /* A </a:t>
            </a:r>
            <a:r>
              <a:rPr lang="en-IN" dirty="0" err="1" smtClean="0"/>
              <a:t>config</a:t>
            </a:r>
            <a:r>
              <a:rPr lang="en-IN" dirty="0" smtClean="0"/>
              <a:t> list must have at least one key */</a:t>
            </a:r>
          </a:p>
          <a:p>
            <a:r>
              <a:rPr lang="en-IN" dirty="0" smtClean="0"/>
              <a:t>      key "a-key";</a:t>
            </a:r>
          </a:p>
          <a:p>
            <a:endParaRPr lang="en-IN" dirty="0" smtClean="0"/>
          </a:p>
          <a:p>
            <a:r>
              <a:rPr lang="en-IN" dirty="0" smtClean="0"/>
              <a:t>      description</a:t>
            </a:r>
          </a:p>
          <a:p>
            <a:r>
              <a:rPr lang="en-IN" dirty="0" smtClean="0"/>
              <a:t>        "A list must have a description";</a:t>
            </a:r>
          </a:p>
          <a:p>
            <a:endParaRPr lang="en-IN" dirty="0" smtClean="0"/>
          </a:p>
          <a:p>
            <a:r>
              <a:rPr lang="en-IN" dirty="0" smtClean="0"/>
              <a:t>      leaf a-key {</a:t>
            </a:r>
          </a:p>
          <a:p>
            <a:r>
              <a:rPr lang="en-IN" dirty="0" smtClean="0"/>
              <a:t>        type some-type;</a:t>
            </a:r>
          </a:p>
          <a:p>
            <a:r>
              <a:rPr lang="en-IN" dirty="0" smtClean="0"/>
              <a:t>        description</a:t>
            </a:r>
          </a:p>
          <a:p>
            <a:r>
              <a:rPr lang="en-IN" dirty="0" smtClean="0"/>
              <a:t>          "The key must be a defined leaf either directly</a:t>
            </a:r>
          </a:p>
          <a:p>
            <a:r>
              <a:rPr lang="en-IN" dirty="0" smtClean="0"/>
              <a:t>           or through the use of a grouping via the uses</a:t>
            </a:r>
          </a:p>
          <a:p>
            <a:r>
              <a:rPr lang="en-IN" dirty="0" smtClean="0"/>
              <a:t>           statement";</a:t>
            </a:r>
          </a:p>
          <a:p>
            <a:r>
              <a:rPr lang="en-IN" dirty="0" smtClean="0"/>
              <a:t>      }</a:t>
            </a:r>
          </a:p>
          <a:p>
            <a:endParaRPr lang="en-IN" dirty="0" smtClean="0"/>
          </a:p>
          <a:p>
            <a:r>
              <a:rPr lang="en-IN" dirty="0" smtClean="0"/>
              <a:t>      /* Leafs, leaf-lists, </a:t>
            </a:r>
            <a:r>
              <a:rPr lang="en-IN" dirty="0" err="1" smtClean="0"/>
              <a:t>etc</a:t>
            </a:r>
            <a:r>
              <a:rPr lang="en-IN" dirty="0" smtClean="0"/>
              <a:t> */</a:t>
            </a:r>
          </a:p>
          <a:p>
            <a:r>
              <a:rPr lang="en-IN" dirty="0" smtClean="0"/>
              <a:t>      /* &lt;objects associated with each element in the list&gt; */</a:t>
            </a:r>
          </a:p>
          <a:p>
            <a:r>
              <a:rPr lang="en-IN" dirty="0" smtClean="0"/>
              <a:t>    }</a:t>
            </a:r>
          </a:p>
          <a:p>
            <a:r>
              <a:rPr lang="en-IN" dirty="0" smtClean="0"/>
              <a:t>  }</a:t>
            </a:r>
          </a:p>
          <a:p>
            <a:endParaRPr lang="en-IN" dirty="0" smtClean="0"/>
          </a:p>
          <a:p>
            <a:r>
              <a:rPr lang="en-IN" dirty="0" smtClean="0"/>
              <a:t>  /* Top level state container if defining state/status objects */</a:t>
            </a:r>
          </a:p>
          <a:p>
            <a:r>
              <a:rPr lang="en-IN" dirty="0" smtClean="0"/>
              <a:t>  container my-objects-state {</a:t>
            </a:r>
          </a:p>
          <a:p>
            <a:r>
              <a:rPr lang="en-IN" dirty="0" smtClean="0"/>
              <a:t>    description</a:t>
            </a:r>
          </a:p>
          <a:p>
            <a:r>
              <a:rPr lang="en-IN" dirty="0" smtClean="0"/>
              <a:t>      "Again, the container must have a description";</a:t>
            </a:r>
          </a:p>
          <a:p>
            <a:endParaRPr lang="en-IN" dirty="0" smtClean="0"/>
          </a:p>
          <a:p>
            <a:r>
              <a:rPr lang="en-IN" dirty="0" smtClean="0"/>
              <a:t>    /* Leafs, Leaf-lists, </a:t>
            </a:r>
            <a:r>
              <a:rPr lang="en-IN" dirty="0" err="1" smtClean="0"/>
              <a:t>etc</a:t>
            </a:r>
            <a:r>
              <a:rPr lang="en-IN" dirty="0" smtClean="0"/>
              <a:t> */</a:t>
            </a:r>
          </a:p>
          <a:p>
            <a:r>
              <a:rPr lang="en-IN" dirty="0" smtClean="0"/>
              <a:t>    &lt;objects that have a single instance in the container&gt;</a:t>
            </a:r>
          </a:p>
          <a:p>
            <a:endParaRPr lang="en-IN" dirty="0" smtClean="0"/>
          </a:p>
          <a:p>
            <a:r>
              <a:rPr lang="en-IN" dirty="0" smtClean="0"/>
              <a:t>    /* List(s) - for objects with multiple elements or instances */</a:t>
            </a:r>
          </a:p>
          <a:p>
            <a:r>
              <a:rPr lang="en-IN" dirty="0" smtClean="0"/>
              <a:t>    list my-object-state {</a:t>
            </a:r>
          </a:p>
          <a:p>
            <a:r>
              <a:rPr lang="en-IN" dirty="0" smtClean="0"/>
              <a:t>      /* A non-</a:t>
            </a:r>
            <a:r>
              <a:rPr lang="en-IN" dirty="0" err="1" smtClean="0"/>
              <a:t>config</a:t>
            </a:r>
            <a:r>
              <a:rPr lang="en-IN" dirty="0" smtClean="0"/>
              <a:t> list does not require a key but can have</a:t>
            </a:r>
          </a:p>
          <a:p>
            <a:r>
              <a:rPr lang="en-IN" dirty="0" smtClean="0"/>
              <a:t>         one or more */</a:t>
            </a:r>
          </a:p>
          <a:p>
            <a:r>
              <a:rPr lang="en-IN" dirty="0" smtClean="0"/>
              <a:t>      key "a-key";</a:t>
            </a:r>
          </a:p>
          <a:p>
            <a:endParaRPr lang="en-IN" dirty="0" smtClean="0"/>
          </a:p>
          <a:p>
            <a:r>
              <a:rPr lang="en-IN" dirty="0" smtClean="0"/>
              <a:t>      description</a:t>
            </a:r>
          </a:p>
          <a:p>
            <a:r>
              <a:rPr lang="en-IN" dirty="0" smtClean="0"/>
              <a:t>        "A list must have a description";</a:t>
            </a:r>
          </a:p>
          <a:p>
            <a:endParaRPr lang="en-IN" dirty="0" smtClean="0"/>
          </a:p>
          <a:p>
            <a:r>
              <a:rPr lang="en-IN" dirty="0" smtClean="0"/>
              <a:t>      leaf the-key {</a:t>
            </a:r>
          </a:p>
          <a:p>
            <a:r>
              <a:rPr lang="en-IN" dirty="0" smtClean="0"/>
              <a:t>        type some-type;</a:t>
            </a:r>
          </a:p>
          <a:p>
            <a:r>
              <a:rPr lang="en-IN" dirty="0" smtClean="0"/>
              <a:t>        description</a:t>
            </a:r>
          </a:p>
          <a:p>
            <a:r>
              <a:rPr lang="en-IN" dirty="0" smtClean="0"/>
              <a:t>          "The key must be a defined leaf either directly</a:t>
            </a:r>
          </a:p>
          <a:p>
            <a:r>
              <a:rPr lang="en-IN" dirty="0" smtClean="0"/>
              <a:t>           or through the use of a grouping via the uses</a:t>
            </a:r>
          </a:p>
          <a:p>
            <a:r>
              <a:rPr lang="en-IN" dirty="0" smtClean="0"/>
              <a:t>           statement";</a:t>
            </a:r>
          </a:p>
          <a:p>
            <a:r>
              <a:rPr lang="en-IN" dirty="0" smtClean="0"/>
              <a:t>      }</a:t>
            </a:r>
          </a:p>
          <a:p>
            <a:endParaRPr lang="en-IN" dirty="0" smtClean="0"/>
          </a:p>
          <a:p>
            <a:r>
              <a:rPr lang="en-IN" dirty="0" smtClean="0"/>
              <a:t>      /* Leafs, leaf-lists, </a:t>
            </a:r>
            <a:r>
              <a:rPr lang="en-IN" dirty="0" err="1" smtClean="0"/>
              <a:t>etc</a:t>
            </a:r>
            <a:r>
              <a:rPr lang="en-IN" dirty="0" smtClean="0"/>
              <a:t> */</a:t>
            </a:r>
          </a:p>
          <a:p>
            <a:r>
              <a:rPr lang="en-IN" dirty="0" smtClean="0"/>
              <a:t>      /* &lt;objects associated with each element in the list&gt; */</a:t>
            </a:r>
          </a:p>
          <a:p>
            <a:r>
              <a:rPr lang="en-IN" dirty="0" smtClean="0"/>
              <a:t>    }</a:t>
            </a:r>
          </a:p>
          <a:p>
            <a:r>
              <a:rPr lang="en-IN" dirty="0" smtClean="0"/>
              <a:t>  }</a:t>
            </a:r>
          </a:p>
          <a:p>
            <a:endParaRPr lang="en-IN" dirty="0" smtClean="0"/>
          </a:p>
          <a:p>
            <a:r>
              <a:rPr lang="en-IN" dirty="0" smtClean="0"/>
              <a:t>  /* Optional RPC statement(s) */</a:t>
            </a:r>
          </a:p>
          <a:p>
            <a:r>
              <a:rPr lang="en-IN" dirty="0" smtClean="0"/>
              <a:t>  </a:t>
            </a:r>
            <a:r>
              <a:rPr lang="en-IN" dirty="0" err="1" smtClean="0"/>
              <a:t>rpc</a:t>
            </a:r>
            <a:r>
              <a:rPr lang="en-IN" dirty="0" smtClean="0"/>
              <a:t> do-something {</a:t>
            </a:r>
          </a:p>
          <a:p>
            <a:r>
              <a:rPr lang="en-IN" dirty="0" smtClean="0"/>
              <a:t>    description</a:t>
            </a:r>
          </a:p>
          <a:p>
            <a:r>
              <a:rPr lang="en-IN" dirty="0" smtClean="0"/>
              <a:t>      "This RPC does something";</a:t>
            </a:r>
          </a:p>
          <a:p>
            <a:endParaRPr lang="en-IN" dirty="0" smtClean="0"/>
          </a:p>
          <a:p>
            <a:r>
              <a:rPr lang="en-IN" dirty="0" smtClean="0"/>
              <a:t>    /* Optional input statement */</a:t>
            </a:r>
          </a:p>
          <a:p>
            <a:r>
              <a:rPr lang="en-IN" dirty="0" smtClean="0"/>
              <a:t>    input {</a:t>
            </a:r>
          </a:p>
          <a:p>
            <a:r>
              <a:rPr lang="en-IN" dirty="0" smtClean="0"/>
              <a:t>      /* Leafs, leaf-lists, </a:t>
            </a:r>
            <a:r>
              <a:rPr lang="en-IN" dirty="0" err="1" smtClean="0"/>
              <a:t>etc</a:t>
            </a:r>
            <a:r>
              <a:rPr lang="en-IN" dirty="0" smtClean="0"/>
              <a:t> */</a:t>
            </a:r>
          </a:p>
          <a:p>
            <a:r>
              <a:rPr lang="en-IN" dirty="0" smtClean="0"/>
              <a:t>      /* &lt;objects that are included in the RPC request&gt; */</a:t>
            </a:r>
          </a:p>
          <a:p>
            <a:r>
              <a:rPr lang="en-IN" dirty="0" smtClean="0"/>
              <a:t>    }</a:t>
            </a:r>
          </a:p>
          <a:p>
            <a:endParaRPr lang="en-IN" dirty="0" smtClean="0"/>
          </a:p>
          <a:p>
            <a:r>
              <a:rPr lang="en-IN" dirty="0" smtClean="0"/>
              <a:t>    /* Optional output statement */</a:t>
            </a:r>
          </a:p>
          <a:p>
            <a:r>
              <a:rPr lang="en-IN" dirty="0" smtClean="0"/>
              <a:t>    output {</a:t>
            </a:r>
          </a:p>
          <a:p>
            <a:r>
              <a:rPr lang="en-IN" dirty="0" smtClean="0"/>
              <a:t>      /* Leafs, leaf-lists, </a:t>
            </a:r>
            <a:r>
              <a:rPr lang="en-IN" dirty="0" err="1" smtClean="0"/>
              <a:t>etc</a:t>
            </a:r>
            <a:r>
              <a:rPr lang="en-IN" dirty="0" smtClean="0"/>
              <a:t> */</a:t>
            </a:r>
          </a:p>
          <a:p>
            <a:r>
              <a:rPr lang="en-IN" dirty="0" smtClean="0"/>
              <a:t>      /* &lt;objects that are included in the RPC reply&gt; */</a:t>
            </a:r>
          </a:p>
          <a:p>
            <a:r>
              <a:rPr lang="en-IN" dirty="0" smtClean="0"/>
              <a:t>    }</a:t>
            </a:r>
          </a:p>
          <a:p>
            <a:r>
              <a:rPr lang="en-IN" dirty="0" smtClean="0"/>
              <a:t>  }</a:t>
            </a:r>
          </a:p>
          <a:p>
            <a:endParaRPr lang="en-IN" dirty="0" smtClean="0"/>
          </a:p>
          <a:p>
            <a:endParaRPr lang="en-IN" dirty="0" smtClean="0"/>
          </a:p>
          <a:p>
            <a:r>
              <a:rPr lang="en-IN" dirty="0" smtClean="0"/>
              <a:t>  /* Optional notification statement(s) */</a:t>
            </a:r>
          </a:p>
          <a:p>
            <a:r>
              <a:rPr lang="en-IN" dirty="0" smtClean="0"/>
              <a:t>  notification something-happened {</a:t>
            </a:r>
          </a:p>
          <a:p>
            <a:r>
              <a:rPr lang="en-IN" dirty="0" smtClean="0"/>
              <a:t>    description</a:t>
            </a:r>
          </a:p>
          <a:p>
            <a:r>
              <a:rPr lang="en-IN" dirty="0" smtClean="0"/>
              <a:t>      "Something just happened";</a:t>
            </a:r>
          </a:p>
          <a:p>
            <a:endParaRPr lang="en-IN" dirty="0" smtClean="0"/>
          </a:p>
          <a:p>
            <a:r>
              <a:rPr lang="en-IN" dirty="0" smtClean="0"/>
              <a:t>    /* Leafs, leaf-lists, </a:t>
            </a:r>
            <a:r>
              <a:rPr lang="en-IN" dirty="0" err="1" smtClean="0"/>
              <a:t>etc</a:t>
            </a:r>
            <a:r>
              <a:rPr lang="en-IN" dirty="0" smtClean="0"/>
              <a:t> */</a:t>
            </a:r>
          </a:p>
          <a:p>
            <a:r>
              <a:rPr lang="en-IN" dirty="0" smtClean="0"/>
              <a:t>    /* &lt;optional objects that are to be included in the</a:t>
            </a:r>
          </a:p>
          <a:p>
            <a:r>
              <a:rPr lang="en-IN" dirty="0" smtClean="0"/>
              <a:t>        notification&gt; */</a:t>
            </a:r>
          </a:p>
          <a:p>
            <a:r>
              <a:rPr lang="en-IN" dirty="0" smtClean="0"/>
              <a:t>  }</a:t>
            </a:r>
          </a:p>
          <a:p>
            <a:r>
              <a:rPr lang="en-IN" dirty="0" smtClean="0"/>
              <a:t>}</a:t>
            </a:r>
            <a:endParaRPr lang="en-IN"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FEF45E0-7E8F-4D5F-BC95-6E61CA83DF29}" type="slidenum">
              <a:rPr lang="en-US" smtClean="0"/>
              <a:pPr/>
              <a:t>4</a:t>
            </a:fld>
            <a:endParaRPr lang="en-US"/>
          </a:p>
        </p:txBody>
      </p:sp>
    </p:spTree>
    <p:extLst>
      <p:ext uri="{BB962C8B-B14F-4D97-AF65-F5344CB8AC3E}">
        <p14:creationId xmlns:p14="http://schemas.microsoft.com/office/powerpoint/2010/main" val="2397672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Source: http://c2.com/cgi/wiki?CodeGeneration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Active</a:t>
            </a:r>
            <a:r>
              <a:rPr lang="en-IN" baseline="0" dirty="0" smtClean="0"/>
              <a:t> Code generation: </a:t>
            </a:r>
            <a:r>
              <a:rPr lang="en-IN" dirty="0" smtClean="0"/>
              <a:t>The process of generating code that will never require any human intervention for it to compile and function properly. Works best when the code is regenerated/refreshed as part of </a:t>
            </a:r>
            <a:r>
              <a:rPr lang="en-IN" dirty="0" err="1" smtClean="0"/>
              <a:t>ContinuousIntegration</a:t>
            </a:r>
            <a:r>
              <a:rPr lang="en-I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Passive Code generation: </a:t>
            </a:r>
            <a:r>
              <a:rPr lang="en-IN" dirty="0" smtClean="0"/>
              <a:t>The process of generating "skeleton" code that requires human intervention before it will compile or function properly. </a:t>
            </a:r>
          </a:p>
          <a:p>
            <a:endParaRPr lang="en-IN" dirty="0"/>
          </a:p>
        </p:txBody>
      </p:sp>
      <p:sp>
        <p:nvSpPr>
          <p:cNvPr id="4" name="Slide Number Placeholder 3"/>
          <p:cNvSpPr>
            <a:spLocks noGrp="1"/>
          </p:cNvSpPr>
          <p:nvPr>
            <p:ph type="sldNum" sz="quarter" idx="10"/>
          </p:nvPr>
        </p:nvSpPr>
        <p:spPr/>
        <p:txBody>
          <a:bodyPr/>
          <a:lstStyle/>
          <a:p>
            <a:fld id="{1FEF45E0-7E8F-4D5F-BC95-6E61CA83DF29}" type="slidenum">
              <a:rPr lang="en-US" smtClean="0"/>
              <a:pPr/>
              <a:t>5</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3894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FEF45E0-7E8F-4D5F-BC95-6E61CA83DF29}" type="slidenum">
              <a:rPr lang="en-US" smtClean="0"/>
              <a:pPr/>
              <a:t>7</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0279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IN" dirty="0" smtClean="0"/>
              <a:t>def </a:t>
            </a:r>
            <a:r>
              <a:rPr lang="en-IN" dirty="0" err="1" smtClean="0"/>
              <a:t>pyang_plugin_init</a:t>
            </a:r>
            <a:r>
              <a:rPr lang="en-IN" dirty="0" smtClean="0"/>
              <a:t>():</a:t>
            </a:r>
          </a:p>
          <a:p>
            <a:r>
              <a:rPr lang="en-IN" dirty="0" smtClean="0"/>
              <a:t>    # Registers the error codes we will be using</a:t>
            </a:r>
          </a:p>
          <a:p>
            <a:r>
              <a:rPr lang="en-IN" dirty="0" smtClean="0"/>
              <a:t>class </a:t>
            </a:r>
            <a:r>
              <a:rPr lang="en-IN" dirty="0" err="1" smtClean="0"/>
              <a:t>PyangPlugin</a:t>
            </a:r>
            <a:r>
              <a:rPr lang="en-IN" dirty="0" smtClean="0"/>
              <a:t>(object):</a:t>
            </a:r>
          </a:p>
          <a:p>
            <a:r>
              <a:rPr lang="en-IN" dirty="0" smtClean="0"/>
              <a:t>    def </a:t>
            </a:r>
            <a:r>
              <a:rPr lang="en-IN" dirty="0" err="1" smtClean="0"/>
              <a:t>add_output_format</a:t>
            </a:r>
            <a:r>
              <a:rPr lang="en-IN" dirty="0" smtClean="0"/>
              <a:t>(self, </a:t>
            </a:r>
            <a:r>
              <a:rPr lang="en-IN" dirty="0" err="1" smtClean="0"/>
              <a:t>fmts</a:t>
            </a:r>
            <a:r>
              <a:rPr lang="en-IN" dirty="0" smtClean="0"/>
              <a:t>):</a:t>
            </a:r>
          </a:p>
          <a:p>
            <a:r>
              <a:rPr lang="en-IN" dirty="0" smtClean="0"/>
              <a:t>        # Add an output format to the </a:t>
            </a:r>
            <a:r>
              <a:rPr lang="en-IN" dirty="0" err="1" smtClean="0"/>
              <a:t>pyang</a:t>
            </a:r>
            <a:r>
              <a:rPr lang="en-IN" dirty="0" smtClean="0"/>
              <a:t> program</a:t>
            </a:r>
          </a:p>
          <a:p>
            <a:r>
              <a:rPr lang="en-IN" dirty="0" smtClean="0"/>
              <a:t>    def </a:t>
            </a:r>
            <a:r>
              <a:rPr lang="en-IN" dirty="0" err="1" smtClean="0"/>
              <a:t>add_opts</a:t>
            </a:r>
            <a:r>
              <a:rPr lang="en-IN" dirty="0" smtClean="0"/>
              <a:t>(self, </a:t>
            </a:r>
            <a:r>
              <a:rPr lang="en-IN" dirty="0" err="1" smtClean="0"/>
              <a:t>optparser</a:t>
            </a:r>
            <a:r>
              <a:rPr lang="en-IN" dirty="0" smtClean="0"/>
              <a:t>):</a:t>
            </a:r>
          </a:p>
          <a:p>
            <a:r>
              <a:rPr lang="en-IN" dirty="0" smtClean="0"/>
              <a:t>        # Add command line options to the </a:t>
            </a:r>
            <a:r>
              <a:rPr lang="en-IN" dirty="0" err="1" smtClean="0"/>
              <a:t>pyang</a:t>
            </a:r>
            <a:r>
              <a:rPr lang="en-IN" dirty="0" smtClean="0"/>
              <a:t> program</a:t>
            </a:r>
          </a:p>
          <a:p>
            <a:r>
              <a:rPr lang="en-IN" dirty="0" smtClean="0"/>
              <a:t>    def </a:t>
            </a:r>
            <a:r>
              <a:rPr lang="en-IN" dirty="0" err="1" smtClean="0"/>
              <a:t>setup_ctx</a:t>
            </a:r>
            <a:r>
              <a:rPr lang="en-IN" dirty="0" smtClean="0"/>
              <a:t>(self, </a:t>
            </a:r>
            <a:r>
              <a:rPr lang="en-IN" dirty="0" err="1" smtClean="0"/>
              <a:t>ctx</a:t>
            </a:r>
            <a:r>
              <a:rPr lang="en-IN" dirty="0" smtClean="0"/>
              <a:t>):</a:t>
            </a:r>
          </a:p>
          <a:p>
            <a:r>
              <a:rPr lang="en-IN" dirty="0" smtClean="0"/>
              <a:t>        # </a:t>
            </a:r>
            <a:r>
              <a:rPr lang="en-IN" dirty="0" err="1" smtClean="0"/>
              <a:t>ctx</a:t>
            </a:r>
            <a:r>
              <a:rPr lang="en-IN" dirty="0" smtClean="0"/>
              <a:t> - </a:t>
            </a:r>
          </a:p>
          <a:p>
            <a:r>
              <a:rPr lang="en-IN" dirty="0" smtClean="0"/>
              <a:t>        class Context(object): </a:t>
            </a:r>
          </a:p>
          <a:p>
            <a:r>
              <a:rPr lang="en-IN" dirty="0" smtClean="0"/>
              <a:t>        # Class which encapsulates a parse session        </a:t>
            </a:r>
          </a:p>
          <a:p>
            <a:r>
              <a:rPr lang="en-IN" dirty="0" smtClean="0"/>
              <a:t>    def </a:t>
            </a:r>
            <a:r>
              <a:rPr lang="en-IN" dirty="0" err="1" smtClean="0"/>
              <a:t>pre_load_modules</a:t>
            </a:r>
            <a:r>
              <a:rPr lang="en-IN" dirty="0" smtClean="0"/>
              <a:t>(self, </a:t>
            </a:r>
            <a:r>
              <a:rPr lang="en-IN" dirty="0" err="1" smtClean="0"/>
              <a:t>ctx</a:t>
            </a:r>
            <a:r>
              <a:rPr lang="en-IN" dirty="0" smtClean="0"/>
              <a:t>): #C:\Users\vkosuri\Dropbox\code generator\pyang-1.5\</a:t>
            </a:r>
            <a:r>
              <a:rPr lang="en-IN" dirty="0" err="1" smtClean="0"/>
              <a:t>pyang</a:t>
            </a:r>
            <a:r>
              <a:rPr lang="en-IN" dirty="0" smtClean="0"/>
              <a:t>\__</a:t>
            </a:r>
            <a:r>
              <a:rPr lang="en-IN" dirty="0" err="1" smtClean="0"/>
              <a:t>init__.py</a:t>
            </a:r>
            <a:endParaRPr lang="en-IN" dirty="0" smtClean="0"/>
          </a:p>
          <a:p>
            <a:r>
              <a:rPr lang="en-IN" dirty="0" smtClean="0"/>
              <a:t>        # called for the selected </a:t>
            </a:r>
            <a:r>
              <a:rPr lang="en-IN" dirty="0" err="1" smtClean="0"/>
              <a:t>plugin</a:t>
            </a:r>
            <a:r>
              <a:rPr lang="en-IN" dirty="0" smtClean="0"/>
              <a:t>, before any modules are loaded</a:t>
            </a:r>
          </a:p>
          <a:p>
            <a:r>
              <a:rPr lang="en-IN" dirty="0" smtClean="0"/>
              <a:t>    def </a:t>
            </a:r>
            <a:r>
              <a:rPr lang="en-IN" dirty="0" err="1" smtClean="0"/>
              <a:t>pre_validate_ctx</a:t>
            </a:r>
            <a:r>
              <a:rPr lang="en-IN" dirty="0" smtClean="0"/>
              <a:t>(self, </a:t>
            </a:r>
            <a:r>
              <a:rPr lang="en-IN" dirty="0" err="1" smtClean="0"/>
              <a:t>ctx</a:t>
            </a:r>
            <a:r>
              <a:rPr lang="en-IN" dirty="0" smtClean="0"/>
              <a:t>, modules):</a:t>
            </a:r>
          </a:p>
          <a:p>
            <a:r>
              <a:rPr lang="en-IN" dirty="0" smtClean="0"/>
              <a:t>        # Called for all </a:t>
            </a:r>
            <a:r>
              <a:rPr lang="en-IN" dirty="0" err="1" smtClean="0"/>
              <a:t>plugins</a:t>
            </a:r>
            <a:r>
              <a:rPr lang="en-IN" dirty="0" smtClean="0"/>
              <a:t>, before the modules are validated</a:t>
            </a:r>
          </a:p>
          <a:p>
            <a:r>
              <a:rPr lang="en-IN" dirty="0" smtClean="0"/>
              <a:t>    def </a:t>
            </a:r>
            <a:r>
              <a:rPr lang="en-IN" dirty="0" err="1" smtClean="0"/>
              <a:t>pre_validate</a:t>
            </a:r>
            <a:r>
              <a:rPr lang="en-IN" dirty="0" smtClean="0"/>
              <a:t>(self, </a:t>
            </a:r>
            <a:r>
              <a:rPr lang="en-IN" dirty="0" err="1" smtClean="0"/>
              <a:t>ctx</a:t>
            </a:r>
            <a:r>
              <a:rPr lang="en-IN" dirty="0" smtClean="0"/>
              <a:t>, modules):</a:t>
            </a:r>
          </a:p>
          <a:p>
            <a:r>
              <a:rPr lang="en-IN" dirty="0" smtClean="0"/>
              <a:t>        # Called for the selected </a:t>
            </a:r>
            <a:r>
              <a:rPr lang="en-IN" dirty="0" err="1" smtClean="0"/>
              <a:t>plugin</a:t>
            </a:r>
            <a:r>
              <a:rPr lang="en-IN" dirty="0" smtClean="0"/>
              <a:t>, before the modules are validated</a:t>
            </a:r>
          </a:p>
          <a:p>
            <a:r>
              <a:rPr lang="en-IN" dirty="0" smtClean="0"/>
              <a:t>    def </a:t>
            </a:r>
            <a:r>
              <a:rPr lang="en-IN" dirty="0" err="1" smtClean="0"/>
              <a:t>post_validate</a:t>
            </a:r>
            <a:r>
              <a:rPr lang="en-IN" dirty="0" smtClean="0"/>
              <a:t>(self, </a:t>
            </a:r>
            <a:r>
              <a:rPr lang="en-IN" dirty="0" err="1" smtClean="0"/>
              <a:t>ctx</a:t>
            </a:r>
            <a:r>
              <a:rPr lang="en-IN" dirty="0" smtClean="0"/>
              <a:t>, modules):</a:t>
            </a:r>
          </a:p>
          <a:p>
            <a:r>
              <a:rPr lang="en-IN" dirty="0" smtClean="0"/>
              <a:t>        # Called for the selected </a:t>
            </a:r>
            <a:r>
              <a:rPr lang="en-IN" dirty="0" err="1" smtClean="0"/>
              <a:t>plugin</a:t>
            </a:r>
            <a:r>
              <a:rPr lang="en-IN" dirty="0" smtClean="0"/>
              <a:t>, after the modules have been validated</a:t>
            </a:r>
          </a:p>
          <a:p>
            <a:r>
              <a:rPr lang="en-IN" dirty="0" smtClean="0"/>
              <a:t>    def </a:t>
            </a:r>
            <a:r>
              <a:rPr lang="en-IN" dirty="0" err="1" smtClean="0"/>
              <a:t>post_validate_ctx</a:t>
            </a:r>
            <a:r>
              <a:rPr lang="en-IN" dirty="0" smtClean="0"/>
              <a:t>(self, </a:t>
            </a:r>
            <a:r>
              <a:rPr lang="en-IN" dirty="0" err="1" smtClean="0"/>
              <a:t>ctx</a:t>
            </a:r>
            <a:r>
              <a:rPr lang="en-IN" dirty="0" smtClean="0"/>
              <a:t>, modules):</a:t>
            </a:r>
          </a:p>
          <a:p>
            <a:r>
              <a:rPr lang="en-IN" dirty="0" smtClean="0"/>
              <a:t>        # Called for the </a:t>
            </a:r>
            <a:r>
              <a:rPr lang="en-IN" dirty="0" err="1" smtClean="0"/>
              <a:t>seleted</a:t>
            </a:r>
            <a:r>
              <a:rPr lang="en-IN" dirty="0" smtClean="0"/>
              <a:t> </a:t>
            </a:r>
            <a:r>
              <a:rPr lang="en-IN" dirty="0" err="1" smtClean="0"/>
              <a:t>plugin</a:t>
            </a:r>
            <a:r>
              <a:rPr lang="en-IN" dirty="0" smtClean="0"/>
              <a:t>, after the modules have been validated</a:t>
            </a:r>
          </a:p>
          <a:p>
            <a:r>
              <a:rPr lang="en-IN" dirty="0" smtClean="0"/>
              <a:t>    def emit(self, </a:t>
            </a:r>
            <a:r>
              <a:rPr lang="en-IN" dirty="0" err="1" smtClean="0"/>
              <a:t>ctx</a:t>
            </a:r>
            <a:r>
              <a:rPr lang="en-IN" dirty="0" smtClean="0"/>
              <a:t>, modules, </a:t>
            </a:r>
            <a:r>
              <a:rPr lang="en-IN" dirty="0" err="1" smtClean="0"/>
              <a:t>writef</a:t>
            </a:r>
            <a:r>
              <a:rPr lang="en-IN" dirty="0" smtClean="0"/>
              <a:t>):</a:t>
            </a:r>
          </a:p>
          <a:p>
            <a:r>
              <a:rPr lang="en-IN" dirty="0" smtClean="0"/>
              <a:t>        # Produce the </a:t>
            </a:r>
            <a:r>
              <a:rPr lang="en-IN" dirty="0" err="1" smtClean="0"/>
              <a:t>plugin</a:t>
            </a:r>
            <a:r>
              <a:rPr lang="en-IN" dirty="0" smtClean="0"/>
              <a:t> output.</a:t>
            </a:r>
          </a:p>
          <a:p>
            <a:r>
              <a:rPr lang="en-IN" dirty="0" smtClean="0"/>
              <a:t> </a:t>
            </a:r>
          </a:p>
          <a:p>
            <a:endParaRPr lang="en-IN" dirty="0"/>
          </a:p>
        </p:txBody>
      </p:sp>
      <p:sp>
        <p:nvSpPr>
          <p:cNvPr id="4" name="Slide Number Placeholder 3"/>
          <p:cNvSpPr>
            <a:spLocks noGrp="1"/>
          </p:cNvSpPr>
          <p:nvPr>
            <p:ph type="sldNum" sz="quarter" idx="10"/>
          </p:nvPr>
        </p:nvSpPr>
        <p:spPr/>
        <p:txBody>
          <a:bodyPr/>
          <a:lstStyle/>
          <a:p>
            <a:fld id="{1FEF45E0-7E8F-4D5F-BC95-6E61CA83DF29}" type="slidenum">
              <a:rPr lang="en-US" smtClean="0"/>
              <a:pPr/>
              <a:t>9</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69633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IN" dirty="0" smtClean="0"/>
              <a:t>from pyang import plugin</a:t>
            </a:r>
          </a:p>
          <a:p>
            <a:r>
              <a:rPr lang="en-IN" dirty="0" smtClean="0"/>
              <a:t>from </a:t>
            </a:r>
            <a:r>
              <a:rPr lang="en-IN" dirty="0" err="1" smtClean="0"/>
              <a:t>cg_generator.gen_data</a:t>
            </a:r>
            <a:r>
              <a:rPr lang="en-IN" dirty="0" smtClean="0"/>
              <a:t> import </a:t>
            </a:r>
            <a:r>
              <a:rPr lang="en-IN" dirty="0" err="1" smtClean="0"/>
              <a:t>pre_validate_tree</a:t>
            </a:r>
            <a:r>
              <a:rPr lang="en-IN" dirty="0" smtClean="0"/>
              <a:t>, </a:t>
            </a:r>
            <a:r>
              <a:rPr lang="en-IN" dirty="0" err="1" smtClean="0"/>
              <a:t>post_validate_tree</a:t>
            </a:r>
            <a:endParaRPr lang="en-IN" dirty="0" smtClean="0"/>
          </a:p>
          <a:p>
            <a:r>
              <a:rPr lang="en-IN" dirty="0" smtClean="0"/>
              <a:t>import </a:t>
            </a:r>
            <a:r>
              <a:rPr lang="en-IN" dirty="0" err="1" smtClean="0"/>
              <a:t>cg_generator.gen_data</a:t>
            </a:r>
            <a:endParaRPr lang="en-IN" dirty="0" smtClean="0"/>
          </a:p>
          <a:p>
            <a:r>
              <a:rPr lang="en-IN" dirty="0" smtClean="0"/>
              <a:t>import </a:t>
            </a:r>
            <a:r>
              <a:rPr lang="en-IN" dirty="0" err="1" smtClean="0"/>
              <a:t>optparse</a:t>
            </a:r>
            <a:endParaRPr lang="en-IN" dirty="0" smtClean="0"/>
          </a:p>
          <a:p>
            <a:endParaRPr lang="en-IN" dirty="0" smtClean="0"/>
          </a:p>
          <a:p>
            <a:r>
              <a:rPr lang="en-IN" dirty="0" smtClean="0"/>
              <a:t>def </a:t>
            </a:r>
            <a:r>
              <a:rPr lang="en-IN" dirty="0" err="1" smtClean="0"/>
              <a:t>pyang_plugin_init</a:t>
            </a:r>
            <a:r>
              <a:rPr lang="en-IN" dirty="0" smtClean="0"/>
              <a:t>():</a:t>
            </a:r>
          </a:p>
          <a:p>
            <a:r>
              <a:rPr lang="en-IN" dirty="0" smtClean="0"/>
              <a:t>    </a:t>
            </a:r>
            <a:r>
              <a:rPr lang="en-IN" dirty="0" err="1" smtClean="0"/>
              <a:t>plugin.register_plugin</a:t>
            </a:r>
            <a:r>
              <a:rPr lang="en-IN" dirty="0" smtClean="0"/>
              <a:t>(</a:t>
            </a:r>
            <a:r>
              <a:rPr lang="en-IN" dirty="0" err="1" smtClean="0"/>
              <a:t>SampleDump</a:t>
            </a:r>
            <a:r>
              <a:rPr lang="en-IN" dirty="0" smtClean="0"/>
              <a:t>())</a:t>
            </a:r>
          </a:p>
          <a:p>
            <a:endParaRPr lang="en-IN" dirty="0" smtClean="0"/>
          </a:p>
          <a:p>
            <a:r>
              <a:rPr lang="en-IN" dirty="0" smtClean="0"/>
              <a:t>class </a:t>
            </a:r>
            <a:r>
              <a:rPr lang="en-IN" dirty="0" err="1" smtClean="0"/>
              <a:t>SampleDump</a:t>
            </a:r>
            <a:r>
              <a:rPr lang="en-IN" dirty="0" smtClean="0"/>
              <a:t>(</a:t>
            </a:r>
            <a:r>
              <a:rPr lang="en-IN" dirty="0" err="1" smtClean="0"/>
              <a:t>plugin.PyangPlugin</a:t>
            </a:r>
            <a:r>
              <a:rPr lang="en-IN" dirty="0" smtClean="0"/>
              <a:t>):</a:t>
            </a:r>
          </a:p>
          <a:p>
            <a:endParaRPr lang="en-IN" dirty="0" smtClean="0"/>
          </a:p>
          <a:p>
            <a:r>
              <a:rPr lang="en-IN" dirty="0" smtClean="0"/>
              <a:t>    def </a:t>
            </a:r>
            <a:r>
              <a:rPr lang="en-IN" dirty="0" err="1" smtClean="0"/>
              <a:t>add_output_format</a:t>
            </a:r>
            <a:r>
              <a:rPr lang="en-IN" dirty="0" smtClean="0"/>
              <a:t>(self, </a:t>
            </a:r>
            <a:r>
              <a:rPr lang="en-IN" dirty="0" err="1" smtClean="0"/>
              <a:t>fmts</a:t>
            </a:r>
            <a:r>
              <a:rPr lang="en-IN" dirty="0" smtClean="0"/>
              <a:t>):</a:t>
            </a:r>
          </a:p>
          <a:p>
            <a:r>
              <a:rPr lang="en-IN" dirty="0" smtClean="0"/>
              <a:t>        """Called by Pyang to register the output format"""</a:t>
            </a:r>
          </a:p>
          <a:p>
            <a:r>
              <a:rPr lang="en-IN" dirty="0" smtClean="0"/>
              <a:t>        </a:t>
            </a:r>
            <a:r>
              <a:rPr lang="en-IN" dirty="0" err="1" smtClean="0"/>
              <a:t>self.multiple_modules</a:t>
            </a:r>
            <a:r>
              <a:rPr lang="en-IN" dirty="0" smtClean="0"/>
              <a:t> = True</a:t>
            </a:r>
          </a:p>
          <a:p>
            <a:r>
              <a:rPr lang="en-IN" dirty="0" smtClean="0"/>
              <a:t>        </a:t>
            </a:r>
            <a:r>
              <a:rPr lang="en-IN" dirty="0" err="1" smtClean="0"/>
              <a:t>fmts</a:t>
            </a:r>
            <a:r>
              <a:rPr lang="en-IN" dirty="0" smtClean="0"/>
              <a:t>["sample"] = self</a:t>
            </a:r>
          </a:p>
          <a:p>
            <a:endParaRPr lang="en-IN" dirty="0" smtClean="0"/>
          </a:p>
          <a:p>
            <a:r>
              <a:rPr lang="en-IN" dirty="0" smtClean="0"/>
              <a:t>    def </a:t>
            </a:r>
            <a:r>
              <a:rPr lang="en-IN" dirty="0" err="1" smtClean="0"/>
              <a:t>add_opts</a:t>
            </a:r>
            <a:r>
              <a:rPr lang="en-IN" dirty="0" smtClean="0"/>
              <a:t>(self, </a:t>
            </a:r>
            <a:r>
              <a:rPr lang="en-IN" dirty="0" err="1" smtClean="0"/>
              <a:t>optparser</a:t>
            </a:r>
            <a:r>
              <a:rPr lang="en-IN" dirty="0" smtClean="0"/>
              <a:t>):</a:t>
            </a:r>
          </a:p>
          <a:p>
            <a:r>
              <a:rPr lang="en-IN" dirty="0" smtClean="0"/>
              <a:t>        </a:t>
            </a:r>
            <a:r>
              <a:rPr lang="en-IN" dirty="0" err="1" smtClean="0"/>
              <a:t>optlist</a:t>
            </a:r>
            <a:r>
              <a:rPr lang="en-IN" dirty="0" smtClean="0"/>
              <a:t> = [</a:t>
            </a:r>
          </a:p>
          <a:p>
            <a:r>
              <a:rPr lang="en-IN" dirty="0" smtClean="0"/>
              <a:t>            </a:t>
            </a:r>
            <a:r>
              <a:rPr lang="en-IN" dirty="0" err="1" smtClean="0"/>
              <a:t>optparse.make_option</a:t>
            </a:r>
            <a:r>
              <a:rPr lang="en-IN" dirty="0" smtClean="0"/>
              <a:t>("--</a:t>
            </a:r>
            <a:r>
              <a:rPr lang="en-IN" dirty="0" err="1" smtClean="0"/>
              <a:t>sample_name</a:t>
            </a:r>
            <a:r>
              <a:rPr lang="en-IN" dirty="0" smtClean="0"/>
              <a:t>",</a:t>
            </a:r>
          </a:p>
          <a:p>
            <a:r>
              <a:rPr lang="en-IN" dirty="0" smtClean="0"/>
              <a:t>                                 type="string",</a:t>
            </a:r>
          </a:p>
          <a:p>
            <a:r>
              <a:rPr lang="en-IN" dirty="0" smtClean="0"/>
              <a:t>                                 </a:t>
            </a:r>
            <a:r>
              <a:rPr lang="en-IN" dirty="0" err="1" smtClean="0"/>
              <a:t>dest</a:t>
            </a:r>
            <a:r>
              <a:rPr lang="en-IN" dirty="0" smtClean="0"/>
              <a:t>="</a:t>
            </a:r>
            <a:r>
              <a:rPr lang="en-IN" dirty="0" err="1" smtClean="0"/>
              <a:t>sample_name</a:t>
            </a:r>
            <a:r>
              <a:rPr lang="en-IN" dirty="0" smtClean="0"/>
              <a:t>",</a:t>
            </a:r>
          </a:p>
          <a:p>
            <a:r>
              <a:rPr lang="en-IN" dirty="0" smtClean="0"/>
              <a:t>                                 help="just a sample property"),</a:t>
            </a:r>
          </a:p>
          <a:p>
            <a:r>
              <a:rPr lang="en-IN" dirty="0" smtClean="0"/>
              <a:t>        ]</a:t>
            </a:r>
          </a:p>
          <a:p>
            <a:r>
              <a:rPr lang="en-IN" dirty="0" smtClean="0"/>
              <a:t>        g = </a:t>
            </a:r>
            <a:r>
              <a:rPr lang="en-IN" dirty="0" err="1" smtClean="0"/>
              <a:t>optparser.add_option_group</a:t>
            </a:r>
            <a:r>
              <a:rPr lang="en-IN" dirty="0" smtClean="0"/>
              <a:t>("Sample Plug-in Options")</a:t>
            </a:r>
          </a:p>
          <a:p>
            <a:r>
              <a:rPr lang="en-IN" dirty="0" smtClean="0"/>
              <a:t>        </a:t>
            </a:r>
            <a:r>
              <a:rPr lang="en-IN" dirty="0" err="1" smtClean="0"/>
              <a:t>g.add_options</a:t>
            </a:r>
            <a:r>
              <a:rPr lang="en-IN" dirty="0" smtClean="0"/>
              <a:t>(</a:t>
            </a:r>
            <a:r>
              <a:rPr lang="en-IN" dirty="0" err="1" smtClean="0"/>
              <a:t>optlist</a:t>
            </a:r>
            <a:r>
              <a:rPr lang="en-IN" dirty="0" smtClean="0"/>
              <a:t>)</a:t>
            </a:r>
          </a:p>
          <a:p>
            <a:endParaRPr lang="en-IN" dirty="0" smtClean="0"/>
          </a:p>
          <a:p>
            <a:r>
              <a:rPr lang="en-IN" dirty="0" smtClean="0"/>
              <a:t>    def </a:t>
            </a:r>
            <a:r>
              <a:rPr lang="en-IN" dirty="0" err="1" smtClean="0"/>
              <a:t>setup_ctx</a:t>
            </a:r>
            <a:r>
              <a:rPr lang="en-IN" dirty="0" smtClean="0"/>
              <a:t>(self, </a:t>
            </a:r>
            <a:r>
              <a:rPr lang="en-IN" dirty="0" err="1" smtClean="0"/>
              <a:t>ctx</a:t>
            </a:r>
            <a:r>
              <a:rPr lang="en-IN" dirty="0" smtClean="0"/>
              <a:t>):</a:t>
            </a:r>
          </a:p>
          <a:p>
            <a:r>
              <a:rPr lang="en-IN" dirty="0" smtClean="0"/>
              <a:t>        """Part of the Pyang plug-in interface."""</a:t>
            </a:r>
          </a:p>
          <a:p>
            <a:r>
              <a:rPr lang="en-IN" dirty="0" smtClean="0"/>
              <a:t>        pass</a:t>
            </a:r>
          </a:p>
          <a:p>
            <a:endParaRPr lang="en-IN" dirty="0" smtClean="0"/>
          </a:p>
          <a:p>
            <a:r>
              <a:rPr lang="en-IN" dirty="0" smtClean="0"/>
              <a:t>    def </a:t>
            </a:r>
            <a:r>
              <a:rPr lang="en-IN" dirty="0" err="1" smtClean="0"/>
              <a:t>setup_fmt</a:t>
            </a:r>
            <a:r>
              <a:rPr lang="en-IN" dirty="0" smtClean="0"/>
              <a:t>(self, </a:t>
            </a:r>
            <a:r>
              <a:rPr lang="en-IN" dirty="0" err="1" smtClean="0"/>
              <a:t>ctx</a:t>
            </a:r>
            <a:r>
              <a:rPr lang="en-IN" dirty="0" smtClean="0"/>
              <a:t>):</a:t>
            </a:r>
          </a:p>
          <a:p>
            <a:r>
              <a:rPr lang="en-IN" dirty="0" smtClean="0"/>
              <a:t>        """Part of the Pyang plug-in interface."""</a:t>
            </a:r>
          </a:p>
          <a:p>
            <a:r>
              <a:rPr lang="en-IN" dirty="0" smtClean="0"/>
              <a:t>        </a:t>
            </a:r>
            <a:r>
              <a:rPr lang="en-IN" dirty="0" err="1" smtClean="0"/>
              <a:t>ctx.implicit_errors</a:t>
            </a:r>
            <a:r>
              <a:rPr lang="en-IN" dirty="0" smtClean="0"/>
              <a:t> = False</a:t>
            </a:r>
          </a:p>
          <a:p>
            <a:r>
              <a:rPr lang="en-IN" dirty="0" smtClean="0"/>
              <a:t>        pass</a:t>
            </a:r>
          </a:p>
          <a:p>
            <a:endParaRPr lang="en-IN" dirty="0" smtClean="0"/>
          </a:p>
          <a:p>
            <a:r>
              <a:rPr lang="en-IN" dirty="0" smtClean="0"/>
              <a:t>    def </a:t>
            </a:r>
            <a:r>
              <a:rPr lang="en-IN" dirty="0" err="1" smtClean="0"/>
              <a:t>post_validate</a:t>
            </a:r>
            <a:r>
              <a:rPr lang="en-IN" dirty="0" smtClean="0"/>
              <a:t>(self, </a:t>
            </a:r>
            <a:r>
              <a:rPr lang="en-IN" dirty="0" err="1" smtClean="0"/>
              <a:t>ctx</a:t>
            </a:r>
            <a:r>
              <a:rPr lang="en-IN" dirty="0" smtClean="0"/>
              <a:t>, modules):</a:t>
            </a:r>
          </a:p>
          <a:p>
            <a:r>
              <a:rPr lang="en-IN" dirty="0" smtClean="0"/>
              <a:t>        """Part of the Pyang plug-in interface.  Used here to build up a structure to hold the parsed YANG model."""</a:t>
            </a:r>
          </a:p>
          <a:p>
            <a:r>
              <a:rPr lang="en-IN" dirty="0" smtClean="0"/>
              <a:t>        class </a:t>
            </a:r>
            <a:r>
              <a:rPr lang="en-IN" dirty="0" err="1" smtClean="0"/>
              <a:t>GenContext</a:t>
            </a:r>
            <a:r>
              <a:rPr lang="en-IN" dirty="0" smtClean="0"/>
              <a:t>:</a:t>
            </a:r>
          </a:p>
          <a:p>
            <a:r>
              <a:rPr lang="en-IN" dirty="0" smtClean="0"/>
              <a:t>            pass</a:t>
            </a:r>
          </a:p>
          <a:p>
            <a:r>
              <a:rPr lang="en-IN" dirty="0" smtClean="0"/>
              <a:t>        </a:t>
            </a:r>
            <a:r>
              <a:rPr lang="en-IN" dirty="0" err="1" smtClean="0"/>
              <a:t>self.my_context</a:t>
            </a:r>
            <a:r>
              <a:rPr lang="en-IN" dirty="0" smtClean="0"/>
              <a:t> = </a:t>
            </a:r>
            <a:r>
              <a:rPr lang="en-IN" dirty="0" err="1" smtClean="0"/>
              <a:t>GenContext</a:t>
            </a:r>
            <a:r>
              <a:rPr lang="en-IN" dirty="0" smtClean="0"/>
              <a:t>()</a:t>
            </a:r>
          </a:p>
          <a:p>
            <a:r>
              <a:rPr lang="en-IN" dirty="0" smtClean="0"/>
              <a:t>        </a:t>
            </a:r>
            <a:r>
              <a:rPr lang="en-IN" dirty="0" err="1" smtClean="0"/>
              <a:t>self.my_context.modules</a:t>
            </a:r>
            <a:r>
              <a:rPr lang="en-IN" dirty="0" smtClean="0"/>
              <a:t> = modules</a:t>
            </a:r>
          </a:p>
          <a:p>
            <a:r>
              <a:rPr lang="en-IN" dirty="0" smtClean="0"/>
              <a:t>        </a:t>
            </a:r>
            <a:r>
              <a:rPr lang="en-IN" dirty="0" err="1" smtClean="0"/>
              <a:t>self.my_context.all_modules</a:t>
            </a:r>
            <a:r>
              <a:rPr lang="en-IN" dirty="0" smtClean="0"/>
              <a:t> = </a:t>
            </a:r>
            <a:r>
              <a:rPr lang="en-IN" dirty="0" err="1" smtClean="0"/>
              <a:t>ctx.modules.values</a:t>
            </a:r>
            <a:r>
              <a:rPr lang="en-IN" dirty="0" smtClean="0"/>
              <a:t>()</a:t>
            </a:r>
          </a:p>
          <a:p>
            <a:r>
              <a:rPr lang="en-IN" dirty="0" smtClean="0"/>
              <a:t>        </a:t>
            </a:r>
            <a:r>
              <a:rPr lang="en-IN" dirty="0" err="1" smtClean="0"/>
              <a:t>self.my_context.ctx</a:t>
            </a:r>
            <a:r>
              <a:rPr lang="en-IN" dirty="0" smtClean="0"/>
              <a:t> = </a:t>
            </a:r>
            <a:r>
              <a:rPr lang="en-IN" dirty="0" err="1" smtClean="0"/>
              <a:t>ctx</a:t>
            </a:r>
            <a:endParaRPr lang="en-IN" dirty="0" smtClean="0"/>
          </a:p>
          <a:p>
            <a:r>
              <a:rPr lang="en-IN" dirty="0" smtClean="0"/>
              <a:t>        </a:t>
            </a:r>
            <a:r>
              <a:rPr lang="en-IN" dirty="0" err="1" smtClean="0"/>
              <a:t>self.my_context.parse_tree</a:t>
            </a:r>
            <a:r>
              <a:rPr lang="en-IN" dirty="0" smtClean="0"/>
              <a:t> = None</a:t>
            </a:r>
          </a:p>
          <a:p>
            <a:r>
              <a:rPr lang="en-IN" dirty="0" smtClean="0"/>
              <a:t>        </a:t>
            </a:r>
            <a:r>
              <a:rPr lang="en-IN" dirty="0" err="1" smtClean="0"/>
              <a:t>self.my_context.ctx.opts.skip_adtran_checks</a:t>
            </a:r>
            <a:r>
              <a:rPr lang="en-IN" dirty="0" smtClean="0"/>
              <a:t> = True</a:t>
            </a:r>
          </a:p>
          <a:p>
            <a:r>
              <a:rPr lang="en-IN" dirty="0" smtClean="0"/>
              <a:t>        </a:t>
            </a:r>
            <a:r>
              <a:rPr lang="en-IN" dirty="0" err="1" smtClean="0"/>
              <a:t>cg_generator.gen_data.pre_validate_tree</a:t>
            </a:r>
            <a:r>
              <a:rPr lang="en-IN" dirty="0" smtClean="0"/>
              <a:t>(</a:t>
            </a:r>
            <a:r>
              <a:rPr lang="en-IN" dirty="0" err="1" smtClean="0"/>
              <a:t>self.my_context</a:t>
            </a:r>
            <a:r>
              <a:rPr lang="en-IN" dirty="0" smtClean="0"/>
              <a:t>, False)</a:t>
            </a:r>
          </a:p>
          <a:p>
            <a:endParaRPr lang="en-IN" dirty="0" smtClean="0"/>
          </a:p>
          <a:p>
            <a:r>
              <a:rPr lang="en-IN" dirty="0" smtClean="0"/>
              <a:t>    def emit(self, </a:t>
            </a:r>
            <a:r>
              <a:rPr lang="en-IN" dirty="0" err="1" smtClean="0"/>
              <a:t>ctx</a:t>
            </a:r>
            <a:r>
              <a:rPr lang="en-IN" dirty="0" smtClean="0"/>
              <a:t>, modules, </a:t>
            </a:r>
            <a:r>
              <a:rPr lang="en-IN" dirty="0" err="1" smtClean="0"/>
              <a:t>fd</a:t>
            </a:r>
            <a:r>
              <a:rPr lang="en-IN" dirty="0" smtClean="0"/>
              <a:t>):</a:t>
            </a:r>
          </a:p>
          <a:p>
            <a:r>
              <a:rPr lang="en-IN" dirty="0" smtClean="0"/>
              <a:t>        </a:t>
            </a:r>
            <a:r>
              <a:rPr lang="en-IN" dirty="0" err="1" smtClean="0"/>
              <a:t>post_validate_tree</a:t>
            </a:r>
            <a:r>
              <a:rPr lang="en-IN" dirty="0" smtClean="0"/>
              <a:t>(</a:t>
            </a:r>
            <a:r>
              <a:rPr lang="en-IN" dirty="0" err="1" smtClean="0"/>
              <a:t>self.my_context</a:t>
            </a:r>
            <a:r>
              <a:rPr lang="en-IN" dirty="0" smtClean="0"/>
              <a:t>, False)</a:t>
            </a:r>
          </a:p>
          <a:p>
            <a:endParaRPr lang="en-IN" dirty="0" smtClean="0"/>
          </a:p>
          <a:p>
            <a:r>
              <a:rPr lang="en-IN" dirty="0" smtClean="0"/>
              <a:t>        </a:t>
            </a:r>
            <a:r>
              <a:rPr lang="en-IN" dirty="0" err="1" smtClean="0"/>
              <a:t>walk_modules</a:t>
            </a:r>
            <a:r>
              <a:rPr lang="en-IN" dirty="0" smtClean="0"/>
              <a:t>(</a:t>
            </a:r>
            <a:r>
              <a:rPr lang="en-IN" dirty="0" err="1" smtClean="0"/>
              <a:t>self.my_context</a:t>
            </a:r>
            <a:r>
              <a:rPr lang="en-IN" dirty="0" smtClean="0"/>
              <a:t>, </a:t>
            </a:r>
            <a:r>
              <a:rPr lang="en-IN" dirty="0" err="1" smtClean="0"/>
              <a:t>ctx.opts</a:t>
            </a:r>
            <a:r>
              <a:rPr lang="en-IN" dirty="0" smtClean="0"/>
              <a:t>)</a:t>
            </a:r>
          </a:p>
          <a:p>
            <a:endParaRPr lang="en-IN" dirty="0" smtClean="0"/>
          </a:p>
          <a:p>
            <a:endParaRPr lang="en-IN" dirty="0" smtClean="0"/>
          </a:p>
          <a:p>
            <a:r>
              <a:rPr lang="en-IN" dirty="0" smtClean="0"/>
              <a:t>def </a:t>
            </a:r>
            <a:r>
              <a:rPr lang="en-IN" dirty="0" err="1" smtClean="0"/>
              <a:t>print_yang</a:t>
            </a:r>
            <a:r>
              <a:rPr lang="en-IN" dirty="0" smtClean="0"/>
              <a:t>(yang, indent=0):</a:t>
            </a:r>
          </a:p>
          <a:p>
            <a:r>
              <a:rPr lang="en-IN" dirty="0" smtClean="0"/>
              <a:t>    """ Print the tree node and it's children"""</a:t>
            </a:r>
          </a:p>
          <a:p>
            <a:r>
              <a:rPr lang="en-IN" dirty="0" smtClean="0"/>
              <a:t>    </a:t>
            </a:r>
            <a:r>
              <a:rPr lang="en-IN" dirty="0" err="1" smtClean="0"/>
              <a:t>indentStr</a:t>
            </a:r>
            <a:r>
              <a:rPr lang="en-IN" dirty="0" smtClean="0"/>
              <a:t> = ' ' * indent</a:t>
            </a:r>
          </a:p>
          <a:p>
            <a:r>
              <a:rPr lang="en-IN" dirty="0" smtClean="0"/>
              <a:t>    print </a:t>
            </a:r>
            <a:r>
              <a:rPr lang="en-IN" dirty="0" err="1" smtClean="0"/>
              <a:t>indentStr</a:t>
            </a:r>
            <a:r>
              <a:rPr lang="en-IN" dirty="0" smtClean="0"/>
              <a:t>, "%s - %s (%s, %s)" % (yang.name, </a:t>
            </a:r>
            <a:r>
              <a:rPr lang="en-IN" dirty="0" err="1" smtClean="0"/>
              <a:t>yang.description.replace</a:t>
            </a:r>
            <a:r>
              <a:rPr lang="en-IN" dirty="0" smtClean="0"/>
              <a:t>("\n", ""), </a:t>
            </a:r>
            <a:r>
              <a:rPr lang="en-IN" dirty="0" err="1" smtClean="0"/>
              <a:t>yang.__class__.__name</a:t>
            </a:r>
            <a:r>
              <a:rPr lang="en-IN" dirty="0" smtClean="0"/>
              <a:t>__, </a:t>
            </a:r>
            <a:r>
              <a:rPr lang="en-IN" dirty="0" err="1" smtClean="0"/>
              <a:t>yang.yang_type</a:t>
            </a:r>
            <a:r>
              <a:rPr lang="en-IN" dirty="0" smtClean="0"/>
              <a:t>)</a:t>
            </a:r>
          </a:p>
          <a:p>
            <a:endParaRPr lang="en-IN" dirty="0" smtClean="0"/>
          </a:p>
          <a:p>
            <a:r>
              <a:rPr lang="en-IN" dirty="0" smtClean="0"/>
              <a:t>    # Do we have any fields?</a:t>
            </a:r>
          </a:p>
          <a:p>
            <a:r>
              <a:rPr lang="en-IN" dirty="0" smtClean="0"/>
              <a:t>    if </a:t>
            </a:r>
            <a:r>
              <a:rPr lang="en-IN" dirty="0" err="1" smtClean="0"/>
              <a:t>hasattr</a:t>
            </a:r>
            <a:r>
              <a:rPr lang="en-IN" dirty="0" smtClean="0"/>
              <a:t>(yang, 'fields'):</a:t>
            </a:r>
          </a:p>
          <a:p>
            <a:r>
              <a:rPr lang="en-IN" dirty="0" smtClean="0"/>
              <a:t>        for child in </a:t>
            </a:r>
            <a:r>
              <a:rPr lang="en-IN" dirty="0" err="1" smtClean="0"/>
              <a:t>yang.fields</a:t>
            </a:r>
            <a:r>
              <a:rPr lang="en-IN" dirty="0" smtClean="0"/>
              <a:t>:</a:t>
            </a:r>
          </a:p>
          <a:p>
            <a:r>
              <a:rPr lang="en-IN" dirty="0" smtClean="0"/>
              <a:t>            </a:t>
            </a:r>
            <a:r>
              <a:rPr lang="en-IN" dirty="0" err="1" smtClean="0"/>
              <a:t>print_yang</a:t>
            </a:r>
            <a:r>
              <a:rPr lang="en-IN" dirty="0" smtClean="0"/>
              <a:t>(child, indent + 2)</a:t>
            </a:r>
          </a:p>
          <a:p>
            <a:endParaRPr lang="en-IN" dirty="0" smtClean="0"/>
          </a:p>
          <a:p>
            <a:r>
              <a:rPr lang="en-IN" dirty="0" smtClean="0"/>
              <a:t>def </a:t>
            </a:r>
            <a:r>
              <a:rPr lang="en-IN" dirty="0" err="1" smtClean="0"/>
              <a:t>walk_modules</a:t>
            </a:r>
            <a:r>
              <a:rPr lang="en-IN" dirty="0" smtClean="0"/>
              <a:t>(</a:t>
            </a:r>
            <a:r>
              <a:rPr lang="en-IN" dirty="0" err="1" smtClean="0"/>
              <a:t>ctx</a:t>
            </a:r>
            <a:r>
              <a:rPr lang="en-IN" dirty="0" smtClean="0"/>
              <a:t>, options):</a:t>
            </a:r>
          </a:p>
          <a:p>
            <a:r>
              <a:rPr lang="en-IN" dirty="0" smtClean="0"/>
              <a:t>    print "Sample Name: %s" % </a:t>
            </a:r>
            <a:r>
              <a:rPr lang="en-IN" dirty="0" err="1" smtClean="0"/>
              <a:t>options.sample_name</a:t>
            </a:r>
            <a:endParaRPr lang="en-IN" dirty="0" smtClean="0"/>
          </a:p>
          <a:p>
            <a:r>
              <a:rPr lang="en-IN" dirty="0" smtClean="0"/>
              <a:t>    for module in </a:t>
            </a:r>
            <a:r>
              <a:rPr lang="en-IN" dirty="0" err="1" smtClean="0"/>
              <a:t>ctx.parse_tree</a:t>
            </a:r>
            <a:r>
              <a:rPr lang="en-IN" dirty="0" smtClean="0"/>
              <a:t>:</a:t>
            </a:r>
          </a:p>
          <a:p>
            <a:r>
              <a:rPr lang="en-IN" dirty="0" smtClean="0"/>
              <a:t>        </a:t>
            </a:r>
            <a:r>
              <a:rPr lang="en-IN" dirty="0" err="1" smtClean="0"/>
              <a:t>print_yang</a:t>
            </a:r>
            <a:r>
              <a:rPr lang="en-IN" dirty="0" smtClean="0"/>
              <a:t>(module)</a:t>
            </a:r>
            <a:endParaRPr lang="en-IN"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FEF45E0-7E8F-4D5F-BC95-6E61CA83DF29}" type="slidenum">
              <a:rPr lang="en-US" smtClean="0"/>
              <a:pPr/>
              <a:t>10</a:t>
            </a:fld>
            <a:endParaRPr lang="en-US"/>
          </a:p>
        </p:txBody>
      </p:sp>
    </p:spTree>
    <p:extLst>
      <p:ext uri="{BB962C8B-B14F-4D97-AF65-F5344CB8AC3E}">
        <p14:creationId xmlns:p14="http://schemas.microsoft.com/office/powerpoint/2010/main" val="2472346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IN" dirty="0" smtClean="0"/>
              <a:t>pyang --plugindir plugins -f cg_robo_gen -p models/models models/models/</a:t>
            </a:r>
            <a:r>
              <a:rPr lang="en-IN" dirty="0" err="1" smtClean="0"/>
              <a:t>adtran-evcs.yang</a:t>
            </a:r>
            <a:r>
              <a:rPr lang="en-IN" dirty="0" smtClean="0"/>
              <a:t> --</a:t>
            </a:r>
            <a:r>
              <a:rPr lang="en-IN" dirty="0" err="1" smtClean="0"/>
              <a:t>sample_name</a:t>
            </a:r>
            <a:r>
              <a:rPr lang="en-IN" dirty="0" smtClean="0"/>
              <a:t> "My Sample Option"</a:t>
            </a:r>
          </a:p>
          <a:p>
            <a:endParaRPr lang="en-IN" dirty="0" smtClean="0"/>
          </a:p>
          <a:p>
            <a:r>
              <a:rPr lang="en-IN" dirty="0" smtClean="0"/>
              <a:t>Sample Name: My Sample Option</a:t>
            </a:r>
          </a:p>
          <a:p>
            <a:r>
              <a:rPr lang="en-IN" dirty="0" smtClean="0"/>
              <a:t> </a:t>
            </a:r>
            <a:r>
              <a:rPr lang="en-IN" dirty="0" err="1" smtClean="0"/>
              <a:t>adtran</a:t>
            </a:r>
            <a:r>
              <a:rPr lang="en-IN" dirty="0" smtClean="0"/>
              <a:t>-</a:t>
            </a:r>
            <a:r>
              <a:rPr lang="en-IN" dirty="0" err="1" smtClean="0"/>
              <a:t>evcs</a:t>
            </a:r>
            <a:r>
              <a:rPr lang="en-IN" dirty="0" smtClean="0"/>
              <a:t> - This module contains a collection of YANG definitions for managing Ethernet Virtual Circuits.  An Ethernet Virtual Circuit is used to virtually separate traffic using VLANs.  Two </a:t>
            </a:r>
            <a:r>
              <a:rPr lang="en-IN" dirty="0" err="1" smtClean="0"/>
              <a:t>usernetwork</a:t>
            </a:r>
            <a:r>
              <a:rPr lang="en-IN" dirty="0" smtClean="0"/>
              <a:t> interfaces can be connected using the same VLAN ID that separate their traffic from other VLANs using a separate VLAN </a:t>
            </a:r>
            <a:r>
              <a:rPr lang="en-IN" dirty="0" err="1" smtClean="0"/>
              <a:t>ID.Copyright</a:t>
            </a:r>
            <a:r>
              <a:rPr lang="en-IN" dirty="0" smtClean="0"/>
              <a:t> (c) 2015 ADTRAN, Inc.  All rights reserved. (</a:t>
            </a:r>
            <a:r>
              <a:rPr lang="en-IN" dirty="0" err="1" smtClean="0"/>
              <a:t>YangModule</a:t>
            </a:r>
            <a:r>
              <a:rPr lang="en-IN" dirty="0" smtClean="0"/>
              <a:t>, module)</a:t>
            </a:r>
          </a:p>
          <a:p>
            <a:r>
              <a:rPr lang="en-IN" dirty="0" smtClean="0"/>
              <a:t>   </a:t>
            </a:r>
            <a:r>
              <a:rPr lang="en-IN" dirty="0" err="1" smtClean="0"/>
              <a:t>evcs</a:t>
            </a:r>
            <a:r>
              <a:rPr lang="en-IN" dirty="0" smtClean="0"/>
              <a:t> - Configuration data relative to EVCs (</a:t>
            </a:r>
            <a:r>
              <a:rPr lang="en-IN" dirty="0" err="1" smtClean="0"/>
              <a:t>YangContainer</a:t>
            </a:r>
            <a:r>
              <a:rPr lang="en-IN" dirty="0" smtClean="0"/>
              <a:t>, container)</a:t>
            </a:r>
          </a:p>
          <a:p>
            <a:r>
              <a:rPr lang="en-IN" dirty="0" smtClean="0"/>
              <a:t>     </a:t>
            </a:r>
            <a:r>
              <a:rPr lang="en-IN" dirty="0" err="1" smtClean="0"/>
              <a:t>evc</a:t>
            </a:r>
            <a:r>
              <a:rPr lang="en-IN" dirty="0" smtClean="0"/>
              <a:t> - An entry in the EVC provisioning table.  EVC entries are uniquely identified by their name. (</a:t>
            </a:r>
            <a:r>
              <a:rPr lang="en-IN" dirty="0" err="1" smtClean="0"/>
              <a:t>YangList</a:t>
            </a:r>
            <a:r>
              <a:rPr lang="en-IN" dirty="0" smtClean="0"/>
              <a:t>, list)</a:t>
            </a:r>
          </a:p>
          <a:p>
            <a:r>
              <a:rPr lang="en-IN" dirty="0" smtClean="0"/>
              <a:t>       name - A unique user configurable name for the EVC.  This value cannot be changed without recreating the EVC. (</a:t>
            </a:r>
            <a:r>
              <a:rPr lang="en-IN" dirty="0" err="1" smtClean="0"/>
              <a:t>YangField</a:t>
            </a:r>
            <a:r>
              <a:rPr lang="en-IN" dirty="0" smtClean="0"/>
              <a:t>, string)</a:t>
            </a:r>
          </a:p>
          <a:p>
            <a:r>
              <a:rPr lang="en-IN" dirty="0" smtClean="0"/>
              <a:t>       enabled - Enables/disables the EVC. (</a:t>
            </a:r>
            <a:r>
              <a:rPr lang="en-IN" dirty="0" err="1" smtClean="0"/>
              <a:t>YangField</a:t>
            </a:r>
            <a:r>
              <a:rPr lang="en-IN" dirty="0" smtClean="0"/>
              <a:t>, </a:t>
            </a:r>
            <a:r>
              <a:rPr lang="en-IN" dirty="0" err="1" smtClean="0"/>
              <a:t>boolean</a:t>
            </a:r>
            <a:r>
              <a:rPr lang="en-IN" dirty="0" smtClean="0"/>
              <a:t>)</a:t>
            </a:r>
          </a:p>
          <a:p>
            <a:r>
              <a:rPr lang="en-IN" dirty="0" smtClean="0"/>
              <a:t>       </a:t>
            </a:r>
            <a:r>
              <a:rPr lang="en-IN" dirty="0" err="1" smtClean="0"/>
              <a:t>ce</a:t>
            </a:r>
            <a:r>
              <a:rPr lang="en-IN" dirty="0" smtClean="0"/>
              <a:t>-</a:t>
            </a:r>
            <a:r>
              <a:rPr lang="en-IN" dirty="0" err="1" smtClean="0"/>
              <a:t>vlan</a:t>
            </a:r>
            <a:r>
              <a:rPr lang="en-IN" dirty="0" smtClean="0"/>
              <a:t>-preservation - This option provisions whether to preserve the CEVLAN tag received at the UNI port. Select true to push the EVC tag onto the CE tag for frames destined for this EVC. Select disabled to remove the CE VLAN tag and to add the EVC tag for the frames destined for this EVC. (</a:t>
            </a:r>
            <a:r>
              <a:rPr lang="en-IN" dirty="0" err="1" smtClean="0"/>
              <a:t>YangField</a:t>
            </a:r>
            <a:r>
              <a:rPr lang="en-IN" dirty="0" smtClean="0"/>
              <a:t>, </a:t>
            </a:r>
            <a:r>
              <a:rPr lang="en-IN" dirty="0" err="1" smtClean="0"/>
              <a:t>boolean</a:t>
            </a:r>
            <a:r>
              <a:rPr lang="en-IN" dirty="0" smtClean="0"/>
              <a:t>)</a:t>
            </a:r>
          </a:p>
          <a:p>
            <a:endParaRPr lang="en-IN" dirty="0" smtClean="0"/>
          </a:p>
          <a:p>
            <a:r>
              <a:rPr lang="en-IN" dirty="0" smtClean="0"/>
              <a:t>       single-tag-switched - Switching decisions are based on the outermost s-tag (</a:t>
            </a:r>
            <a:r>
              <a:rPr lang="en-IN" dirty="0" err="1" smtClean="0"/>
              <a:t>YangField</a:t>
            </a:r>
            <a:r>
              <a:rPr lang="en-IN" dirty="0" smtClean="0"/>
              <a:t>, empty)</a:t>
            </a:r>
          </a:p>
          <a:p>
            <a:r>
              <a:rPr lang="en-IN" dirty="0" smtClean="0"/>
              <a:t>       double-tag-switched - Switching decisions are based on the outermost s-</a:t>
            </a:r>
            <a:r>
              <a:rPr lang="en-IN" dirty="0" err="1" smtClean="0"/>
              <a:t>tagand</a:t>
            </a:r>
            <a:r>
              <a:rPr lang="en-IN" dirty="0" smtClean="0"/>
              <a:t> c-tag (</a:t>
            </a:r>
            <a:r>
              <a:rPr lang="en-IN" dirty="0" err="1" smtClean="0"/>
              <a:t>YangField</a:t>
            </a:r>
            <a:r>
              <a:rPr lang="en-IN" dirty="0" smtClean="0"/>
              <a:t>, empty)</a:t>
            </a:r>
          </a:p>
          <a:p>
            <a:r>
              <a:rPr lang="en-IN" dirty="0" smtClean="0"/>
              <a:t>       </a:t>
            </a:r>
            <a:r>
              <a:rPr lang="en-IN" dirty="0" err="1" smtClean="0"/>
              <a:t>mac</a:t>
            </a:r>
            <a:r>
              <a:rPr lang="en-IN" dirty="0" smtClean="0"/>
              <a:t>-switched - Switching decisions are based on the outermost s-tag and destination MAC address (</a:t>
            </a:r>
            <a:r>
              <a:rPr lang="en-IN" dirty="0" err="1" smtClean="0"/>
              <a:t>YangField</a:t>
            </a:r>
            <a:r>
              <a:rPr lang="en-IN" dirty="0" smtClean="0"/>
              <a:t>, empty)</a:t>
            </a:r>
          </a:p>
          <a:p>
            <a:r>
              <a:rPr lang="en-IN" dirty="0" smtClean="0"/>
              <a:t>       double-tag-</a:t>
            </a:r>
            <a:r>
              <a:rPr lang="en-IN" dirty="0" err="1" smtClean="0"/>
              <a:t>mac</a:t>
            </a:r>
            <a:r>
              <a:rPr lang="en-IN" dirty="0" smtClean="0"/>
              <a:t>-switched - Switching decisions are based on the </a:t>
            </a:r>
            <a:r>
              <a:rPr lang="en-IN" dirty="0" err="1" smtClean="0"/>
              <a:t>outermosts</a:t>
            </a:r>
            <a:r>
              <a:rPr lang="en-IN" dirty="0" smtClean="0"/>
              <a:t>-tag, c-tag and destination MAC address (</a:t>
            </a:r>
            <a:r>
              <a:rPr lang="en-IN" dirty="0" err="1" smtClean="0"/>
              <a:t>YangField</a:t>
            </a:r>
            <a:r>
              <a:rPr lang="en-IN" dirty="0" smtClean="0"/>
              <a:t>, empty)   men-ports - Metro Ethernet Network interface(s). (</a:t>
            </a:r>
            <a:r>
              <a:rPr lang="en-IN" dirty="0" err="1" smtClean="0"/>
              <a:t>YangField</a:t>
            </a:r>
            <a:r>
              <a:rPr lang="en-IN" dirty="0" smtClean="0"/>
              <a:t>, string[])</a:t>
            </a:r>
          </a:p>
          <a:p>
            <a:r>
              <a:rPr lang="en-IN" dirty="0" smtClean="0"/>
              <a:t>       no-stag - If present, indicates no s-tag has been specified. (</a:t>
            </a:r>
            <a:r>
              <a:rPr lang="en-IN" dirty="0" err="1" smtClean="0"/>
              <a:t>YangField,empty</a:t>
            </a:r>
            <a:r>
              <a:rPr lang="en-IN" dirty="0" smtClean="0"/>
              <a:t>)</a:t>
            </a:r>
          </a:p>
          <a:p>
            <a:r>
              <a:rPr lang="en-IN" dirty="0" smtClean="0"/>
              <a:t>       stag - Explicit VLAN ID that is being applied. (</a:t>
            </a:r>
            <a:r>
              <a:rPr lang="en-IN" dirty="0" err="1" smtClean="0"/>
              <a:t>YangField</a:t>
            </a:r>
            <a:r>
              <a:rPr lang="en-IN" dirty="0" smtClean="0"/>
              <a:t>, uint16)</a:t>
            </a:r>
          </a:p>
          <a:p>
            <a:r>
              <a:rPr lang="en-IN" dirty="0" smtClean="0"/>
              <a:t>   </a:t>
            </a:r>
            <a:r>
              <a:rPr lang="en-IN" dirty="0" err="1" smtClean="0"/>
              <a:t>evcs</a:t>
            </a:r>
            <a:r>
              <a:rPr lang="en-IN" dirty="0" smtClean="0"/>
              <a:t>-state - State data associated with EVCs (</a:t>
            </a:r>
            <a:r>
              <a:rPr lang="en-IN" dirty="0" err="1" smtClean="0"/>
              <a:t>YangContainer</a:t>
            </a:r>
            <a:r>
              <a:rPr lang="en-IN" dirty="0" smtClean="0"/>
              <a:t>, container)</a:t>
            </a:r>
          </a:p>
          <a:p>
            <a:r>
              <a:rPr lang="en-IN" dirty="0" smtClean="0"/>
              <a:t>     </a:t>
            </a:r>
            <a:r>
              <a:rPr lang="en-IN" dirty="0" err="1" smtClean="0"/>
              <a:t>evc</a:t>
            </a:r>
            <a:r>
              <a:rPr lang="en-IN" dirty="0" smtClean="0"/>
              <a:t>-state - State data for a specific EVC (</a:t>
            </a:r>
            <a:r>
              <a:rPr lang="en-IN" dirty="0" err="1" smtClean="0"/>
              <a:t>YangList</a:t>
            </a:r>
            <a:r>
              <a:rPr lang="en-IN" dirty="0" smtClean="0"/>
              <a:t>, list)</a:t>
            </a:r>
          </a:p>
          <a:p>
            <a:r>
              <a:rPr lang="en-IN" dirty="0" smtClean="0"/>
              <a:t>       name - A unique name for an EVC (</a:t>
            </a:r>
            <a:r>
              <a:rPr lang="en-IN" dirty="0" err="1" smtClean="0"/>
              <a:t>YangField</a:t>
            </a:r>
            <a:r>
              <a:rPr lang="en-IN" dirty="0" smtClean="0"/>
              <a:t>, string)</a:t>
            </a:r>
          </a:p>
          <a:p>
            <a:r>
              <a:rPr lang="en-IN" dirty="0" smtClean="0"/>
              <a:t>       admin-status - Represents the administrative status of the EVC (</a:t>
            </a:r>
            <a:r>
              <a:rPr lang="en-IN" dirty="0" err="1" smtClean="0"/>
              <a:t>YangField</a:t>
            </a:r>
            <a:r>
              <a:rPr lang="en-IN" dirty="0" smtClean="0"/>
              <a:t>, enumeration)</a:t>
            </a:r>
          </a:p>
          <a:p>
            <a:r>
              <a:rPr lang="en-IN" dirty="0" smtClean="0"/>
              <a:t>       </a:t>
            </a:r>
            <a:r>
              <a:rPr lang="en-IN" dirty="0" err="1" smtClean="0"/>
              <a:t>oper</a:t>
            </a:r>
            <a:r>
              <a:rPr lang="en-IN" dirty="0" smtClean="0"/>
              <a:t>-status - The basic operational status of the EVC. (</a:t>
            </a:r>
            <a:r>
              <a:rPr lang="en-IN" dirty="0" err="1" smtClean="0"/>
              <a:t>YangField</a:t>
            </a:r>
            <a:r>
              <a:rPr lang="en-IN" dirty="0" smtClean="0"/>
              <a:t>, enumeration)</a:t>
            </a:r>
          </a:p>
          <a:p>
            <a:r>
              <a:rPr lang="en-IN" dirty="0" smtClean="0"/>
              <a:t>       running-status - The detailed running status of the EVC (</a:t>
            </a:r>
            <a:r>
              <a:rPr lang="en-IN" dirty="0" err="1" smtClean="0"/>
              <a:t>YangField</a:t>
            </a:r>
            <a:r>
              <a:rPr lang="en-IN" dirty="0" smtClean="0"/>
              <a:t>, enumeration)</a:t>
            </a:r>
          </a:p>
          <a:p>
            <a:r>
              <a:rPr lang="en-IN" dirty="0" smtClean="0"/>
              <a:t>     </a:t>
            </a:r>
            <a:r>
              <a:rPr lang="en-IN" dirty="0" err="1" smtClean="0"/>
              <a:t>mac</a:t>
            </a:r>
            <a:r>
              <a:rPr lang="en-IN" dirty="0" smtClean="0"/>
              <a:t>-address - The MAC address table associated with this EVC (</a:t>
            </a:r>
            <a:r>
              <a:rPr lang="en-IN" dirty="0" err="1" smtClean="0"/>
              <a:t>YangList</a:t>
            </a:r>
            <a:r>
              <a:rPr lang="en-IN" dirty="0" smtClean="0"/>
              <a:t>, list)</a:t>
            </a:r>
          </a:p>
          <a:p>
            <a:r>
              <a:rPr lang="en-IN" dirty="0" smtClean="0"/>
              <a:t>       interface - The interface associated on which the MAC address </a:t>
            </a:r>
            <a:r>
              <a:rPr lang="en-IN" dirty="0" err="1" smtClean="0"/>
              <a:t>waseither</a:t>
            </a:r>
            <a:r>
              <a:rPr lang="en-IN" dirty="0" smtClean="0"/>
              <a:t> configured or learned. (</a:t>
            </a:r>
            <a:r>
              <a:rPr lang="en-IN" dirty="0" err="1" smtClean="0"/>
              <a:t>YangField</a:t>
            </a:r>
            <a:r>
              <a:rPr lang="en-IN" dirty="0" smtClean="0"/>
              <a:t>, string)</a:t>
            </a:r>
          </a:p>
          <a:p>
            <a:r>
              <a:rPr lang="en-IN" dirty="0" smtClean="0"/>
              <a:t>       </a:t>
            </a:r>
            <a:r>
              <a:rPr lang="en-IN" dirty="0" err="1" smtClean="0"/>
              <a:t>mac</a:t>
            </a:r>
            <a:r>
              <a:rPr lang="en-IN" dirty="0" smtClean="0"/>
              <a:t>-address - A learned or configured MAC address (</a:t>
            </a:r>
            <a:r>
              <a:rPr lang="en-IN" dirty="0" err="1" smtClean="0"/>
              <a:t>YangField</a:t>
            </a:r>
            <a:r>
              <a:rPr lang="en-IN" dirty="0" smtClean="0"/>
              <a:t>, string)</a:t>
            </a:r>
          </a:p>
          <a:p>
            <a:r>
              <a:rPr lang="en-IN" dirty="0" smtClean="0"/>
              <a:t>       interface-type - Identifies the type of interface in the end-to-</a:t>
            </a:r>
            <a:r>
              <a:rPr lang="en-IN" dirty="0" err="1" smtClean="0"/>
              <a:t>endconnection</a:t>
            </a:r>
            <a:r>
              <a:rPr lang="en-IN" dirty="0" smtClean="0"/>
              <a:t> (</a:t>
            </a:r>
            <a:r>
              <a:rPr lang="en-IN" dirty="0" err="1" smtClean="0"/>
              <a:t>YangField</a:t>
            </a:r>
            <a:r>
              <a:rPr lang="en-IN" dirty="0" smtClean="0"/>
              <a:t>, enumeration)</a:t>
            </a:r>
          </a:p>
          <a:p>
            <a:r>
              <a:rPr lang="en-IN" dirty="0" smtClean="0"/>
              <a:t>       insert-method - Denotes how the MAC address was inserted into the table (</a:t>
            </a:r>
            <a:r>
              <a:rPr lang="en-IN" dirty="0" err="1" smtClean="0"/>
              <a:t>YangField</a:t>
            </a:r>
            <a:r>
              <a:rPr lang="en-IN" dirty="0" smtClean="0"/>
              <a:t>, enumeration)</a:t>
            </a:r>
          </a:p>
          <a:p>
            <a:endParaRPr lang="en-IN" dirty="0" smtClean="0"/>
          </a:p>
          <a:p>
            <a:r>
              <a:rPr lang="en-IN" dirty="0" smtClean="0"/>
              <a:t>C:\Users\malli\Dropbox\robot\rest_test\generation&gt;</a:t>
            </a:r>
            <a:endParaRPr lang="en-IN"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FEF45E0-7E8F-4D5F-BC95-6E61CA83DF29}" type="slidenum">
              <a:rPr lang="en-US" smtClean="0"/>
              <a:pPr/>
              <a:t>11</a:t>
            </a:fld>
            <a:endParaRPr lang="en-US"/>
          </a:p>
        </p:txBody>
      </p:sp>
    </p:spTree>
    <p:extLst>
      <p:ext uri="{BB962C8B-B14F-4D97-AF65-F5344CB8AC3E}">
        <p14:creationId xmlns:p14="http://schemas.microsoft.com/office/powerpoint/2010/main" val="2237869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1FEF45E0-7E8F-4D5F-BC95-6E61CA83DF29}" type="slidenum">
              <a:rPr lang="en-US" smtClean="0"/>
              <a:pPr/>
              <a:t>12</a:t>
            </a:fld>
            <a:endParaRPr lang="en-US"/>
          </a:p>
        </p:txBody>
      </p:sp>
    </p:spTree>
    <p:extLst>
      <p:ext uri="{BB962C8B-B14F-4D97-AF65-F5344CB8AC3E}">
        <p14:creationId xmlns:p14="http://schemas.microsoft.com/office/powerpoint/2010/main" val="822768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48CB20-3790-4FF2-8AD5-3D3E49288E31}" type="datetime1">
              <a:rPr lang="en-US" smtClean="0"/>
              <a:t>9/1/2015</a:t>
            </a:fld>
            <a:endParaRPr lang="en-US" dirty="0"/>
          </a:p>
        </p:txBody>
      </p:sp>
      <p:sp>
        <p:nvSpPr>
          <p:cNvPr id="5" name="Footer Placeholder 4"/>
          <p:cNvSpPr>
            <a:spLocks noGrp="1"/>
          </p:cNvSpPr>
          <p:nvPr>
            <p:ph type="ftr" sz="quarter" idx="11"/>
          </p:nvPr>
        </p:nvSpPr>
        <p:spPr/>
        <p:txBody>
          <a:bodyPr/>
          <a:lstStyle/>
          <a:p>
            <a:r>
              <a:rPr lang="en-US" dirty="0" smtClean="0"/>
              <a:t>P-YANG PLUGIN</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9AFF94-CB4B-4BBC-88A0-D4ED4F5CC186}" type="datetime1">
              <a:rPr lang="en-US" smtClean="0"/>
              <a:t>9/1/2015</a:t>
            </a:fld>
            <a:endParaRPr lang="en-US" dirty="0"/>
          </a:p>
        </p:txBody>
      </p:sp>
      <p:sp>
        <p:nvSpPr>
          <p:cNvPr id="5" name="Footer Placeholder 4"/>
          <p:cNvSpPr>
            <a:spLocks noGrp="1"/>
          </p:cNvSpPr>
          <p:nvPr>
            <p:ph type="ftr" sz="quarter" idx="11"/>
          </p:nvPr>
        </p:nvSpPr>
        <p:spPr/>
        <p:txBody>
          <a:bodyPr/>
          <a:lstStyle/>
          <a:p>
            <a:r>
              <a:rPr lang="en-US" dirty="0" smtClean="0"/>
              <a:t>P-YANG PLUGIN</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6BA893-F891-4F6A-AB9A-AA96B1CBA25B}" type="datetime1">
              <a:rPr lang="en-US" smtClean="0"/>
              <a:t>9/1/2015</a:t>
            </a:fld>
            <a:endParaRPr lang="en-US" dirty="0"/>
          </a:p>
        </p:txBody>
      </p:sp>
      <p:sp>
        <p:nvSpPr>
          <p:cNvPr id="5" name="Footer Placeholder 4"/>
          <p:cNvSpPr>
            <a:spLocks noGrp="1"/>
          </p:cNvSpPr>
          <p:nvPr>
            <p:ph type="ftr" sz="quarter" idx="11"/>
          </p:nvPr>
        </p:nvSpPr>
        <p:spPr/>
        <p:txBody>
          <a:bodyPr/>
          <a:lstStyle/>
          <a:p>
            <a:r>
              <a:rPr lang="en-US" dirty="0" smtClean="0"/>
              <a:t>P-YANG PLUGIN</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FC91C-3FA3-49C3-B884-C2BB407A394E}" type="datetime1">
              <a:rPr lang="en-US" smtClean="0"/>
              <a:t>9/1/2015</a:t>
            </a:fld>
            <a:endParaRPr lang="en-US" dirty="0"/>
          </a:p>
        </p:txBody>
      </p:sp>
      <p:sp>
        <p:nvSpPr>
          <p:cNvPr id="5" name="Footer Placeholder 4"/>
          <p:cNvSpPr>
            <a:spLocks noGrp="1"/>
          </p:cNvSpPr>
          <p:nvPr>
            <p:ph type="ftr" sz="quarter" idx="11"/>
          </p:nvPr>
        </p:nvSpPr>
        <p:spPr/>
        <p:txBody>
          <a:bodyPr/>
          <a:lstStyle/>
          <a:p>
            <a:r>
              <a:rPr lang="en-US" dirty="0" smtClean="0"/>
              <a:t>P-YANG PLUGIN</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1029C0-F441-44A2-BCF8-29D1254A237F}" type="datetime1">
              <a:rPr lang="en-US" smtClean="0"/>
              <a:t>9/1/2015</a:t>
            </a:fld>
            <a:endParaRPr lang="en-US" dirty="0"/>
          </a:p>
        </p:txBody>
      </p:sp>
      <p:sp>
        <p:nvSpPr>
          <p:cNvPr id="5" name="Footer Placeholder 4"/>
          <p:cNvSpPr>
            <a:spLocks noGrp="1"/>
          </p:cNvSpPr>
          <p:nvPr>
            <p:ph type="ftr" sz="quarter" idx="11"/>
          </p:nvPr>
        </p:nvSpPr>
        <p:spPr/>
        <p:txBody>
          <a:bodyPr/>
          <a:lstStyle/>
          <a:p>
            <a:r>
              <a:rPr lang="en-US" dirty="0" smtClean="0"/>
              <a:t>P-YANG PLUGIN</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E6A42B-EED4-44B9-919A-4C1DFD4D22BF}" type="datetime1">
              <a:rPr lang="en-US" smtClean="0"/>
              <a:t>9/1/2015</a:t>
            </a:fld>
            <a:endParaRPr lang="en-US" dirty="0"/>
          </a:p>
        </p:txBody>
      </p:sp>
      <p:sp>
        <p:nvSpPr>
          <p:cNvPr id="6" name="Footer Placeholder 5"/>
          <p:cNvSpPr>
            <a:spLocks noGrp="1"/>
          </p:cNvSpPr>
          <p:nvPr>
            <p:ph type="ftr" sz="quarter" idx="11"/>
          </p:nvPr>
        </p:nvSpPr>
        <p:spPr/>
        <p:txBody>
          <a:bodyPr/>
          <a:lstStyle/>
          <a:p>
            <a:r>
              <a:rPr lang="en-US" dirty="0" smtClean="0"/>
              <a:t>P-YANG PLUGIN</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8DD995-3CE3-46A0-807D-8A69EBCDD2FE}" type="datetime1">
              <a:rPr lang="en-US" smtClean="0"/>
              <a:t>9/1/2015</a:t>
            </a:fld>
            <a:endParaRPr lang="en-US" dirty="0"/>
          </a:p>
        </p:txBody>
      </p:sp>
      <p:sp>
        <p:nvSpPr>
          <p:cNvPr id="8" name="Footer Placeholder 7"/>
          <p:cNvSpPr>
            <a:spLocks noGrp="1"/>
          </p:cNvSpPr>
          <p:nvPr>
            <p:ph type="ftr" sz="quarter" idx="11"/>
          </p:nvPr>
        </p:nvSpPr>
        <p:spPr/>
        <p:txBody>
          <a:bodyPr/>
          <a:lstStyle/>
          <a:p>
            <a:r>
              <a:rPr lang="en-US" dirty="0" smtClean="0"/>
              <a:t>P-YANG PLUGIN</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B7A27A-6986-41F7-A0F7-3DC2214F7EBF}" type="datetime1">
              <a:rPr lang="en-US" smtClean="0"/>
              <a:t>9/1/2015</a:t>
            </a:fld>
            <a:endParaRPr lang="en-US" dirty="0"/>
          </a:p>
        </p:txBody>
      </p:sp>
      <p:sp>
        <p:nvSpPr>
          <p:cNvPr id="4" name="Footer Placeholder 3"/>
          <p:cNvSpPr>
            <a:spLocks noGrp="1"/>
          </p:cNvSpPr>
          <p:nvPr>
            <p:ph type="ftr" sz="quarter" idx="11"/>
          </p:nvPr>
        </p:nvSpPr>
        <p:spPr/>
        <p:txBody>
          <a:bodyPr/>
          <a:lstStyle/>
          <a:p>
            <a:r>
              <a:rPr lang="en-US" dirty="0" smtClean="0"/>
              <a:t>P-YANG PLUGIN</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C3CA31A-5353-4CF7-8DA8-8F245E2958AC}" type="datetime1">
              <a:rPr lang="en-US" smtClean="0"/>
              <a:t>9/1/2015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smtClean="0"/>
              <a:t>P-YANG PLUGIN</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41698C6-EF9E-46F3-96B4-FCCAA78A3203}" type="datetime1">
              <a:rPr lang="en-US" smtClean="0"/>
              <a:t>9/1/2015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smtClean="0"/>
              <a:t>P-YANG PLUGIN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CAFA88-E9FE-411B-86B2-BC7702C58D31}" type="datetime1">
              <a:rPr lang="en-US" smtClean="0"/>
              <a:t>9/1/2015</a:t>
            </a:fld>
            <a:endParaRPr lang="en-US" dirty="0"/>
          </a:p>
        </p:txBody>
      </p:sp>
      <p:sp>
        <p:nvSpPr>
          <p:cNvPr id="6" name="Footer Placeholder 5"/>
          <p:cNvSpPr>
            <a:spLocks noGrp="1"/>
          </p:cNvSpPr>
          <p:nvPr>
            <p:ph type="ftr" sz="quarter" idx="11"/>
          </p:nvPr>
        </p:nvSpPr>
        <p:spPr/>
        <p:txBody>
          <a:bodyPr/>
          <a:lstStyle/>
          <a:p>
            <a:r>
              <a:rPr lang="en-US" dirty="0" smtClean="0"/>
              <a:t>P-YANG PLUGIN</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D00D126-6BC5-4E7D-85D0-5A852AC57E25}" type="datetime1">
              <a:rPr lang="en-US" smtClean="0"/>
              <a:t>9/1/2015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smtClean="0"/>
              <a:t>P-YANG PLUGIN</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tmp"/></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7.gif"/><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hyperlink" Target="http://yang.adtran.com/docs/code_generation/latest/" TargetMode="External"/><Relationship Id="rId7" Type="http://schemas.openxmlformats.org/officeDocument/2006/relationships/hyperlink" Target="http://bba.adtran.com/syseng/YANGopaedia/Lists/YANG%20Data%20Model%20Change%20Request/AllItems.aspx" TargetMode="External"/><Relationship Id="rId2" Type="http://schemas.openxmlformats.org/officeDocument/2006/relationships/hyperlink" Target="http://yang.adtran.com/docs/yang/latest/" TargetMode="External"/><Relationship Id="rId1" Type="http://schemas.openxmlformats.org/officeDocument/2006/relationships/slideLayout" Target="../slideLayouts/slideLayout4.xml"/><Relationship Id="rId6" Type="http://schemas.openxmlformats.org/officeDocument/2006/relationships/hyperlink" Target="http://www.tail-f.com/education/what-is-yang/" TargetMode="External"/><Relationship Id="rId5" Type="http://schemas.openxmlformats.org/officeDocument/2006/relationships/hyperlink" Target="https://github.com/mbj4668/pyang/wiki/Tutorial" TargetMode="External"/><Relationship Id="rId4" Type="http://schemas.openxmlformats.org/officeDocument/2006/relationships/hyperlink" Target="http://www.yang-central.org/twiki/bin/view/Main/WebHom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codegeneration.net/"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ools.ietf.org/html/rfc6087"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P-YANG </a:t>
            </a:r>
            <a:r>
              <a:rPr lang="en-US" dirty="0" smtClean="0"/>
              <a:t>Plugin</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t>Mallikarjunarao </a:t>
            </a:r>
            <a:r>
              <a:rPr lang="en-US" dirty="0" smtClean="0"/>
              <a:t>KOSURI</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P-YANG PLUGIN</a:t>
            </a:r>
            <a:endParaRPr lang="en-US" dirty="0"/>
          </a:p>
        </p:txBody>
      </p:sp>
    </p:spTree>
    <p:extLst>
      <p:ext uri="{BB962C8B-B14F-4D97-AF65-F5344CB8AC3E}">
        <p14:creationId xmlns:p14="http://schemas.microsoft.com/office/powerpoint/2010/main" val="2929381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sample plugin (Conti…)</a:t>
            </a:r>
          </a:p>
        </p:txBody>
      </p:sp>
      <p:sp>
        <p:nvSpPr>
          <p:cNvPr id="4" name="Footer Placeholder 3"/>
          <p:cNvSpPr>
            <a:spLocks noGrp="1"/>
          </p:cNvSpPr>
          <p:nvPr>
            <p:ph type="ftr" sz="quarter" idx="11"/>
          </p:nvPr>
        </p:nvSpPr>
        <p:spPr/>
        <p:txBody>
          <a:bodyPr/>
          <a:lstStyle/>
          <a:p>
            <a:r>
              <a:rPr lang="en-US" dirty="0" smtClean="0"/>
              <a:t>P-YANG PLUGIN</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10</a:t>
            </a:fld>
            <a:endParaRPr lang="en-US" dirty="0"/>
          </a:p>
        </p:txBody>
      </p:sp>
      <p:pic>
        <p:nvPicPr>
          <p:cNvPr id="9" name="Picture 2"/>
          <p:cNvPicPr>
            <a:picLocks noGrp="1" noChangeAspect="1" noChangeArrowheads="1"/>
          </p:cNvPicPr>
          <p:nvPr>
            <p:ph sz="half" idx="1"/>
          </p:nvPr>
        </p:nvPicPr>
        <p:blipFill>
          <a:blip r:embed="rId3"/>
          <a:srcRect/>
          <a:stretch>
            <a:fillRect/>
          </a:stretch>
        </p:blipFill>
        <p:spPr bwMode="auto">
          <a:xfrm>
            <a:off x="1096963" y="2021968"/>
            <a:ext cx="4938712" cy="3671315"/>
          </a:xfrm>
          <a:prstGeom prst="rect">
            <a:avLst/>
          </a:prstGeom>
          <a:noFill/>
          <a:ln w="9525">
            <a:noFill/>
            <a:miter lim="800000"/>
            <a:headEnd/>
            <a:tailEnd/>
          </a:ln>
        </p:spPr>
      </p:pic>
      <p:sp>
        <p:nvSpPr>
          <p:cNvPr id="10" name="Content Placeholder 9"/>
          <p:cNvSpPr>
            <a:spLocks noGrp="1"/>
          </p:cNvSpPr>
          <p:nvPr>
            <p:ph sz="half" idx="2"/>
          </p:nvPr>
        </p:nvSpPr>
        <p:spPr/>
        <p:txBody>
          <a:bodyPr/>
          <a:lstStyle/>
          <a:p>
            <a:r>
              <a:rPr lang="en-US" dirty="0" smtClean="0"/>
              <a:t>YANG module</a:t>
            </a:r>
          </a:p>
          <a:p>
            <a:endParaRPr lang="en-IN" dirty="0"/>
          </a:p>
        </p:txBody>
      </p:sp>
      <p:pic>
        <p:nvPicPr>
          <p:cNvPr id="12" name="Content Placeholder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8238" y="2317278"/>
            <a:ext cx="4937125" cy="308069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sample plugin (Conti…)</a:t>
            </a:r>
            <a:endParaRPr lang="en-IN" dirty="0"/>
          </a:p>
        </p:txBody>
      </p:sp>
      <p:sp>
        <p:nvSpPr>
          <p:cNvPr id="4" name="Footer Placeholder 3"/>
          <p:cNvSpPr>
            <a:spLocks noGrp="1"/>
          </p:cNvSpPr>
          <p:nvPr>
            <p:ph type="ftr" sz="quarter" idx="11"/>
          </p:nvPr>
        </p:nvSpPr>
        <p:spPr/>
        <p:txBody>
          <a:bodyPr/>
          <a:lstStyle/>
          <a:p>
            <a:r>
              <a:rPr lang="en-US" smtClean="0"/>
              <a:t>P-YANG PLUGIN</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11</a:t>
            </a:fld>
            <a:endParaRPr lang="en-US" dirty="0"/>
          </a:p>
        </p:txBody>
      </p:sp>
      <p:pic>
        <p:nvPicPr>
          <p:cNvPr id="28674" name="Picture 2"/>
          <p:cNvPicPr>
            <a:picLocks noGrp="1" noChangeAspect="1" noChangeArrowheads="1"/>
          </p:cNvPicPr>
          <p:nvPr>
            <p:ph idx="1"/>
          </p:nvPr>
        </p:nvPicPr>
        <p:blipFill>
          <a:blip r:embed="rId3"/>
          <a:srcRect/>
          <a:stretch>
            <a:fillRect/>
          </a:stretch>
        </p:blipFill>
        <p:spPr bwMode="auto">
          <a:xfrm>
            <a:off x="2901950" y="2228850"/>
            <a:ext cx="6448425" cy="325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Pyang plugin debug</a:t>
            </a:r>
            <a:endParaRPr lang="en-IN" dirty="0"/>
          </a:p>
        </p:txBody>
      </p:sp>
      <p:sp>
        <p:nvSpPr>
          <p:cNvPr id="9" name="Content Placeholder 8"/>
          <p:cNvSpPr>
            <a:spLocks noGrp="1"/>
          </p:cNvSpPr>
          <p:nvPr>
            <p:ph sz="half" idx="1"/>
          </p:nvPr>
        </p:nvSpPr>
        <p:spPr/>
        <p:txBody>
          <a:bodyPr>
            <a:normAutofit fontScale="92500" lnSpcReduction="20000"/>
          </a:bodyPr>
          <a:lstStyle/>
          <a:p>
            <a:r>
              <a:rPr lang="en-US" dirty="0" smtClean="0">
                <a:hlinkClick r:id="rId3"/>
              </a:rPr>
              <a:t>https://www.jetbrains.com/pycharm/</a:t>
            </a:r>
            <a:endParaRPr lang="en-US" dirty="0" smtClean="0"/>
          </a:p>
          <a:p>
            <a:r>
              <a:rPr lang="en-US" dirty="0" smtClean="0"/>
              <a:t>Open pyang file and configure required parameters and press </a:t>
            </a:r>
            <a:r>
              <a:rPr lang="en-US" dirty="0" smtClean="0">
                <a:solidFill>
                  <a:schemeClr val="accent1"/>
                </a:solidFill>
              </a:rPr>
              <a:t>Alt + Shift + 9</a:t>
            </a:r>
          </a:p>
          <a:p>
            <a:r>
              <a:rPr lang="en-US" dirty="0" smtClean="0"/>
              <a:t>Default location of pyang file is C:\Python27\Scripts\pyang (on windows)</a:t>
            </a:r>
          </a:p>
          <a:p>
            <a:r>
              <a:rPr lang="en-US" dirty="0" smtClean="0">
                <a:solidFill>
                  <a:schemeClr val="accent1"/>
                </a:solidFill>
              </a:rPr>
              <a:t>Script</a:t>
            </a:r>
          </a:p>
          <a:p>
            <a:pPr lvl="1"/>
            <a:r>
              <a:rPr lang="en-US" dirty="0" smtClean="0"/>
              <a:t>C:\Python27\Scripts\pyang</a:t>
            </a:r>
          </a:p>
          <a:p>
            <a:r>
              <a:rPr lang="en-US" dirty="0" smtClean="0">
                <a:solidFill>
                  <a:schemeClr val="accent1"/>
                </a:solidFill>
              </a:rPr>
              <a:t>Script </a:t>
            </a:r>
            <a:r>
              <a:rPr lang="en-US" dirty="0" err="1" smtClean="0">
                <a:solidFill>
                  <a:schemeClr val="accent1"/>
                </a:solidFill>
              </a:rPr>
              <a:t>params</a:t>
            </a:r>
            <a:endParaRPr lang="en-US" dirty="0" smtClean="0">
              <a:solidFill>
                <a:schemeClr val="accent1"/>
              </a:solidFill>
            </a:endParaRPr>
          </a:p>
          <a:p>
            <a:pPr lvl="1"/>
            <a:r>
              <a:rPr lang="en-IN" dirty="0" smtClean="0"/>
              <a:t>--plugindir plugins -f cg_robo_gen -p models/models models/models/</a:t>
            </a:r>
            <a:r>
              <a:rPr lang="en-IN" dirty="0" err="1" smtClean="0"/>
              <a:t>adtran-evcs.yang</a:t>
            </a:r>
            <a:r>
              <a:rPr lang="en-IN" dirty="0" smtClean="0"/>
              <a:t> --</a:t>
            </a:r>
            <a:r>
              <a:rPr lang="en-IN" dirty="0" err="1" smtClean="0"/>
              <a:t>sample_name</a:t>
            </a:r>
            <a:r>
              <a:rPr lang="en-IN" dirty="0" smtClean="0"/>
              <a:t> "My Sample Option“</a:t>
            </a:r>
          </a:p>
          <a:p>
            <a:r>
              <a:rPr lang="en-US" dirty="0" smtClean="0">
                <a:solidFill>
                  <a:schemeClr val="accent1"/>
                </a:solidFill>
              </a:rPr>
              <a:t>Working directory</a:t>
            </a:r>
          </a:p>
          <a:p>
            <a:pPr lvl="1"/>
            <a:r>
              <a:rPr lang="en-IN" dirty="0" smtClean="0"/>
              <a:t>C:\Users\malli\Dropbox\robot\rest_test\generation</a:t>
            </a:r>
            <a:endParaRPr lang="en-IN" dirty="0"/>
          </a:p>
        </p:txBody>
      </p:sp>
      <p:sp>
        <p:nvSpPr>
          <p:cNvPr id="4" name="Footer Placeholder 3"/>
          <p:cNvSpPr>
            <a:spLocks noGrp="1"/>
          </p:cNvSpPr>
          <p:nvPr>
            <p:ph type="ftr" sz="quarter" idx="11"/>
          </p:nvPr>
        </p:nvSpPr>
        <p:spPr/>
        <p:txBody>
          <a:bodyPr/>
          <a:lstStyle/>
          <a:p>
            <a:r>
              <a:rPr lang="en-US" smtClean="0"/>
              <a:t>P-YANG PLUGIN</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12</a:t>
            </a:fld>
            <a:endParaRPr lang="en-US" dirty="0"/>
          </a:p>
        </p:txBody>
      </p:sp>
      <p:pic>
        <p:nvPicPr>
          <p:cNvPr id="11" name="Picture 2"/>
          <p:cNvPicPr>
            <a:picLocks noGrp="1" noChangeAspect="1" noChangeArrowheads="1"/>
          </p:cNvPicPr>
          <p:nvPr>
            <p:ph sz="half" idx="2"/>
          </p:nvPr>
        </p:nvPicPr>
        <p:blipFill>
          <a:blip r:embed="rId4"/>
          <a:srcRect/>
          <a:stretch>
            <a:fillRect/>
          </a:stretch>
        </p:blipFill>
        <p:spPr bwMode="auto">
          <a:xfrm>
            <a:off x="6218238" y="2270692"/>
            <a:ext cx="4937125" cy="3173866"/>
          </a:xfrm>
          <a:prstGeom prst="rect">
            <a:avLst/>
          </a:prstGeom>
          <a:noFill/>
          <a:ln w="9525">
            <a:noFill/>
            <a:miter lim="800000"/>
            <a:headEnd/>
            <a:tailEnd/>
          </a:ln>
        </p:spPr>
      </p:pic>
      <p:pic>
        <p:nvPicPr>
          <p:cNvPr id="32776" name="Picture 8" descr="https://www.fourdigits.nl/images/pycharm-logo.gif"/>
          <p:cNvPicPr>
            <a:picLocks noChangeAspect="1" noChangeArrowheads="1"/>
          </p:cNvPicPr>
          <p:nvPr/>
        </p:nvPicPr>
        <p:blipFill>
          <a:blip r:embed="rId5"/>
          <a:srcRect/>
          <a:stretch>
            <a:fillRect/>
          </a:stretch>
        </p:blipFill>
        <p:spPr bwMode="auto">
          <a:xfrm>
            <a:off x="7154891" y="857857"/>
            <a:ext cx="3884411" cy="87399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and Questions</a:t>
            </a:r>
            <a:endParaRPr lang="en-IN" dirty="0"/>
          </a:p>
        </p:txBody>
      </p:sp>
      <p:sp>
        <p:nvSpPr>
          <p:cNvPr id="6" name="Content Placeholder 5"/>
          <p:cNvSpPr>
            <a:spLocks noGrp="1"/>
          </p:cNvSpPr>
          <p:nvPr>
            <p:ph sz="half" idx="1"/>
          </p:nvPr>
        </p:nvSpPr>
        <p:spPr/>
        <p:txBody>
          <a:bodyPr>
            <a:normAutofit lnSpcReduction="10000"/>
          </a:bodyPr>
          <a:lstStyle/>
          <a:p>
            <a:r>
              <a:rPr lang="en-IN" dirty="0" smtClean="0">
                <a:hlinkClick r:id="rId2"/>
              </a:rPr>
              <a:t>http://yang.adtran.com/docs/yang/latest/</a:t>
            </a:r>
            <a:endParaRPr lang="en-IN" dirty="0" smtClean="0"/>
          </a:p>
          <a:p>
            <a:r>
              <a:rPr lang="en-IN" dirty="0" smtClean="0">
                <a:hlinkClick r:id="rId3"/>
              </a:rPr>
              <a:t>http://yang.adtran.com/docs/code_generation/latest/</a:t>
            </a:r>
            <a:endParaRPr lang="en-IN" dirty="0" smtClean="0"/>
          </a:p>
          <a:p>
            <a:r>
              <a:rPr lang="en-IN" dirty="0" smtClean="0">
                <a:hlinkClick r:id="rId4"/>
              </a:rPr>
              <a:t>http://www.yang-central.org/twiki/bin/view/Main/WebHome</a:t>
            </a:r>
            <a:endParaRPr lang="en-IN" dirty="0" smtClean="0"/>
          </a:p>
          <a:p>
            <a:r>
              <a:rPr lang="en-IN" dirty="0" smtClean="0">
                <a:hlinkClick r:id="rId5"/>
              </a:rPr>
              <a:t>https://github.com/mbj4668/pyang/wiki/Tutorial</a:t>
            </a:r>
            <a:endParaRPr lang="en-IN" dirty="0" smtClean="0"/>
          </a:p>
          <a:p>
            <a:r>
              <a:rPr lang="en-IN" dirty="0" smtClean="0">
                <a:hlinkClick r:id="rId6"/>
              </a:rPr>
              <a:t>http://www.tail-f.com/education/what-is-yang/</a:t>
            </a:r>
            <a:endParaRPr lang="en-IN" dirty="0" smtClean="0"/>
          </a:p>
          <a:p>
            <a:r>
              <a:rPr lang="en-IN" dirty="0">
                <a:hlinkClick r:id="rId7"/>
              </a:rPr>
              <a:t>http://</a:t>
            </a:r>
            <a:r>
              <a:rPr lang="en-IN" dirty="0" smtClean="0">
                <a:hlinkClick r:id="rId7"/>
              </a:rPr>
              <a:t>bba.adtran.com/syseng/YANGopaedia/Lists/YANG%20Data%20Model%20Change%20Request/AllItems.aspx</a:t>
            </a:r>
            <a:endParaRPr lang="en-IN" dirty="0" smtClean="0"/>
          </a:p>
          <a:p>
            <a:endParaRPr lang="en-IN" dirty="0" smtClean="0"/>
          </a:p>
          <a:p>
            <a:endParaRPr lang="en-IN" dirty="0"/>
          </a:p>
        </p:txBody>
      </p:sp>
      <p:sp>
        <p:nvSpPr>
          <p:cNvPr id="4" name="Footer Placeholder 3"/>
          <p:cNvSpPr>
            <a:spLocks noGrp="1"/>
          </p:cNvSpPr>
          <p:nvPr>
            <p:ph type="ftr" sz="quarter" idx="11"/>
          </p:nvPr>
        </p:nvSpPr>
        <p:spPr/>
        <p:txBody>
          <a:bodyPr/>
          <a:lstStyle/>
          <a:p>
            <a:r>
              <a:rPr lang="en-US" smtClean="0"/>
              <a:t>P-YANG PLUGIN</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13</a:t>
            </a:fld>
            <a:endParaRPr lang="en-US" dirty="0"/>
          </a:p>
        </p:txBody>
      </p:sp>
      <p:pic>
        <p:nvPicPr>
          <p:cNvPr id="29698" name="Picture 2" descr="https://encrypted-tbn3.gstatic.com/images?q=tbn:ANd9GcTZxbR99MWLcFaTZ0LiArc9r63m6XXPV0ltyIB9vLVuJKmSqf7C"/>
          <p:cNvPicPr>
            <a:picLocks noGrp="1" noChangeAspect="1" noChangeArrowheads="1"/>
          </p:cNvPicPr>
          <p:nvPr>
            <p:ph sz="half" idx="2"/>
          </p:nvPr>
        </p:nvPicPr>
        <p:blipFill>
          <a:blip r:embed="rId8"/>
          <a:srcRect/>
          <a:stretch>
            <a:fillRect/>
          </a:stretch>
        </p:blipFill>
        <p:spPr bwMode="auto">
          <a:xfrm>
            <a:off x="7615238" y="2286514"/>
            <a:ext cx="2925300" cy="29253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a:t>
            </a:r>
            <a:endParaRPr lang="en-IN" dirty="0"/>
          </a:p>
        </p:txBody>
      </p:sp>
      <p:sp>
        <p:nvSpPr>
          <p:cNvPr id="10" name="Content Placeholder 9"/>
          <p:cNvSpPr>
            <a:spLocks noGrp="1"/>
          </p:cNvSpPr>
          <p:nvPr>
            <p:ph sz="half" idx="1"/>
          </p:nvPr>
        </p:nvSpPr>
        <p:spPr/>
        <p:txBody>
          <a:bodyPr/>
          <a:lstStyle/>
          <a:p>
            <a:r>
              <a:rPr lang="en-US" dirty="0" smtClean="0"/>
              <a:t>YANG</a:t>
            </a:r>
          </a:p>
          <a:p>
            <a:r>
              <a:rPr lang="en-US" dirty="0"/>
              <a:t>Yang Layout</a:t>
            </a:r>
            <a:endParaRPr lang="en-US" dirty="0" smtClean="0"/>
          </a:p>
          <a:p>
            <a:r>
              <a:rPr lang="en-US" dirty="0" smtClean="0"/>
              <a:t>Why code generator</a:t>
            </a:r>
          </a:p>
          <a:p>
            <a:r>
              <a:rPr lang="en-US" dirty="0" smtClean="0"/>
              <a:t>pyang</a:t>
            </a:r>
          </a:p>
          <a:p>
            <a:r>
              <a:rPr lang="en-US" dirty="0" smtClean="0"/>
              <a:t>Important pyang classes</a:t>
            </a:r>
          </a:p>
          <a:p>
            <a:r>
              <a:rPr lang="en-US" dirty="0" smtClean="0"/>
              <a:t>Writing a sample plugin</a:t>
            </a:r>
          </a:p>
          <a:p>
            <a:r>
              <a:rPr lang="en-US" dirty="0" smtClean="0"/>
              <a:t>Pyang plugin debug</a:t>
            </a:r>
          </a:p>
          <a:p>
            <a:r>
              <a:rPr lang="en-US" dirty="0" smtClean="0"/>
              <a:t>Reference and Questions</a:t>
            </a:r>
          </a:p>
          <a:p>
            <a:endParaRPr lang="en-US" dirty="0" smtClean="0"/>
          </a:p>
          <a:p>
            <a:endParaRPr lang="en-IN" dirty="0"/>
          </a:p>
        </p:txBody>
      </p:sp>
      <p:pic>
        <p:nvPicPr>
          <p:cNvPr id="14" name="Content Placeholder 13" descr="presentation.gif"/>
          <p:cNvPicPr>
            <a:picLocks noGrp="1" noChangeAspect="1"/>
          </p:cNvPicPr>
          <p:nvPr>
            <p:ph sz="half" idx="2"/>
          </p:nvPr>
        </p:nvPicPr>
        <p:blipFill>
          <a:blip r:embed="rId2"/>
          <a:stretch>
            <a:fillRect/>
          </a:stretch>
        </p:blipFill>
        <p:spPr>
          <a:xfrm>
            <a:off x="7367588" y="2038350"/>
            <a:ext cx="2638425" cy="3638550"/>
          </a:xfrm>
        </p:spPr>
      </p:pic>
      <p:sp>
        <p:nvSpPr>
          <p:cNvPr id="5" name="Footer Placeholder 4"/>
          <p:cNvSpPr>
            <a:spLocks noGrp="1"/>
          </p:cNvSpPr>
          <p:nvPr>
            <p:ph type="ftr" sz="quarter" idx="11"/>
          </p:nvPr>
        </p:nvSpPr>
        <p:spPr/>
        <p:txBody>
          <a:bodyPr/>
          <a:lstStyle/>
          <a:p>
            <a:r>
              <a:rPr lang="en-US" dirty="0" smtClean="0"/>
              <a:t>P-YANG PLUGIN</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YANG</a:t>
            </a:r>
            <a:endParaRPr lang="en-US" dirty="0"/>
          </a:p>
        </p:txBody>
      </p:sp>
      <p:sp>
        <p:nvSpPr>
          <p:cNvPr id="3" name="Content Placeholder 2"/>
          <p:cNvSpPr>
            <a:spLocks noGrp="1"/>
          </p:cNvSpPr>
          <p:nvPr>
            <p:ph sz="half" idx="1"/>
          </p:nvPr>
        </p:nvSpPr>
        <p:spPr/>
        <p:txBody>
          <a:bodyPr vert="horz" lIns="0" tIns="45720" rIns="0" bIns="45720" rtlCol="0" anchor="t">
            <a:normAutofit/>
          </a:bodyPr>
          <a:lstStyle/>
          <a:p>
            <a:r>
              <a:rPr lang="en-IN" dirty="0" smtClean="0">
                <a:latin typeface="Calibri" charset="0"/>
              </a:rPr>
              <a:t>YANG is a language used to model data for the </a:t>
            </a:r>
            <a:r>
              <a:rPr lang="en-IN" dirty="0" smtClean="0">
                <a:solidFill>
                  <a:schemeClr val="accent1"/>
                </a:solidFill>
                <a:latin typeface="Calibri" charset="0"/>
              </a:rPr>
              <a:t>NETCONF</a:t>
            </a:r>
            <a:r>
              <a:rPr lang="en-IN" dirty="0" smtClean="0">
                <a:latin typeface="Calibri" charset="0"/>
              </a:rPr>
              <a:t> protocol</a:t>
            </a:r>
          </a:p>
          <a:p>
            <a:r>
              <a:rPr lang="en-US" dirty="0" smtClean="0">
                <a:latin typeface="Calibri" charset="0"/>
              </a:rPr>
              <a:t>The name is an acronym for "</a:t>
            </a:r>
            <a:r>
              <a:rPr lang="en-US" dirty="0" smtClean="0">
                <a:solidFill>
                  <a:schemeClr val="accent1"/>
                </a:solidFill>
                <a:latin typeface="Calibri" charset="0"/>
              </a:rPr>
              <a:t>Yet Another Next Generation</a:t>
            </a:r>
            <a:r>
              <a:rPr lang="en-US" dirty="0" smtClean="0">
                <a:latin typeface="Calibri" charset="0"/>
              </a:rPr>
              <a:t>". </a:t>
            </a:r>
            <a:endParaRPr lang="en-IN" dirty="0" smtClean="0">
              <a:latin typeface="Calibri" charset="0"/>
            </a:endParaRPr>
          </a:p>
          <a:p>
            <a:pPr lvl="1"/>
            <a:endParaRPr lang="en-IN" dirty="0" smtClean="0">
              <a:latin typeface="Calibri" charset="0"/>
            </a:endParaRPr>
          </a:p>
          <a:p>
            <a:pPr lvl="1"/>
            <a:endParaRPr lang="en-US" dirty="0" smtClean="0">
              <a:latin typeface="Calibri" charset="0"/>
            </a:endParaRPr>
          </a:p>
          <a:p>
            <a:endParaRPr lang="en-US" dirty="0">
              <a:latin typeface="Calibri" charset="0"/>
            </a:endParaRPr>
          </a:p>
          <a:p>
            <a:endParaRPr lang="en-US" dirty="0">
              <a:latin typeface="Calibri" charset="0"/>
            </a:endParaRPr>
          </a:p>
        </p:txBody>
      </p:sp>
      <p:sp>
        <p:nvSpPr>
          <p:cNvPr id="14" name="Footer Placeholder 13"/>
          <p:cNvSpPr>
            <a:spLocks noGrp="1"/>
          </p:cNvSpPr>
          <p:nvPr>
            <p:ph type="ftr" sz="quarter" idx="11"/>
          </p:nvPr>
        </p:nvSpPr>
        <p:spPr/>
        <p:txBody>
          <a:bodyPr/>
          <a:lstStyle/>
          <a:p>
            <a:r>
              <a:rPr lang="en-US" dirty="0" smtClean="0"/>
              <a:t>P-YANG PLUGIN</a:t>
            </a:r>
            <a:endParaRPr lang="en-US" dirty="0"/>
          </a:p>
        </p:txBody>
      </p:sp>
      <p:sp>
        <p:nvSpPr>
          <p:cNvPr id="13" name="Slide Number Placeholder 12"/>
          <p:cNvSpPr>
            <a:spLocks noGrp="1"/>
          </p:cNvSpPr>
          <p:nvPr>
            <p:ph type="sldNum" sz="quarter" idx="12"/>
          </p:nvPr>
        </p:nvSpPr>
        <p:spPr/>
        <p:txBody>
          <a:bodyPr/>
          <a:lstStyle/>
          <a:p>
            <a:fld id="{4FAB73BC-B049-4115-A692-8D63A059BFB8}" type="slidenum">
              <a:rPr lang="en-US" smtClean="0"/>
              <a:pPr/>
              <a:t>3</a:t>
            </a:fld>
            <a:endParaRPr lang="en-US" dirty="0"/>
          </a:p>
        </p:txBody>
      </p:sp>
      <p:pic>
        <p:nvPicPr>
          <p:cNvPr id="8" name="Picture 7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018" y="4796196"/>
            <a:ext cx="11430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AutoShape 65"/>
          <p:cNvSpPr>
            <a:spLocks noChangeArrowheads="1"/>
          </p:cNvSpPr>
          <p:nvPr/>
        </p:nvSpPr>
        <p:spPr bwMode="auto">
          <a:xfrm>
            <a:off x="2551018" y="4415196"/>
            <a:ext cx="1379538" cy="1295400"/>
          </a:xfrm>
          <a:prstGeom prst="flowChartDocument">
            <a:avLst/>
          </a:prstGeom>
          <a:gradFill>
            <a:gsLst>
              <a:gs pos="0">
                <a:srgbClr val="FAD098"/>
              </a:gs>
              <a:gs pos="100000">
                <a:srgbClr val="F6AF50"/>
              </a:gs>
            </a:gsLst>
            <a:lin ang="5400000" scaled="0"/>
          </a:gradFill>
          <a:ln w="25400" cap="flat" cmpd="sng" algn="ctr">
            <a:solidFill>
              <a:srgbClr val="F0B310"/>
            </a:solidFill>
            <a:prstDash val="solid"/>
            <a:round/>
            <a:headEnd type="none" w="med" len="med"/>
            <a:tailEnd type="none" w="med" len="med"/>
          </a:ln>
          <a:effectLst>
            <a:outerShdw blurRad="50800" dist="38100" dir="2700000" algn="tl" rotWithShape="0">
              <a:prstClr val="black">
                <a:alpha val="20000"/>
              </a:prstClr>
            </a:outerShdw>
          </a:effectLst>
        </p:spPr>
        <p:txBody>
          <a:bodyPr lIns="0" tIns="0" rIns="0" bIns="0" anchor="ctr"/>
          <a:lstStyle/>
          <a:p>
            <a:pPr>
              <a:lnSpc>
                <a:spcPts val="1071"/>
              </a:lnSpc>
            </a:pPr>
            <a:r>
              <a:rPr lang="en-US" sz="1300" b="1" kern="0" dirty="0">
                <a:solidFill>
                  <a:sysClr val="windowText" lastClr="000000"/>
                </a:solidFill>
                <a:latin typeface="Verdana"/>
                <a:cs typeface="Verdana"/>
              </a:rPr>
              <a:t> </a:t>
            </a:r>
            <a:r>
              <a:rPr lang="en-US" sz="1300" b="1" u="sng" kern="0" dirty="0" smtClean="0">
                <a:solidFill>
                  <a:sysClr val="windowText" lastClr="000000"/>
                </a:solidFill>
                <a:latin typeface="Verdana"/>
                <a:cs typeface="Verdana"/>
              </a:rPr>
              <a:t>Data-Model</a:t>
            </a:r>
          </a:p>
          <a:p>
            <a:r>
              <a:rPr lang="en-US" sz="1400" i="1" dirty="0" smtClean="0"/>
              <a:t> MIB </a:t>
            </a:r>
            <a:r>
              <a:rPr lang="en-US" sz="1400" i="1" dirty="0"/>
              <a:t>Modules</a:t>
            </a:r>
          </a:p>
          <a:p>
            <a:r>
              <a:rPr lang="en-US" sz="1400" i="1" dirty="0" smtClean="0"/>
              <a:t> YANG </a:t>
            </a:r>
            <a:r>
              <a:rPr lang="en-US" sz="1400" i="1" dirty="0"/>
              <a:t>Modules</a:t>
            </a:r>
          </a:p>
          <a:p>
            <a:pPr algn="ctr">
              <a:lnSpc>
                <a:spcPts val="1071"/>
              </a:lnSpc>
            </a:pPr>
            <a:endParaRPr lang="en-US" sz="1300" b="1" u="sng" kern="0" dirty="0">
              <a:solidFill>
                <a:sysClr val="windowText" lastClr="000000"/>
              </a:solidFill>
              <a:latin typeface="Verdana"/>
              <a:cs typeface="Verdana"/>
            </a:endParaRPr>
          </a:p>
        </p:txBody>
      </p:sp>
      <p:cxnSp>
        <p:nvCxnSpPr>
          <p:cNvPr id="10" name="Straight Arrow Connector 9"/>
          <p:cNvCxnSpPr/>
          <p:nvPr/>
        </p:nvCxnSpPr>
        <p:spPr>
          <a:xfrm>
            <a:off x="2401788" y="3348396"/>
            <a:ext cx="0" cy="1447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477988" y="3348396"/>
            <a:ext cx="905116" cy="338554"/>
          </a:xfrm>
          <a:prstGeom prst="rect">
            <a:avLst/>
          </a:prstGeom>
          <a:noFill/>
        </p:spPr>
        <p:txBody>
          <a:bodyPr wrap="none" rtlCol="0">
            <a:spAutoFit/>
          </a:bodyPr>
          <a:lstStyle/>
          <a:p>
            <a:r>
              <a:rPr lang="en-US" b="1" u="sng" dirty="0" smtClean="0"/>
              <a:t>Protocol</a:t>
            </a:r>
            <a:endParaRPr lang="en-US" b="1" u="sng" dirty="0"/>
          </a:p>
        </p:txBody>
      </p:sp>
      <p:sp>
        <p:nvSpPr>
          <p:cNvPr id="12" name="TextBox 11"/>
          <p:cNvSpPr txBox="1"/>
          <p:nvPr/>
        </p:nvSpPr>
        <p:spPr>
          <a:xfrm>
            <a:off x="2551018" y="3610750"/>
            <a:ext cx="1829535" cy="584776"/>
          </a:xfrm>
          <a:prstGeom prst="rect">
            <a:avLst/>
          </a:prstGeom>
          <a:noFill/>
        </p:spPr>
        <p:txBody>
          <a:bodyPr wrap="none" rtlCol="0">
            <a:spAutoFit/>
          </a:bodyPr>
          <a:lstStyle/>
          <a:p>
            <a:r>
              <a:rPr lang="en-US" i="1" dirty="0" smtClean="0"/>
              <a:t>The SNMP Protocol</a:t>
            </a:r>
          </a:p>
          <a:p>
            <a:r>
              <a:rPr lang="en-US" i="1" dirty="0" smtClean="0"/>
              <a:t>NETCONF</a:t>
            </a:r>
            <a:endParaRPr lang="en-US" i="1" dirty="0"/>
          </a:p>
        </p:txBody>
      </p:sp>
      <p:sp>
        <p:nvSpPr>
          <p:cNvPr id="16" name="Content Placeholder 15"/>
          <p:cNvSpPr>
            <a:spLocks noGrp="1"/>
          </p:cNvSpPr>
          <p:nvPr>
            <p:ph sz="half" idx="2"/>
          </p:nvPr>
        </p:nvSpPr>
        <p:spPr/>
        <p:txBody>
          <a:bodyPr/>
          <a:lstStyle/>
          <a:p>
            <a:r>
              <a:rPr lang="en-IN" dirty="0" smtClean="0">
                <a:solidFill>
                  <a:schemeClr val="accent1"/>
                </a:solidFill>
              </a:rPr>
              <a:t>Data  models</a:t>
            </a:r>
            <a:r>
              <a:rPr lang="en-IN" dirty="0" smtClean="0"/>
              <a:t>  are  represented  by  definition  hierarchies  called  </a:t>
            </a:r>
            <a:r>
              <a:rPr lang="en-IN" dirty="0" smtClean="0">
                <a:solidFill>
                  <a:schemeClr val="accent1"/>
                </a:solidFill>
              </a:rPr>
              <a:t>schema  tree</a:t>
            </a:r>
          </a:p>
          <a:p>
            <a:endParaRPr lang="en-US" dirty="0" smtClean="0"/>
          </a:p>
          <a:p>
            <a:endParaRPr lang="en-US" dirty="0" smtClean="0"/>
          </a:p>
          <a:p>
            <a:endParaRPr lang="en-US" dirty="0" smtClean="0"/>
          </a:p>
          <a:p>
            <a:endParaRPr lang="en-US" dirty="0" smtClean="0"/>
          </a:p>
          <a:p>
            <a:r>
              <a:rPr lang="en-IN" dirty="0" smtClean="0"/>
              <a:t>Instances  of  </a:t>
            </a:r>
            <a:r>
              <a:rPr lang="en-IN" dirty="0" smtClean="0">
                <a:solidFill>
                  <a:schemeClr val="accent1"/>
                </a:solidFill>
              </a:rPr>
              <a:t>schema  trees </a:t>
            </a:r>
            <a:r>
              <a:rPr lang="en-IN" dirty="0" smtClean="0"/>
              <a:t> are  called </a:t>
            </a:r>
            <a:r>
              <a:rPr lang="en-IN" dirty="0" smtClean="0">
                <a:solidFill>
                  <a:schemeClr val="accent1"/>
                </a:solidFill>
              </a:rPr>
              <a:t>data  trees </a:t>
            </a:r>
            <a:r>
              <a:rPr lang="en-IN" dirty="0" smtClean="0"/>
              <a:t>and  are  encoded  in  any language</a:t>
            </a:r>
            <a:endParaRPr lang="en-IN" dirty="0"/>
          </a:p>
        </p:txBody>
      </p:sp>
      <p:pic>
        <p:nvPicPr>
          <p:cNvPr id="17" name="Picture 2"/>
          <p:cNvPicPr>
            <a:picLocks noChangeAspect="1" noChangeArrowheads="1"/>
          </p:cNvPicPr>
          <p:nvPr/>
        </p:nvPicPr>
        <p:blipFill>
          <a:blip r:embed="rId4"/>
          <a:stretch>
            <a:fillRect/>
          </a:stretch>
        </p:blipFill>
        <p:spPr bwMode="auto">
          <a:xfrm>
            <a:off x="6876427" y="5155536"/>
            <a:ext cx="4086225" cy="962025"/>
          </a:xfrm>
          <a:prstGeom prst="rect">
            <a:avLst/>
          </a:prstGeom>
          <a:noFill/>
          <a:ln w="9525">
            <a:noFill/>
            <a:miter lim="800000"/>
            <a:headEnd/>
            <a:tailEnd/>
          </a:ln>
        </p:spPr>
      </p:pic>
      <p:pic>
        <p:nvPicPr>
          <p:cNvPr id="18" name="Picture 4"/>
          <p:cNvPicPr>
            <a:picLocks noChangeAspect="1" noChangeArrowheads="1"/>
          </p:cNvPicPr>
          <p:nvPr/>
        </p:nvPicPr>
        <p:blipFill>
          <a:blip r:embed="rId5"/>
          <a:srcRect/>
          <a:stretch>
            <a:fillRect/>
          </a:stretch>
        </p:blipFill>
        <p:spPr bwMode="auto">
          <a:xfrm>
            <a:off x="7045007" y="2591846"/>
            <a:ext cx="2647950" cy="1543050"/>
          </a:xfrm>
          <a:prstGeom prst="rect">
            <a:avLst/>
          </a:prstGeom>
          <a:noFill/>
          <a:ln w="9525">
            <a:noFill/>
            <a:miter lim="800000"/>
            <a:headEnd/>
            <a:tailEnd/>
          </a:ln>
        </p:spPr>
      </p:pic>
    </p:spTree>
    <p:extLst>
      <p:ext uri="{BB962C8B-B14F-4D97-AF65-F5344CB8AC3E}">
        <p14:creationId xmlns:p14="http://schemas.microsoft.com/office/powerpoint/2010/main" val="1236218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Yang Layout</a:t>
            </a:r>
            <a:endParaRPr lang="en-IN" dirty="0"/>
          </a:p>
        </p:txBody>
      </p:sp>
      <p:pic>
        <p:nvPicPr>
          <p:cNvPr id="15" name="Content Placeholder 14" descr="Screen Clipping"/>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729954" y="1846263"/>
            <a:ext cx="3672730" cy="4022725"/>
          </a:xfrm>
        </p:spPr>
      </p:pic>
      <p:sp>
        <p:nvSpPr>
          <p:cNvPr id="16" name="Content Placeholder 15"/>
          <p:cNvSpPr>
            <a:spLocks noGrp="1"/>
          </p:cNvSpPr>
          <p:nvPr>
            <p:ph sz="half" idx="2"/>
          </p:nvPr>
        </p:nvSpPr>
        <p:spPr/>
        <p:txBody>
          <a:bodyPr>
            <a:normAutofit fontScale="92500" lnSpcReduction="20000"/>
          </a:bodyPr>
          <a:lstStyle/>
          <a:p>
            <a:r>
              <a:rPr lang="en-IN" dirty="0"/>
              <a:t>All ADTRAN </a:t>
            </a:r>
            <a:r>
              <a:rPr lang="en-IN" dirty="0">
                <a:solidFill>
                  <a:schemeClr val="accent1"/>
                </a:solidFill>
              </a:rPr>
              <a:t>module</a:t>
            </a:r>
            <a:r>
              <a:rPr lang="en-IN" dirty="0"/>
              <a:t> names SHALL be named using dash (‘-‘) separated </a:t>
            </a:r>
            <a:r>
              <a:rPr lang="en-IN" dirty="0">
                <a:solidFill>
                  <a:schemeClr val="accent1"/>
                </a:solidFill>
              </a:rPr>
              <a:t>lowercase</a:t>
            </a:r>
            <a:r>
              <a:rPr lang="en-IN" dirty="0"/>
              <a:t> prefixed with “</a:t>
            </a:r>
            <a:r>
              <a:rPr lang="en-IN" dirty="0">
                <a:solidFill>
                  <a:schemeClr val="accent1"/>
                </a:solidFill>
              </a:rPr>
              <a:t>adtran</a:t>
            </a:r>
            <a:r>
              <a:rPr lang="en-IN" dirty="0" smtClean="0"/>
              <a:t>”</a:t>
            </a:r>
          </a:p>
          <a:p>
            <a:r>
              <a:rPr lang="en-IN" dirty="0"/>
              <a:t>All YANG definitions are specified within a module that is bound to a particular XML namespace, which is a globally </a:t>
            </a:r>
            <a:r>
              <a:rPr lang="en-IN" dirty="0">
                <a:solidFill>
                  <a:schemeClr val="accent1"/>
                </a:solidFill>
              </a:rPr>
              <a:t>unique </a:t>
            </a:r>
            <a:r>
              <a:rPr lang="en-IN" dirty="0" smtClean="0">
                <a:solidFill>
                  <a:schemeClr val="accent1"/>
                </a:solidFill>
              </a:rPr>
              <a:t>URI</a:t>
            </a:r>
          </a:p>
          <a:p>
            <a:r>
              <a:rPr lang="en-IN" dirty="0"/>
              <a:t>Each module has a </a:t>
            </a:r>
            <a:r>
              <a:rPr lang="en-IN" dirty="0">
                <a:solidFill>
                  <a:schemeClr val="accent1"/>
                </a:solidFill>
              </a:rPr>
              <a:t>prefix</a:t>
            </a:r>
            <a:r>
              <a:rPr lang="en-IN" dirty="0"/>
              <a:t> assigned to it. This prefix is used when </a:t>
            </a:r>
            <a:r>
              <a:rPr lang="en-IN" dirty="0">
                <a:solidFill>
                  <a:schemeClr val="accent1"/>
                </a:solidFill>
              </a:rPr>
              <a:t>importing</a:t>
            </a:r>
            <a:r>
              <a:rPr lang="en-IN" dirty="0"/>
              <a:t> from other modules</a:t>
            </a:r>
            <a:r>
              <a:rPr lang="en-IN" dirty="0" smtClean="0"/>
              <a:t>.</a:t>
            </a:r>
          </a:p>
          <a:p>
            <a:r>
              <a:rPr lang="en-US" dirty="0" smtClean="0"/>
              <a:t>Formatting</a:t>
            </a:r>
            <a:endParaRPr lang="en-IN" dirty="0"/>
          </a:p>
          <a:p>
            <a:pPr lvl="1"/>
            <a:r>
              <a:rPr lang="en-IN" dirty="0" smtClean="0"/>
              <a:t>All </a:t>
            </a:r>
            <a:r>
              <a:rPr lang="en-IN" dirty="0"/>
              <a:t>objects that support the description </a:t>
            </a:r>
            <a:r>
              <a:rPr lang="en-IN" dirty="0" err="1"/>
              <a:t>substatement</a:t>
            </a:r>
            <a:r>
              <a:rPr lang="en-IN" dirty="0"/>
              <a:t> shall include it.</a:t>
            </a:r>
          </a:p>
          <a:p>
            <a:pPr lvl="1"/>
            <a:r>
              <a:rPr lang="en-IN" dirty="0" smtClean="0"/>
              <a:t>All </a:t>
            </a:r>
            <a:r>
              <a:rPr lang="en-IN" dirty="0"/>
              <a:t>revision statements must include both a description and a reference.</a:t>
            </a:r>
          </a:p>
          <a:p>
            <a:pPr lvl="1"/>
            <a:r>
              <a:rPr lang="en-IN" dirty="0" smtClean="0"/>
              <a:t>Lines </a:t>
            </a:r>
            <a:r>
              <a:rPr lang="en-IN" dirty="0">
                <a:solidFill>
                  <a:schemeClr val="accent1"/>
                </a:solidFill>
              </a:rPr>
              <a:t>should not exceed 70 </a:t>
            </a:r>
            <a:r>
              <a:rPr lang="en-IN" dirty="0"/>
              <a:t>characters. This include newlines so set the margin to 68 when editing.</a:t>
            </a:r>
          </a:p>
          <a:p>
            <a:pPr lvl="1"/>
            <a:endParaRPr lang="en-IN" dirty="0" smtClean="0"/>
          </a:p>
          <a:p>
            <a:endParaRPr lang="en-IN" dirty="0"/>
          </a:p>
        </p:txBody>
      </p:sp>
      <p:sp>
        <p:nvSpPr>
          <p:cNvPr id="5" name="Footer Placeholder 4"/>
          <p:cNvSpPr>
            <a:spLocks noGrp="1"/>
          </p:cNvSpPr>
          <p:nvPr>
            <p:ph type="ftr" sz="quarter" idx="11"/>
          </p:nvPr>
        </p:nvSpPr>
        <p:spPr/>
        <p:txBody>
          <a:bodyPr/>
          <a:lstStyle/>
          <a:p>
            <a:r>
              <a:rPr lang="en-US" smtClean="0"/>
              <a:t>P-YANG PLUGIN</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3968311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code generator</a:t>
            </a:r>
            <a:endParaRPr lang="en-IN" dirty="0"/>
          </a:p>
        </p:txBody>
      </p:sp>
      <p:sp>
        <p:nvSpPr>
          <p:cNvPr id="3" name="Content Placeholder 2"/>
          <p:cNvSpPr>
            <a:spLocks noGrp="1"/>
          </p:cNvSpPr>
          <p:nvPr>
            <p:ph sz="half" idx="1"/>
          </p:nvPr>
        </p:nvSpPr>
        <p:spPr/>
        <p:txBody>
          <a:bodyPr/>
          <a:lstStyle/>
          <a:p>
            <a:r>
              <a:rPr lang="en-IN" dirty="0" smtClean="0"/>
              <a:t>Code Generation is the process of </a:t>
            </a:r>
            <a:r>
              <a:rPr lang="en-IN" dirty="0" smtClean="0">
                <a:solidFill>
                  <a:schemeClr val="accent1"/>
                </a:solidFill>
              </a:rPr>
              <a:t>transforming</a:t>
            </a:r>
            <a:r>
              <a:rPr lang="en-IN" dirty="0" smtClean="0"/>
              <a:t> code from one representation to another.</a:t>
            </a:r>
          </a:p>
          <a:p>
            <a:pPr lvl="1"/>
            <a:r>
              <a:rPr lang="en-US" dirty="0" smtClean="0"/>
              <a:t>yang    -&gt;   python</a:t>
            </a:r>
          </a:p>
          <a:p>
            <a:pPr lvl="1"/>
            <a:r>
              <a:rPr lang="en-US" dirty="0" smtClean="0">
                <a:solidFill>
                  <a:schemeClr val="accent1"/>
                </a:solidFill>
              </a:rPr>
              <a:t>Types</a:t>
            </a:r>
          </a:p>
          <a:p>
            <a:pPr lvl="2"/>
            <a:r>
              <a:rPr lang="en-US" dirty="0" smtClean="0">
                <a:solidFill>
                  <a:schemeClr val="accent1"/>
                </a:solidFill>
              </a:rPr>
              <a:t>Active</a:t>
            </a:r>
            <a:r>
              <a:rPr lang="en-US" dirty="0" smtClean="0"/>
              <a:t> code generation</a:t>
            </a:r>
          </a:p>
          <a:p>
            <a:pPr lvl="2"/>
            <a:r>
              <a:rPr lang="en-US" dirty="0" smtClean="0">
                <a:solidFill>
                  <a:schemeClr val="accent1"/>
                </a:solidFill>
              </a:rPr>
              <a:t>Passive</a:t>
            </a:r>
            <a:r>
              <a:rPr lang="en-US" dirty="0" smtClean="0"/>
              <a:t> code generation</a:t>
            </a:r>
          </a:p>
          <a:p>
            <a:pPr lvl="1"/>
            <a:r>
              <a:rPr lang="en-US" dirty="0" smtClean="0">
                <a:hlinkClick r:id="rId3"/>
              </a:rPr>
              <a:t>http://codegeneration.net/</a:t>
            </a:r>
            <a:endParaRPr lang="en-US" dirty="0" smtClean="0"/>
          </a:p>
          <a:p>
            <a:pPr lvl="1"/>
            <a:r>
              <a:rPr lang="en-US" dirty="0" smtClean="0">
                <a:solidFill>
                  <a:schemeClr val="accent1"/>
                </a:solidFill>
              </a:rPr>
              <a:t>Advantage</a:t>
            </a:r>
          </a:p>
          <a:p>
            <a:pPr lvl="2"/>
            <a:r>
              <a:rPr lang="en-IN" dirty="0" smtClean="0"/>
              <a:t>You never know where a spark will come from to light an idea. Code Generation is about sharing, not about sitting passively through talk after talk. Our keynotes are the touch paper that sets your day off.</a:t>
            </a:r>
            <a:endParaRPr lang="en-US" dirty="0" smtClean="0"/>
          </a:p>
          <a:p>
            <a:pPr lvl="1"/>
            <a:endParaRPr lang="en-US" dirty="0" smtClean="0"/>
          </a:p>
          <a:p>
            <a:pPr lvl="1"/>
            <a:endParaRPr lang="en-IN" dirty="0" smtClean="0"/>
          </a:p>
          <a:p>
            <a:endParaRPr lang="en-IN" dirty="0"/>
          </a:p>
        </p:txBody>
      </p:sp>
      <p:pic>
        <p:nvPicPr>
          <p:cNvPr id="6" name="Picture 2" descr="http://www.cs.uni.edu/%7Ewallingf/blog-images/computing/code-generator-direct.png"/>
          <p:cNvPicPr>
            <a:picLocks noGrp="1" noChangeAspect="1" noChangeArrowheads="1"/>
          </p:cNvPicPr>
          <p:nvPr>
            <p:ph sz="half" idx="2"/>
          </p:nvPr>
        </p:nvPicPr>
        <p:blipFill>
          <a:blip r:embed="rId4"/>
          <a:srcRect/>
          <a:stretch>
            <a:fillRect/>
          </a:stretch>
        </p:blipFill>
        <p:spPr bwMode="auto">
          <a:xfrm>
            <a:off x="6218238" y="3069926"/>
            <a:ext cx="4937125" cy="1575398"/>
          </a:xfrm>
          <a:prstGeom prst="rect">
            <a:avLst/>
          </a:prstGeom>
          <a:noFill/>
        </p:spPr>
      </p:pic>
      <p:sp>
        <p:nvSpPr>
          <p:cNvPr id="45" name="Slide Number Placeholder 44"/>
          <p:cNvSpPr>
            <a:spLocks noGrp="1"/>
          </p:cNvSpPr>
          <p:nvPr>
            <p:ph type="sldNum" sz="quarter" idx="12"/>
          </p:nvPr>
        </p:nvSpPr>
        <p:spPr/>
        <p:txBody>
          <a:bodyPr/>
          <a:lstStyle/>
          <a:p>
            <a:fld id="{4FAB73BC-B049-4115-A692-8D63A059BFB8}" type="slidenum">
              <a:rPr lang="en-US" smtClean="0"/>
              <a:pPr/>
              <a:t>5</a:t>
            </a:fld>
            <a:endParaRPr lang="en-US" dirty="0"/>
          </a:p>
        </p:txBody>
      </p:sp>
      <p:sp>
        <p:nvSpPr>
          <p:cNvPr id="46" name="Footer Placeholder 45"/>
          <p:cNvSpPr>
            <a:spLocks noGrp="1"/>
          </p:cNvSpPr>
          <p:nvPr>
            <p:ph type="ftr" sz="quarter" idx="11"/>
          </p:nvPr>
        </p:nvSpPr>
        <p:spPr/>
        <p:txBody>
          <a:bodyPr/>
          <a:lstStyle/>
          <a:p>
            <a:r>
              <a:rPr lang="en-US" dirty="0" smtClean="0"/>
              <a:t>P-YANG PLUGIN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generator Example</a:t>
            </a:r>
            <a:endParaRPr lang="en-IN" dirty="0"/>
          </a:p>
        </p:txBody>
      </p:sp>
      <p:sp>
        <p:nvSpPr>
          <p:cNvPr id="5" name="Footer Placeholder 4"/>
          <p:cNvSpPr>
            <a:spLocks noGrp="1"/>
          </p:cNvSpPr>
          <p:nvPr>
            <p:ph type="ftr" sz="quarter" idx="11"/>
          </p:nvPr>
        </p:nvSpPr>
        <p:spPr/>
        <p:txBody>
          <a:bodyPr/>
          <a:lstStyle/>
          <a:p>
            <a:r>
              <a:rPr lang="en-US" smtClean="0"/>
              <a:t>P-YANG PLUGIN</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6</a:t>
            </a:fld>
            <a:endParaRPr lang="en-US" dirty="0"/>
          </a:p>
        </p:txBody>
      </p:sp>
      <p:pic>
        <p:nvPicPr>
          <p:cNvPr id="9" name="Content Placeholder 5" descr="IntroRobotApi.png"/>
          <p:cNvPicPr>
            <a:picLocks noGrp="1" noChangeAspect="1"/>
          </p:cNvPicPr>
          <p:nvPr>
            <p:ph sz="half" idx="1"/>
          </p:nvPr>
        </p:nvPicPr>
        <p:blipFill>
          <a:blip r:embed="rId2"/>
          <a:stretch>
            <a:fillRect/>
          </a:stretch>
        </p:blipFill>
        <p:spPr>
          <a:xfrm>
            <a:off x="6267479" y="2749214"/>
            <a:ext cx="4938712" cy="2083818"/>
          </a:xfrm>
          <a:prstGeom prst="rect">
            <a:avLst/>
          </a:prstGeom>
        </p:spPr>
      </p:pic>
      <p:pic>
        <p:nvPicPr>
          <p:cNvPr id="10" name="Picture 2"/>
          <p:cNvPicPr>
            <a:picLocks noGrp="1" noChangeAspect="1" noChangeArrowheads="1"/>
          </p:cNvPicPr>
          <p:nvPr>
            <p:ph sz="half" idx="2"/>
          </p:nvPr>
        </p:nvPicPr>
        <p:blipFill>
          <a:blip r:embed="rId3"/>
          <a:stretch>
            <a:fillRect/>
          </a:stretch>
        </p:blipFill>
        <p:spPr bwMode="auto">
          <a:xfrm>
            <a:off x="1402344" y="2872135"/>
            <a:ext cx="3762375" cy="1704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pyang</a:t>
            </a:r>
            <a:endParaRPr lang="en-IN" dirty="0"/>
          </a:p>
        </p:txBody>
      </p:sp>
      <p:sp>
        <p:nvSpPr>
          <p:cNvPr id="3" name="Content Placeholder 2"/>
          <p:cNvSpPr>
            <a:spLocks noGrp="1"/>
          </p:cNvSpPr>
          <p:nvPr>
            <p:ph sz="half" idx="1"/>
          </p:nvPr>
        </p:nvSpPr>
        <p:spPr/>
        <p:txBody>
          <a:bodyPr/>
          <a:lstStyle/>
          <a:p>
            <a:r>
              <a:rPr lang="en-US" dirty="0" smtClean="0">
                <a:latin typeface="Calibri" charset="0"/>
              </a:rPr>
              <a:t>PYANG</a:t>
            </a:r>
          </a:p>
          <a:p>
            <a:pPr lvl="1"/>
            <a:r>
              <a:rPr lang="en-IN" dirty="0" smtClean="0"/>
              <a:t>YANG validate and converter, written in Python.</a:t>
            </a:r>
          </a:p>
          <a:p>
            <a:pPr lvl="2"/>
            <a:r>
              <a:rPr lang="en-IN" dirty="0" smtClean="0"/>
              <a:t>pyang </a:t>
            </a:r>
            <a:r>
              <a:rPr lang="en-IN" dirty="0" err="1"/>
              <a:t>adtran</a:t>
            </a:r>
            <a:r>
              <a:rPr lang="en-IN" dirty="0"/>
              <a:t>-my-</a:t>
            </a:r>
            <a:r>
              <a:rPr lang="en-IN" dirty="0" err="1"/>
              <a:t>module.yang</a:t>
            </a:r>
            <a:r>
              <a:rPr lang="en-IN" dirty="0"/>
              <a:t> --</a:t>
            </a:r>
            <a:r>
              <a:rPr lang="en-IN" dirty="0" err="1"/>
              <a:t>ietf</a:t>
            </a:r>
            <a:endParaRPr lang="en-IN" dirty="0" smtClean="0"/>
          </a:p>
          <a:p>
            <a:pPr lvl="1"/>
            <a:r>
              <a:rPr lang="en-US" dirty="0" smtClean="0"/>
              <a:t>Also convert one form into another form using plugin mechanism</a:t>
            </a:r>
          </a:p>
          <a:p>
            <a:pPr lvl="1"/>
            <a:r>
              <a:rPr lang="en-US" dirty="0" smtClean="0">
                <a:solidFill>
                  <a:schemeClr val="accent1"/>
                </a:solidFill>
              </a:rPr>
              <a:t>Plugin</a:t>
            </a:r>
          </a:p>
          <a:p>
            <a:pPr lvl="2"/>
            <a:r>
              <a:rPr lang="en-US" dirty="0" smtClean="0"/>
              <a:t>Customization of your inputs</a:t>
            </a:r>
          </a:p>
          <a:p>
            <a:pPr lvl="1"/>
            <a:r>
              <a:rPr lang="en-US" dirty="0" smtClean="0"/>
              <a:t>Pyang </a:t>
            </a:r>
            <a:r>
              <a:rPr lang="en-US" dirty="0" smtClean="0">
                <a:solidFill>
                  <a:schemeClr val="accent1"/>
                </a:solidFill>
              </a:rPr>
              <a:t>in-built</a:t>
            </a:r>
            <a:r>
              <a:rPr lang="en-US" dirty="0" smtClean="0"/>
              <a:t> plugins are</a:t>
            </a:r>
          </a:p>
          <a:p>
            <a:pPr lvl="2"/>
            <a:r>
              <a:rPr lang="en-US" dirty="0"/>
              <a:t>To see more options for pyang use pyang --help</a:t>
            </a:r>
            <a:endParaRPr lang="en-IN" dirty="0"/>
          </a:p>
          <a:p>
            <a:pPr lvl="2"/>
            <a:endParaRPr lang="en-US" dirty="0" smtClean="0"/>
          </a:p>
          <a:p>
            <a:pPr lvl="2"/>
            <a:endParaRPr lang="en-US" dirty="0" smtClean="0"/>
          </a:p>
          <a:p>
            <a:pPr lvl="1"/>
            <a:endParaRPr lang="en-IN" dirty="0" smtClean="0"/>
          </a:p>
          <a:p>
            <a:endParaRPr lang="en-IN" dirty="0"/>
          </a:p>
        </p:txBody>
      </p:sp>
      <p:pic>
        <p:nvPicPr>
          <p:cNvPr id="11" name="Picture 6" descr="Image result for plugin"/>
          <p:cNvPicPr>
            <a:picLocks noGrp="1" noChangeAspect="1" noChangeArrowheads="1"/>
          </p:cNvPicPr>
          <p:nvPr>
            <p:ph sz="half" idx="2"/>
          </p:nvPr>
        </p:nvPicPr>
        <p:blipFill>
          <a:blip r:embed="rId3"/>
          <a:srcRect/>
          <a:stretch>
            <a:fillRect/>
          </a:stretch>
        </p:blipFill>
        <p:spPr bwMode="auto">
          <a:xfrm>
            <a:off x="7881238" y="2786063"/>
            <a:ext cx="2143125" cy="2143125"/>
          </a:xfrm>
          <a:prstGeom prst="rect">
            <a:avLst/>
          </a:prstGeom>
          <a:noFill/>
        </p:spPr>
      </p:pic>
      <p:pic>
        <p:nvPicPr>
          <p:cNvPr id="2056" name="Picture 8"/>
          <p:cNvPicPr>
            <a:picLocks noChangeAspect="1" noChangeArrowheads="1"/>
          </p:cNvPicPr>
          <p:nvPr/>
        </p:nvPicPr>
        <p:blipFill>
          <a:blip r:embed="rId4"/>
          <a:srcRect/>
          <a:stretch>
            <a:fillRect/>
          </a:stretch>
        </p:blipFill>
        <p:spPr bwMode="auto">
          <a:xfrm>
            <a:off x="1135898" y="4944692"/>
            <a:ext cx="6000750" cy="609600"/>
          </a:xfrm>
          <a:prstGeom prst="rect">
            <a:avLst/>
          </a:prstGeom>
          <a:noFill/>
          <a:ln w="9525">
            <a:noFill/>
            <a:miter lim="800000"/>
            <a:headEnd/>
            <a:tailEnd/>
          </a:ln>
        </p:spPr>
      </p:pic>
      <p:sp>
        <p:nvSpPr>
          <p:cNvPr id="14" name="Slide Number Placeholder 13"/>
          <p:cNvSpPr>
            <a:spLocks noGrp="1"/>
          </p:cNvSpPr>
          <p:nvPr>
            <p:ph type="sldNum" sz="quarter" idx="12"/>
          </p:nvPr>
        </p:nvSpPr>
        <p:spPr/>
        <p:txBody>
          <a:bodyPr/>
          <a:lstStyle/>
          <a:p>
            <a:fld id="{4FAB73BC-B049-4115-A692-8D63A059BFB8}" type="slidenum">
              <a:rPr lang="en-US" smtClean="0"/>
              <a:pPr/>
              <a:t>7</a:t>
            </a:fld>
            <a:endParaRPr lang="en-US" dirty="0"/>
          </a:p>
        </p:txBody>
      </p:sp>
      <p:sp>
        <p:nvSpPr>
          <p:cNvPr id="15" name="Footer Placeholder 14"/>
          <p:cNvSpPr>
            <a:spLocks noGrp="1"/>
          </p:cNvSpPr>
          <p:nvPr>
            <p:ph type="ftr" sz="quarter" idx="11"/>
          </p:nvPr>
        </p:nvSpPr>
        <p:spPr/>
        <p:txBody>
          <a:bodyPr/>
          <a:lstStyle/>
          <a:p>
            <a:r>
              <a:rPr lang="en-US" dirty="0" smtClean="0"/>
              <a:t>P-YANG PLUGIN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pyang classes</a:t>
            </a:r>
          </a:p>
        </p:txBody>
      </p:sp>
      <p:pic>
        <p:nvPicPr>
          <p:cNvPr id="22530" name="Picture 2"/>
          <p:cNvPicPr>
            <a:picLocks noGrp="1" noChangeAspect="1" noChangeArrowheads="1"/>
          </p:cNvPicPr>
          <p:nvPr>
            <p:ph idx="1"/>
          </p:nvPr>
        </p:nvPicPr>
        <p:blipFill>
          <a:blip r:embed="rId2"/>
          <a:srcRect/>
          <a:stretch>
            <a:fillRect/>
          </a:stretch>
        </p:blipFill>
        <p:spPr bwMode="auto">
          <a:xfrm>
            <a:off x="3006725" y="1938338"/>
            <a:ext cx="6238875" cy="38385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6113E31D-E2AB-40D1-8B51-AFA5AFEF393A}" type="slidenum">
              <a:rPr lang="en-US" smtClean="0"/>
              <a:pPr/>
              <a:t>8</a:t>
            </a:fld>
            <a:endParaRPr lang="en-US" dirty="0"/>
          </a:p>
        </p:txBody>
      </p:sp>
      <p:sp>
        <p:nvSpPr>
          <p:cNvPr id="6" name="Footer Placeholder 5"/>
          <p:cNvSpPr>
            <a:spLocks noGrp="1"/>
          </p:cNvSpPr>
          <p:nvPr>
            <p:ph type="ftr" sz="quarter" idx="11"/>
          </p:nvPr>
        </p:nvSpPr>
        <p:spPr/>
        <p:txBody>
          <a:bodyPr/>
          <a:lstStyle/>
          <a:p>
            <a:r>
              <a:rPr lang="en-US" dirty="0" smtClean="0"/>
              <a:t>P-YANG PLUGIN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sample plugin</a:t>
            </a:r>
          </a:p>
        </p:txBody>
      </p:sp>
      <p:sp>
        <p:nvSpPr>
          <p:cNvPr id="7" name="Content Placeholder 6"/>
          <p:cNvSpPr>
            <a:spLocks noGrp="1"/>
          </p:cNvSpPr>
          <p:nvPr>
            <p:ph sz="half" idx="1"/>
          </p:nvPr>
        </p:nvSpPr>
        <p:spPr/>
        <p:txBody>
          <a:bodyPr>
            <a:normAutofit/>
          </a:bodyPr>
          <a:lstStyle/>
          <a:p>
            <a:r>
              <a:rPr lang="en-US" dirty="0" smtClean="0"/>
              <a:t>Plugin initialization</a:t>
            </a:r>
          </a:p>
          <a:p>
            <a:r>
              <a:rPr lang="en-US" dirty="0" smtClean="0"/>
              <a:t>Plugin class (PyangPlugin class methods)</a:t>
            </a:r>
          </a:p>
          <a:p>
            <a:pPr lvl="1"/>
            <a:r>
              <a:rPr lang="en-IN" dirty="0" smtClean="0"/>
              <a:t>add_opts</a:t>
            </a:r>
          </a:p>
          <a:p>
            <a:pPr lvl="2"/>
            <a:r>
              <a:rPr lang="en-IN" dirty="0" smtClean="0"/>
              <a:t>--</a:t>
            </a:r>
            <a:r>
              <a:rPr lang="en-IN" dirty="0"/>
              <a:t>plugindir plugins -f cg_robo_gen -p models/models models/models/</a:t>
            </a:r>
            <a:r>
              <a:rPr lang="en-IN" dirty="0" err="1"/>
              <a:t>adtran-evcs.yang</a:t>
            </a:r>
            <a:r>
              <a:rPr lang="en-IN" dirty="0"/>
              <a:t> </a:t>
            </a:r>
            <a:r>
              <a:rPr lang="en-IN" dirty="0">
                <a:solidFill>
                  <a:schemeClr val="accent1"/>
                </a:solidFill>
              </a:rPr>
              <a:t>--</a:t>
            </a:r>
            <a:r>
              <a:rPr lang="en-IN" dirty="0" err="1">
                <a:solidFill>
                  <a:schemeClr val="accent1"/>
                </a:solidFill>
              </a:rPr>
              <a:t>sample_name</a:t>
            </a:r>
            <a:r>
              <a:rPr lang="en-IN" dirty="0">
                <a:solidFill>
                  <a:schemeClr val="accent1"/>
                </a:solidFill>
              </a:rPr>
              <a:t> "My Sample </a:t>
            </a:r>
            <a:r>
              <a:rPr lang="en-IN" dirty="0" smtClean="0">
                <a:solidFill>
                  <a:schemeClr val="accent1"/>
                </a:solidFill>
              </a:rPr>
              <a:t>Option“</a:t>
            </a:r>
          </a:p>
          <a:p>
            <a:pPr lvl="1"/>
            <a:r>
              <a:rPr lang="en-US" dirty="0" err="1" smtClean="0"/>
              <a:t>setup_fmt</a:t>
            </a:r>
            <a:endParaRPr lang="en-US" dirty="0" smtClean="0"/>
          </a:p>
          <a:p>
            <a:pPr lvl="2"/>
            <a:r>
              <a:rPr lang="en-US" dirty="0">
                <a:hlinkClick r:id="rId3"/>
              </a:rPr>
              <a:t>https://</a:t>
            </a:r>
            <a:r>
              <a:rPr lang="en-US" dirty="0" smtClean="0">
                <a:hlinkClick r:id="rId3"/>
              </a:rPr>
              <a:t>tools.ietf.org/html/rfc6087</a:t>
            </a:r>
            <a:endParaRPr lang="en-US" dirty="0" smtClean="0"/>
          </a:p>
          <a:p>
            <a:pPr lvl="2"/>
            <a:r>
              <a:rPr lang="en-US" dirty="0" err="1" smtClean="0"/>
              <a:t>self.strict</a:t>
            </a:r>
            <a:r>
              <a:rPr lang="en-US" dirty="0" smtClean="0"/>
              <a:t> </a:t>
            </a:r>
            <a:r>
              <a:rPr lang="en-US" dirty="0"/>
              <a:t>= </a:t>
            </a:r>
            <a:r>
              <a:rPr lang="en-US" dirty="0" smtClean="0"/>
              <a:t>False; </a:t>
            </a:r>
            <a:r>
              <a:rPr lang="en-US" dirty="0" err="1" smtClean="0"/>
              <a:t>self.repository</a:t>
            </a:r>
            <a:r>
              <a:rPr lang="en-US" dirty="0" smtClean="0"/>
              <a:t> </a:t>
            </a:r>
            <a:r>
              <a:rPr lang="en-US" dirty="0"/>
              <a:t>= </a:t>
            </a:r>
            <a:r>
              <a:rPr lang="en-US" dirty="0" smtClean="0"/>
              <a:t>repository; </a:t>
            </a:r>
            <a:r>
              <a:rPr lang="en-US" dirty="0" err="1" smtClean="0"/>
              <a:t>self.errors</a:t>
            </a:r>
            <a:r>
              <a:rPr lang="en-US" dirty="0" smtClean="0"/>
              <a:t> </a:t>
            </a:r>
            <a:r>
              <a:rPr lang="en-US" dirty="0"/>
              <a:t>= </a:t>
            </a:r>
            <a:r>
              <a:rPr lang="en-US" dirty="0" smtClean="0"/>
              <a:t>[]; </a:t>
            </a:r>
            <a:r>
              <a:rPr lang="en-US" dirty="0" err="1" smtClean="0"/>
              <a:t>self.canonical</a:t>
            </a:r>
            <a:r>
              <a:rPr lang="en-US" dirty="0" smtClean="0"/>
              <a:t> </a:t>
            </a:r>
            <a:r>
              <a:rPr lang="en-US" dirty="0"/>
              <a:t>= </a:t>
            </a:r>
            <a:r>
              <a:rPr lang="en-US" dirty="0" smtClean="0"/>
              <a:t>False; </a:t>
            </a:r>
            <a:r>
              <a:rPr lang="en-US" dirty="0" err="1" smtClean="0"/>
              <a:t>self.max_line_len</a:t>
            </a:r>
            <a:r>
              <a:rPr lang="en-US" dirty="0" smtClean="0"/>
              <a:t> </a:t>
            </a:r>
            <a:r>
              <a:rPr lang="en-US" dirty="0"/>
              <a:t>= </a:t>
            </a:r>
            <a:r>
              <a:rPr lang="en-US" dirty="0" smtClean="0"/>
              <a:t>None;        </a:t>
            </a:r>
            <a:r>
              <a:rPr lang="en-US" dirty="0" err="1"/>
              <a:t>self.max_identifier_len</a:t>
            </a:r>
            <a:r>
              <a:rPr lang="en-US" dirty="0"/>
              <a:t> = </a:t>
            </a:r>
            <a:r>
              <a:rPr lang="en-US" dirty="0" smtClean="0"/>
              <a:t>None; </a:t>
            </a:r>
            <a:r>
              <a:rPr lang="en-US" dirty="0" err="1" smtClean="0"/>
              <a:t>self.implicit_errors</a:t>
            </a:r>
            <a:r>
              <a:rPr lang="en-US" dirty="0" smtClean="0"/>
              <a:t> </a:t>
            </a:r>
            <a:r>
              <a:rPr lang="en-US" dirty="0"/>
              <a:t>= </a:t>
            </a:r>
            <a:r>
              <a:rPr lang="en-US" dirty="0" smtClean="0"/>
              <a:t>True;        </a:t>
            </a:r>
            <a:r>
              <a:rPr lang="en-US" dirty="0" err="1"/>
              <a:t>self.lax_xpath_checks</a:t>
            </a:r>
            <a:r>
              <a:rPr lang="en-US" dirty="0"/>
              <a:t> = </a:t>
            </a:r>
            <a:r>
              <a:rPr lang="en-US" dirty="0" smtClean="0"/>
              <a:t>False; </a:t>
            </a:r>
            <a:r>
              <a:rPr lang="en-US" dirty="0" err="1" smtClean="0"/>
              <a:t>self.deviation_modules</a:t>
            </a:r>
            <a:r>
              <a:rPr lang="en-US" dirty="0" smtClean="0"/>
              <a:t> </a:t>
            </a:r>
            <a:r>
              <a:rPr lang="en-US" dirty="0"/>
              <a:t>= </a:t>
            </a:r>
            <a:r>
              <a:rPr lang="en-US" dirty="0" smtClean="0"/>
              <a:t>[];        </a:t>
            </a:r>
            <a:r>
              <a:rPr lang="en-US" dirty="0" err="1"/>
              <a:t>self.features</a:t>
            </a:r>
            <a:r>
              <a:rPr lang="en-US" dirty="0"/>
              <a:t> = {} </a:t>
            </a:r>
            <a:r>
              <a:rPr lang="en-US" dirty="0" smtClean="0"/>
              <a:t>;  </a:t>
            </a:r>
            <a:r>
              <a:rPr lang="en-US" dirty="0" err="1"/>
              <a:t>self.keep_comments</a:t>
            </a:r>
            <a:r>
              <a:rPr lang="en-US" dirty="0"/>
              <a:t> = </a:t>
            </a:r>
            <a:r>
              <a:rPr lang="en-US" dirty="0" smtClean="0"/>
              <a:t>False</a:t>
            </a:r>
          </a:p>
          <a:p>
            <a:pPr lvl="1"/>
            <a:r>
              <a:rPr lang="en-US" dirty="0" err="1" smtClean="0"/>
              <a:t>post_validate</a:t>
            </a:r>
            <a:r>
              <a:rPr lang="en-US" dirty="0"/>
              <a:t> and </a:t>
            </a:r>
            <a:r>
              <a:rPr lang="en-US" dirty="0" err="1" smtClean="0"/>
              <a:t>pre_validate</a:t>
            </a:r>
            <a:endParaRPr lang="en-US" dirty="0" smtClean="0"/>
          </a:p>
          <a:p>
            <a:pPr lvl="2"/>
            <a:r>
              <a:rPr lang="en-US" dirty="0" smtClean="0"/>
              <a:t>Validate yang data tree before and after</a:t>
            </a:r>
            <a:endParaRPr lang="en-IN" dirty="0"/>
          </a:p>
        </p:txBody>
      </p:sp>
      <p:sp>
        <p:nvSpPr>
          <p:cNvPr id="6" name="Footer Placeholder 5"/>
          <p:cNvSpPr>
            <a:spLocks noGrp="1"/>
          </p:cNvSpPr>
          <p:nvPr>
            <p:ph type="ftr" sz="quarter" idx="11"/>
          </p:nvPr>
        </p:nvSpPr>
        <p:spPr/>
        <p:txBody>
          <a:bodyPr/>
          <a:lstStyle/>
          <a:p>
            <a:r>
              <a:rPr lang="en-US" dirty="0" smtClean="0"/>
              <a:t>P-YANG PLUGIN</a:t>
            </a:r>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9</a:t>
            </a:fld>
            <a:endParaRPr lang="en-US" dirty="0"/>
          </a:p>
        </p:txBody>
      </p:sp>
      <p:pic>
        <p:nvPicPr>
          <p:cNvPr id="9" name="Picture 4"/>
          <p:cNvPicPr>
            <a:picLocks noGrp="1" noChangeAspect="1" noChangeArrowheads="1"/>
          </p:cNvPicPr>
          <p:nvPr>
            <p:ph sz="half" idx="2"/>
          </p:nvPr>
        </p:nvPicPr>
        <p:blipFill>
          <a:blip r:embed="rId4"/>
          <a:srcRect/>
          <a:stretch>
            <a:fillRect/>
          </a:stretch>
        </p:blipFill>
        <p:spPr bwMode="auto">
          <a:xfrm>
            <a:off x="6218238" y="2267487"/>
            <a:ext cx="4937125" cy="31802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2192</TotalTime>
  <Words>2414</Words>
  <Application>Microsoft Office PowerPoint</Application>
  <PresentationFormat>Widescreen</PresentationFormat>
  <Paragraphs>409</Paragraphs>
  <Slides>13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Verdana</vt:lpstr>
      <vt:lpstr>Retrospect</vt:lpstr>
      <vt:lpstr>P-YANG Plugin</vt:lpstr>
      <vt:lpstr>Topics</vt:lpstr>
      <vt:lpstr>YANG</vt:lpstr>
      <vt:lpstr>Yang Layout</vt:lpstr>
      <vt:lpstr>Why code generator</vt:lpstr>
      <vt:lpstr>Code generator Example</vt:lpstr>
      <vt:lpstr>What is pyang</vt:lpstr>
      <vt:lpstr>Important pyang classes</vt:lpstr>
      <vt:lpstr>Writing a sample plugin</vt:lpstr>
      <vt:lpstr>Writing a sample plugin (Conti…)</vt:lpstr>
      <vt:lpstr>Writing a sample plugin (Conti…)</vt:lpstr>
      <vt:lpstr>Pyang plugin debug</vt:lpstr>
      <vt:lpstr>Reference and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malli</cp:lastModifiedBy>
  <cp:revision>175</cp:revision>
  <dcterms:created xsi:type="dcterms:W3CDTF">2014-09-12T02:11:56Z</dcterms:created>
  <dcterms:modified xsi:type="dcterms:W3CDTF">2015-09-01T04:21:10Z</dcterms:modified>
</cp:coreProperties>
</file>