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08082-8CE0-44F6-87E0-48BA8CBB6D71}" type="datetimeFigureOut">
              <a:rPr lang="en-IN" smtClean="0"/>
              <a:pPr/>
              <a:t>26-11-2015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EFA6A-3E8F-4E44-B3E5-3B99B8633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8021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B4A4-2692-4FC5-9CCD-EAC97A692FE5}" type="datetimeFigureOut">
              <a:rPr lang="en-IN" smtClean="0"/>
              <a:pPr/>
              <a:t>26-11-2015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radley Hand ITC" pitchFamily="66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radley Hand ITC" pitchFamily="66" charset="0"/>
              </a:defRPr>
            </a:lvl1pPr>
          </a:lstStyle>
          <a:p>
            <a:fld id="{B32AB806-ADB9-4A47-82DD-ECC70FD62A8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 descr="elmointr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31803" y="188640"/>
            <a:ext cx="5132485" cy="3600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59632" y="4293096"/>
            <a:ext cx="6624736" cy="720080"/>
          </a:xfrm>
        </p:spPr>
        <p:txBody>
          <a:bodyPr anchor="b"/>
          <a:lstStyle>
            <a:lvl1pPr algn="l">
              <a:defRPr sz="2000" b="1">
                <a:latin typeface="Bradley Hand ITC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32" y="5075858"/>
            <a:ext cx="6264696" cy="945430"/>
          </a:xfrm>
        </p:spPr>
        <p:txBody>
          <a:bodyPr/>
          <a:lstStyle>
            <a:lvl1pPr marL="0" indent="0">
              <a:buNone/>
              <a:defRPr sz="1400">
                <a:latin typeface="Bradley Hand ITC" pitchFamily="66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radley Hand ITC" pitchFamily="66" charset="0"/>
              </a:defRPr>
            </a:lvl1pPr>
          </a:lstStyle>
          <a:p>
            <a:fld id="{02CAB4A4-2692-4FC5-9CCD-EAC97A692FE5}" type="datetimeFigureOut">
              <a:rPr lang="en-IN" smtClean="0"/>
              <a:pPr/>
              <a:t>26-11-2015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radley Hand ITC" pitchFamily="66" charset="0"/>
              </a:defRPr>
            </a:lvl1pPr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radley Hand ITC" pitchFamily="66" charset="0"/>
              </a:defRPr>
            </a:lvl1pPr>
          </a:lstStyle>
          <a:p>
            <a:fld id="{B32AB806-ADB9-4A47-82DD-ECC70FD62A8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43000"/>
          </a:xfrm>
        </p:spPr>
        <p:txBody>
          <a:bodyPr>
            <a:normAutofit/>
          </a:bodyPr>
          <a:lstStyle>
            <a:lvl1pPr>
              <a:defRPr sz="4000" b="1">
                <a:latin typeface="Bradley Hand ITC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698976" cy="4525963"/>
          </a:xfrm>
        </p:spPr>
        <p:txBody>
          <a:bodyPr/>
          <a:lstStyle>
            <a:lvl1pPr>
              <a:defRPr sz="2800">
                <a:latin typeface="Bradley Hand ITC" pitchFamily="66" charset="0"/>
              </a:defRPr>
            </a:lvl1pPr>
            <a:lvl2pPr>
              <a:defRPr sz="2400">
                <a:latin typeface="Bradley Hand ITC" pitchFamily="66" charset="0"/>
              </a:defRPr>
            </a:lvl2pPr>
            <a:lvl3pPr>
              <a:defRPr sz="2000">
                <a:latin typeface="Bradley Hand ITC" pitchFamily="66" charset="0"/>
              </a:defRPr>
            </a:lvl3pPr>
            <a:lvl4pPr>
              <a:defRPr sz="1800">
                <a:latin typeface="Bradley Hand ITC" pitchFamily="66" charset="0"/>
              </a:defRPr>
            </a:lvl4pPr>
            <a:lvl5pPr>
              <a:defRPr sz="1800">
                <a:latin typeface="Bradley Hand ITC" pitchFamily="66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7308304" y="260648"/>
            <a:ext cx="1442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>
                <a:latin typeface="Bradley Hand ITC" pitchFamily="66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ELMO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adley Hand ITC" pitchFamily="66" charset="0"/>
              <a:ea typeface="+mj-ea"/>
              <a:cs typeface="+mj-cs"/>
            </a:endParaRPr>
          </a:p>
        </p:txBody>
      </p:sp>
      <p:pic>
        <p:nvPicPr>
          <p:cNvPr id="19458" name="Picture 2" descr="Image result for elmo drawing page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2194545"/>
            <a:ext cx="2585076" cy="303465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radley Hand ITC" pitchFamily="66" charset="0"/>
              </a:defRPr>
            </a:lvl1pPr>
          </a:lstStyle>
          <a:p>
            <a:fld id="{02CAB4A4-2692-4FC5-9CCD-EAC97A692FE5}" type="datetimeFigureOut">
              <a:rPr lang="en-IN" smtClean="0"/>
              <a:pPr/>
              <a:t>26-11-2015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radley Hand ITC" pitchFamily="66" charset="0"/>
              </a:defRPr>
            </a:lvl1pPr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radley Hand ITC" pitchFamily="66" charset="0"/>
              </a:defRPr>
            </a:lvl1pPr>
          </a:lstStyle>
          <a:p>
            <a:fld id="{B32AB806-ADB9-4A47-82DD-ECC70FD62A8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2532" name="Picture 4" descr="http://www.hmcoloringpages.com/wp-content/uploads/elmo-does-laundry-coloring-page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700808"/>
            <a:ext cx="2895600" cy="3743325"/>
          </a:xfrm>
          <a:prstGeom prst="rect">
            <a:avLst/>
          </a:prstGeom>
          <a:noFill/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2780928"/>
            <a:ext cx="4896544" cy="1143000"/>
          </a:xfrm>
        </p:spPr>
        <p:txBody>
          <a:bodyPr>
            <a:normAutofit/>
          </a:bodyPr>
          <a:lstStyle>
            <a:lvl1pPr>
              <a:defRPr sz="4000" b="1">
                <a:latin typeface="Bradley Hand ITC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radley Hand ITC" pitchFamily="66" charset="0"/>
              </a:defRPr>
            </a:lvl1pPr>
          </a:lstStyle>
          <a:p>
            <a:fld id="{02CAB4A4-2692-4FC5-9CCD-EAC97A692FE5}" type="datetimeFigureOut">
              <a:rPr lang="en-IN" smtClean="0"/>
              <a:pPr/>
              <a:t>26-11-2015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radley Hand ITC" pitchFamily="66" charset="0"/>
              </a:defRPr>
            </a:lvl1pPr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radley Hand ITC" pitchFamily="66" charset="0"/>
              </a:defRPr>
            </a:lvl1pPr>
          </a:lstStyle>
          <a:p>
            <a:fld id="{B32AB806-ADB9-4A47-82DD-ECC70FD62A8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2780928"/>
            <a:ext cx="4896544" cy="1143000"/>
          </a:xfrm>
        </p:spPr>
        <p:txBody>
          <a:bodyPr>
            <a:normAutofit/>
          </a:bodyPr>
          <a:lstStyle>
            <a:lvl1pPr>
              <a:defRPr sz="4000" b="1">
                <a:latin typeface="Bradley Hand ITC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radley Hand ITC" pitchFamily="66" charset="0"/>
              </a:defRPr>
            </a:lvl1pPr>
          </a:lstStyle>
          <a:p>
            <a:fld id="{02CAB4A4-2692-4FC5-9CCD-EAC97A692FE5}" type="datetimeFigureOut">
              <a:rPr lang="en-IN" smtClean="0"/>
              <a:pPr/>
              <a:t>26-11-2015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radley Hand ITC" pitchFamily="66" charset="0"/>
              </a:defRPr>
            </a:lvl1pPr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radley Hand ITC" pitchFamily="66" charset="0"/>
              </a:defRPr>
            </a:lvl1pPr>
          </a:lstStyle>
          <a:p>
            <a:fld id="{B32AB806-ADB9-4A47-82DD-ECC70FD62A8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2780928"/>
            <a:ext cx="4896544" cy="1143000"/>
          </a:xfrm>
        </p:spPr>
        <p:txBody>
          <a:bodyPr>
            <a:normAutofit/>
          </a:bodyPr>
          <a:lstStyle>
            <a:lvl1pPr>
              <a:defRPr sz="4000" b="1">
                <a:latin typeface="Bradley Hand ITC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pic>
        <p:nvPicPr>
          <p:cNvPr id="24578" name="Picture 2" descr="Image result for elmo drawing page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412776"/>
            <a:ext cx="3286835" cy="410445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B4A4-2692-4FC5-9CCD-EAC97A692FE5}" type="datetimeFigureOut">
              <a:rPr lang="en-IN" smtClean="0"/>
              <a:pPr/>
              <a:t>26-11-2015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6-ADB9-4A47-82DD-ECC70FD62A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B4A4-2692-4FC5-9CCD-EAC97A692FE5}" type="datetimeFigureOut">
              <a:rPr lang="en-IN" smtClean="0"/>
              <a:pPr/>
              <a:t>26-11-2015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6-ADB9-4A47-82DD-ECC70FD62A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B4A4-2692-4FC5-9CCD-EAC97A692FE5}" type="datetimeFigureOut">
              <a:rPr lang="en-IN" smtClean="0"/>
              <a:pPr/>
              <a:t>26-11-2015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6-ADB9-4A47-82DD-ECC70FD62A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B4A4-2692-4FC5-9CCD-EAC97A692FE5}" type="datetimeFigureOut">
              <a:rPr lang="en-IN" smtClean="0"/>
              <a:pPr/>
              <a:t>26-11-2015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6-ADB9-4A47-82DD-ECC70FD62A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B4A4-2692-4FC5-9CCD-EAC97A692FE5}" type="datetimeFigureOut">
              <a:rPr lang="en-IN" smtClean="0"/>
              <a:pPr/>
              <a:t>26-11-2015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6-ADB9-4A47-82DD-ECC70FD62A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B4A4-2692-4FC5-9CCD-EAC97A692FE5}" type="datetimeFigureOut">
              <a:rPr lang="en-IN" smtClean="0"/>
              <a:pPr/>
              <a:t>26-11-2015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6-ADB9-4A47-82DD-ECC70FD62A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B4A4-2692-4FC5-9CCD-EAC97A692FE5}" type="datetimeFigureOut">
              <a:rPr lang="en-IN" smtClean="0"/>
              <a:pPr/>
              <a:t>26-11-2015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6-ADB9-4A47-82DD-ECC70FD62A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B4A4-2692-4FC5-9CCD-EAC97A692FE5}" type="datetimeFigureOut">
              <a:rPr lang="en-IN" smtClean="0"/>
              <a:pPr/>
              <a:t>26-11-2015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6-ADB9-4A47-82DD-ECC70FD62A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B4A4-2692-4FC5-9CCD-EAC97A692FE5}" type="datetimeFigureOut">
              <a:rPr lang="en-IN" smtClean="0"/>
              <a:pPr/>
              <a:t>26-11-2015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6-ADB9-4A47-82DD-ECC70FD62A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radley Hand ITC" pitchFamily="66" charset="0"/>
              </a:defRPr>
            </a:lvl1pPr>
          </a:lstStyle>
          <a:p>
            <a:fld id="{02CAB4A4-2692-4FC5-9CCD-EAC97A692FE5}" type="datetimeFigureOut">
              <a:rPr lang="en-IN" smtClean="0"/>
              <a:pPr/>
              <a:t>26-11-2015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radley Hand ITC" pitchFamily="66" charset="0"/>
              </a:defRPr>
            </a:lvl1pPr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radley Hand ITC" pitchFamily="66" charset="0"/>
              </a:defRPr>
            </a:lvl1pPr>
          </a:lstStyle>
          <a:p>
            <a:fld id="{B32AB806-ADB9-4A47-82DD-ECC70FD62A8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 descr="elmogif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00192" y="1988840"/>
            <a:ext cx="2604835" cy="3600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43000"/>
          </a:xfrm>
        </p:spPr>
        <p:txBody>
          <a:bodyPr>
            <a:normAutofit/>
          </a:bodyPr>
          <a:lstStyle>
            <a:lvl1pPr>
              <a:defRPr sz="4000" b="1">
                <a:latin typeface="Bradley Hand ITC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698976" cy="4525963"/>
          </a:xfrm>
        </p:spPr>
        <p:txBody>
          <a:bodyPr/>
          <a:lstStyle>
            <a:lvl1pPr>
              <a:defRPr sz="2800">
                <a:latin typeface="Bradley Hand ITC" pitchFamily="66" charset="0"/>
              </a:defRPr>
            </a:lvl1pPr>
            <a:lvl2pPr>
              <a:defRPr sz="2400">
                <a:latin typeface="Bradley Hand ITC" pitchFamily="66" charset="0"/>
              </a:defRPr>
            </a:lvl2pPr>
            <a:lvl3pPr>
              <a:defRPr sz="2000">
                <a:latin typeface="Bradley Hand ITC" pitchFamily="66" charset="0"/>
              </a:defRPr>
            </a:lvl3pPr>
            <a:lvl4pPr>
              <a:defRPr sz="1800">
                <a:latin typeface="Bradley Hand ITC" pitchFamily="66" charset="0"/>
              </a:defRPr>
            </a:lvl4pPr>
            <a:lvl5pPr>
              <a:defRPr sz="1800">
                <a:latin typeface="Bradley Hand ITC" pitchFamily="66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7308304" y="260648"/>
            <a:ext cx="1442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>
                <a:latin typeface="Bradley Hand ITC" pitchFamily="66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ELMO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adley Hand ITC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radley Hand ITC" pitchFamily="66" charset="0"/>
              </a:defRPr>
            </a:lvl1pPr>
          </a:lstStyle>
          <a:p>
            <a:fld id="{02CAB4A4-2692-4FC5-9CCD-EAC97A692FE5}" type="datetimeFigureOut">
              <a:rPr lang="en-IN" smtClean="0"/>
              <a:pPr/>
              <a:t>26-11-2015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radley Hand ITC" pitchFamily="66" charset="0"/>
              </a:defRPr>
            </a:lvl1pPr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radley Hand ITC" pitchFamily="66" charset="0"/>
              </a:defRPr>
            </a:lvl1pPr>
          </a:lstStyle>
          <a:p>
            <a:fld id="{B32AB806-ADB9-4A47-82DD-ECC70FD62A8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43000"/>
          </a:xfrm>
        </p:spPr>
        <p:txBody>
          <a:bodyPr>
            <a:normAutofit/>
          </a:bodyPr>
          <a:lstStyle>
            <a:lvl1pPr>
              <a:defRPr sz="4000" b="1">
                <a:latin typeface="Bradley Hand ITC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5240" cy="4525963"/>
          </a:xfrm>
        </p:spPr>
        <p:txBody>
          <a:bodyPr/>
          <a:lstStyle>
            <a:lvl1pPr>
              <a:defRPr sz="2800">
                <a:latin typeface="Bradley Hand ITC" pitchFamily="66" charset="0"/>
              </a:defRPr>
            </a:lvl1pPr>
            <a:lvl2pPr>
              <a:defRPr sz="2400">
                <a:latin typeface="Bradley Hand ITC" pitchFamily="66" charset="0"/>
              </a:defRPr>
            </a:lvl2pPr>
            <a:lvl3pPr>
              <a:defRPr sz="2000">
                <a:latin typeface="Bradley Hand ITC" pitchFamily="66" charset="0"/>
              </a:defRPr>
            </a:lvl3pPr>
            <a:lvl4pPr>
              <a:defRPr sz="1800">
                <a:latin typeface="Bradley Hand ITC" pitchFamily="66" charset="0"/>
              </a:defRPr>
            </a:lvl4pPr>
            <a:lvl5pPr>
              <a:defRPr sz="1800">
                <a:latin typeface="Bradley Hand ITC" pitchFamily="66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7308304" y="260648"/>
            <a:ext cx="1442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>
                <a:latin typeface="Bradley Hand ITC" pitchFamily="66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ELMO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adley Hand ITC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radley Hand ITC" pitchFamily="66" charset="0"/>
              </a:defRPr>
            </a:lvl1pPr>
          </a:lstStyle>
          <a:p>
            <a:fld id="{02CAB4A4-2692-4FC5-9CCD-EAC97A692FE5}" type="datetimeFigureOut">
              <a:rPr lang="en-IN" smtClean="0"/>
              <a:pPr/>
              <a:t>26-11-2015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radley Hand ITC" pitchFamily="66" charset="0"/>
              </a:defRPr>
            </a:lvl1pPr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radley Hand ITC" pitchFamily="66" charset="0"/>
              </a:defRPr>
            </a:lvl1pPr>
          </a:lstStyle>
          <a:p>
            <a:fld id="{B32AB806-ADB9-4A47-82DD-ECC70FD62A8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43000"/>
          </a:xfrm>
        </p:spPr>
        <p:txBody>
          <a:bodyPr>
            <a:normAutofit/>
          </a:bodyPr>
          <a:lstStyle>
            <a:lvl1pPr>
              <a:defRPr sz="4000" b="1">
                <a:latin typeface="Bradley Hand ITC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698976" cy="4525963"/>
          </a:xfrm>
        </p:spPr>
        <p:txBody>
          <a:bodyPr/>
          <a:lstStyle>
            <a:lvl1pPr>
              <a:defRPr sz="2800">
                <a:latin typeface="Bradley Hand ITC" pitchFamily="66" charset="0"/>
              </a:defRPr>
            </a:lvl1pPr>
            <a:lvl2pPr>
              <a:defRPr sz="2400">
                <a:latin typeface="Bradley Hand ITC" pitchFamily="66" charset="0"/>
              </a:defRPr>
            </a:lvl2pPr>
            <a:lvl3pPr>
              <a:defRPr sz="2000">
                <a:latin typeface="Bradley Hand ITC" pitchFamily="66" charset="0"/>
              </a:defRPr>
            </a:lvl3pPr>
            <a:lvl4pPr>
              <a:defRPr sz="1800">
                <a:latin typeface="Bradley Hand ITC" pitchFamily="66" charset="0"/>
              </a:defRPr>
            </a:lvl4pPr>
            <a:lvl5pPr>
              <a:defRPr sz="1800">
                <a:latin typeface="Bradley Hand ITC" pitchFamily="66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7308304" y="260648"/>
            <a:ext cx="1442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>
                <a:latin typeface="Bradley Hand ITC" pitchFamily="66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ELMO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adley Hand ITC" pitchFamily="66" charset="0"/>
              <a:ea typeface="+mj-ea"/>
              <a:cs typeface="+mj-cs"/>
            </a:endParaRPr>
          </a:p>
        </p:txBody>
      </p:sp>
      <p:pic>
        <p:nvPicPr>
          <p:cNvPr id="1026" name="Picture 2" descr="Image result for elmo clipart black and 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412" y="1772816"/>
            <a:ext cx="2377092" cy="307694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biLevel thresh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AB4A4-2692-4FC5-9CCD-EAC97A692FE5}" type="datetimeFigureOut">
              <a:rPr lang="en-IN" smtClean="0"/>
              <a:pPr/>
              <a:t>26-11-2015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AB806-ADB9-4A47-82DD-ECC70FD62A8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5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59632" y="4077072"/>
            <a:ext cx="6624736" cy="72008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E</a:t>
            </a:r>
            <a:r>
              <a:rPr lang="en-US" sz="6000" dirty="0" smtClean="0"/>
              <a:t>lmo Converters</a:t>
            </a:r>
            <a:endParaRPr lang="en-IN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1640" y="4653136"/>
            <a:ext cx="6264696" cy="945430"/>
          </a:xfrm>
        </p:spPr>
        <p:txBody>
          <a:bodyPr/>
          <a:lstStyle/>
          <a:p>
            <a:pPr algn="ctr"/>
            <a:r>
              <a:rPr lang="en-US" b="1" dirty="0" err="1" smtClean="0"/>
              <a:t>Subbu</a:t>
            </a:r>
            <a:r>
              <a:rPr lang="en-US" b="1" dirty="0" smtClean="0"/>
              <a:t>, </a:t>
            </a:r>
            <a:r>
              <a:rPr lang="en-US" b="1" dirty="0" err="1" smtClean="0"/>
              <a:t>Sarada</a:t>
            </a:r>
            <a:r>
              <a:rPr lang="en-US" b="1" dirty="0" smtClean="0"/>
              <a:t>, Malli and Prasad</a:t>
            </a:r>
          </a:p>
          <a:p>
            <a:pPr algn="ctr"/>
            <a:r>
              <a:rPr lang="en-US" b="1" smtClean="0"/>
              <a:t>Special thanks to Paul </a:t>
            </a:r>
            <a:r>
              <a:rPr lang="en-US" b="1" dirty="0" smtClean="0"/>
              <a:t>Revy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Big Problem</a:t>
            </a:r>
            <a:endParaRPr lang="en-IN" dirty="0"/>
          </a:p>
        </p:txBody>
      </p:sp>
      <p:pic>
        <p:nvPicPr>
          <p:cNvPr id="4" name="Content Placeholder 3" descr="ixn2x.gif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539552" y="1556792"/>
            <a:ext cx="3197516" cy="26251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 descr="elmo_config.png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3563888" y="3284984"/>
            <a:ext cx="2880000" cy="30147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8" name="Oval Callout 7"/>
          <p:cNvSpPr/>
          <p:nvPr/>
        </p:nvSpPr>
        <p:spPr>
          <a:xfrm>
            <a:off x="3779912" y="908720"/>
            <a:ext cx="3168352" cy="1728192"/>
          </a:xfrm>
          <a:prstGeom prst="wedgeEllipseCallout">
            <a:avLst>
              <a:gd name="adj1" fmla="val -55371"/>
              <a:gd name="adj2" fmla="val 55561"/>
            </a:avLst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Bradley Hand ITC" pitchFamily="66" charset="0"/>
              </a:rPr>
              <a:t>Open each stream in traffic generator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Bradley Hand ITC" pitchFamily="66" charset="0"/>
              </a:rPr>
              <a:t>Note down each stream data</a:t>
            </a:r>
            <a:endParaRPr lang="en-IN" b="1" dirty="0">
              <a:solidFill>
                <a:schemeClr val="tx1"/>
              </a:solidFill>
              <a:latin typeface="Bradley Hand ITC" pitchFamily="66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467544" y="4365104"/>
            <a:ext cx="3168352" cy="1728192"/>
          </a:xfrm>
          <a:prstGeom prst="wedgeEllipseCallout">
            <a:avLst>
              <a:gd name="adj1" fmla="val 55813"/>
              <a:gd name="adj2" fmla="val 45152"/>
            </a:avLst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Bradley Hand ITC" pitchFamily="66" charset="0"/>
              </a:rPr>
              <a:t>Create a new flow in elmo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smtClean="0">
                <a:solidFill>
                  <a:schemeClr val="tx1"/>
                </a:solidFill>
                <a:latin typeface="Bradley Hand ITC" pitchFamily="66" charset="0"/>
              </a:rPr>
              <a:t>Fill traffic data  </a:t>
            </a:r>
            <a:r>
              <a:rPr lang="en-US" b="1" dirty="0" smtClean="0">
                <a:solidFill>
                  <a:schemeClr val="tx1"/>
                </a:solidFill>
                <a:latin typeface="Bradley Hand ITC" pitchFamily="66" charset="0"/>
              </a:rPr>
              <a:t>in each elmo flow</a:t>
            </a:r>
            <a:endParaRPr lang="en-IN" b="1" dirty="0">
              <a:solidFill>
                <a:schemeClr val="tx1"/>
              </a:solidFill>
              <a:latin typeface="Bradley Hand ITC" pitchFamily="66" charset="0"/>
            </a:endParaRPr>
          </a:p>
        </p:txBody>
      </p:sp>
      <p:sp>
        <p:nvSpPr>
          <p:cNvPr id="11" name="&quot;No&quot; Symbol 10"/>
          <p:cNvSpPr/>
          <p:nvPr/>
        </p:nvSpPr>
        <p:spPr>
          <a:xfrm>
            <a:off x="6660232" y="4869160"/>
            <a:ext cx="2195736" cy="1728192"/>
          </a:xfrm>
          <a:prstGeom prst="noSmoking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  <a:latin typeface="Bradley Hand ITC" pitchFamily="66" charset="0"/>
              </a:rPr>
              <a:t>We have to do it this process for every stream</a:t>
            </a:r>
            <a:endParaRPr lang="en-IN" sz="2200" b="1" dirty="0">
              <a:solidFill>
                <a:schemeClr val="tx1"/>
              </a:solidFill>
              <a:latin typeface="Bradley Hand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9" grpId="1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we achieved</a:t>
            </a:r>
            <a:endParaRPr lang="en-IN" dirty="0"/>
          </a:p>
        </p:txBody>
      </p:sp>
      <p:pic>
        <p:nvPicPr>
          <p:cNvPr id="11" name="Content Placeholder 10" descr="flask-2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944613" y="1628800"/>
            <a:ext cx="3419475" cy="1333500"/>
          </a:xfrm>
        </p:spPr>
      </p:pic>
      <p:sp>
        <p:nvSpPr>
          <p:cNvPr id="14" name="Rounded Rectangular Callout 13"/>
          <p:cNvSpPr/>
          <p:nvPr/>
        </p:nvSpPr>
        <p:spPr>
          <a:xfrm>
            <a:off x="1547664" y="4149080"/>
            <a:ext cx="4536504" cy="1728192"/>
          </a:xfrm>
          <a:prstGeom prst="wedgeRoundRectCallout">
            <a:avLst>
              <a:gd name="adj1" fmla="val -197"/>
              <a:gd name="adj2" fmla="val -11913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Bradley Hand ITC" pitchFamily="66" charset="0"/>
              </a:rPr>
              <a:t>Traffic gen XML --&gt; XML Operations --&gt; ELMO </a:t>
            </a:r>
            <a:r>
              <a:rPr lang="en-IN" b="1" dirty="0" err="1" smtClean="0">
                <a:solidFill>
                  <a:schemeClr val="tx1"/>
                </a:solidFill>
                <a:latin typeface="Bradley Hand ITC" pitchFamily="66" charset="0"/>
              </a:rPr>
              <a:t>dict</a:t>
            </a:r>
            <a:r>
              <a:rPr lang="en-IN" b="1" dirty="0" smtClean="0">
                <a:solidFill>
                  <a:schemeClr val="tx1"/>
                </a:solidFill>
                <a:latin typeface="Bradley Hand ITC" pitchFamily="66" charset="0"/>
              </a:rPr>
              <a:t> --&gt; Elmo.esh</a:t>
            </a:r>
            <a:endParaRPr lang="en-IN" b="1" dirty="0">
              <a:solidFill>
                <a:schemeClr val="tx1"/>
              </a:solidFill>
              <a:latin typeface="Bradley Hand ITC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1560" y="1556792"/>
            <a:ext cx="720080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radley Hand ITC" pitchFamily="66" charset="0"/>
              </a:rPr>
              <a:t>Python</a:t>
            </a:r>
            <a:endParaRPr lang="en-IN" sz="3600" b="1" dirty="0">
              <a:solidFill>
                <a:schemeClr val="tx1"/>
              </a:solidFill>
              <a:latin typeface="Bradley Hand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Exp. </a:t>
            </a:r>
            <a:r>
              <a:rPr lang="en-US" smtClean="0"/>
              <a:t>Traffic Gens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467544" y="1538580"/>
          <a:ext cx="7989421" cy="39598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60"/>
                <a:gridCol w="1224136"/>
                <a:gridCol w="53251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Bradley Hand ITC" pitchFamily="66" charset="0"/>
                        </a:rPr>
                        <a:t>Traffic Generators</a:t>
                      </a:r>
                      <a:endParaRPr lang="en-IN" b="1" dirty="0">
                        <a:latin typeface="Bradley Hand ITC" pitchFamily="66" charset="0"/>
                      </a:endParaRPr>
                    </a:p>
                  </a:txBody>
                  <a:tcPr marL="129570" marR="129570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Bradley Hand ITC" pitchFamily="66" charset="0"/>
                        </a:rPr>
                        <a:t>Quantity</a:t>
                      </a:r>
                      <a:endParaRPr lang="en-IN" b="1" dirty="0">
                        <a:latin typeface="Bradley Hand ITC" pitchFamily="66" charset="0"/>
                      </a:endParaRPr>
                    </a:p>
                  </a:txBody>
                  <a:tcPr marL="129570" marR="129570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Bradley Hand ITC" pitchFamily="66" charset="0"/>
                        </a:rPr>
                        <a:t>Approximate costs we are spending</a:t>
                      </a:r>
                      <a:endParaRPr lang="en-IN" b="1" dirty="0">
                        <a:latin typeface="Bradley Hand ITC" pitchFamily="66" charset="0"/>
                      </a:endParaRPr>
                    </a:p>
                  </a:txBody>
                  <a:tcPr marL="129570" marR="12957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Bradley Hand ITC" pitchFamily="66" charset="0"/>
                        </a:rPr>
                        <a:t>N2X</a:t>
                      </a:r>
                      <a:endParaRPr lang="en-IN" b="1" dirty="0">
                        <a:latin typeface="Bradley Hand ITC" pitchFamily="66" charset="0"/>
                      </a:endParaRPr>
                    </a:p>
                  </a:txBody>
                  <a:tcPr marL="129570" marR="129570"/>
                </a:tc>
                <a:tc>
                  <a:txBody>
                    <a:bodyPr/>
                    <a:lstStyle/>
                    <a:p>
                      <a:r>
                        <a:rPr lang="en-IN" sz="1350" b="1" kern="1200" dirty="0" smtClean="0">
                          <a:latin typeface="Bradley Hand ITC" pitchFamily="66" charset="0"/>
                        </a:rPr>
                        <a:t>2 Chassis</a:t>
                      </a:r>
                    </a:p>
                    <a:p>
                      <a:r>
                        <a:rPr lang="en-IN" sz="1350" b="1" kern="1200" dirty="0" smtClean="0">
                          <a:latin typeface="Bradley Hand ITC" pitchFamily="66" charset="0"/>
                        </a:rPr>
                        <a:t>10 x 100M</a:t>
                      </a:r>
                    </a:p>
                    <a:p>
                      <a:r>
                        <a:rPr lang="en-IN" sz="1350" b="1" kern="1200" dirty="0" smtClean="0">
                          <a:latin typeface="Bradley Hand ITC" pitchFamily="66" charset="0"/>
                        </a:rPr>
                        <a:t>64 x 1G</a:t>
                      </a:r>
                    </a:p>
                    <a:p>
                      <a:r>
                        <a:rPr lang="en-IN" sz="1350" b="1" kern="1200" dirty="0" smtClean="0">
                          <a:latin typeface="Bradley Hand ITC" pitchFamily="66" charset="0"/>
                        </a:rPr>
                        <a:t>8 x 10G</a:t>
                      </a:r>
                      <a:endParaRPr lang="en-IN" b="1" dirty="0">
                        <a:latin typeface="Bradley Hand ITC" pitchFamily="66" charset="0"/>
                      </a:endParaRPr>
                    </a:p>
                  </a:txBody>
                  <a:tcPr marL="129570" marR="12957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50" b="1" kern="1200" dirty="0" smtClean="0">
                          <a:latin typeface="Bradley Hand ITC" pitchFamily="66" charset="0"/>
                        </a:rPr>
                        <a:t>No ongoing support costs</a:t>
                      </a:r>
                      <a:endParaRPr lang="en-IN" b="1" dirty="0">
                        <a:latin typeface="Bradley Hand ITC" pitchFamily="66" charset="0"/>
                      </a:endParaRPr>
                    </a:p>
                  </a:txBody>
                  <a:tcPr marL="129570" marR="12957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350" b="1" kern="1200" dirty="0" smtClean="0">
                          <a:latin typeface="Bradley Hand ITC" pitchFamily="66" charset="0"/>
                        </a:rPr>
                        <a:t>Ixia XM12</a:t>
                      </a:r>
                      <a:endParaRPr lang="en-IN" b="1" dirty="0">
                        <a:latin typeface="Bradley Hand ITC" pitchFamily="66" charset="0"/>
                      </a:endParaRPr>
                    </a:p>
                  </a:txBody>
                  <a:tcPr marL="129570" marR="129570"/>
                </a:tc>
                <a:tc>
                  <a:txBody>
                    <a:bodyPr/>
                    <a:lstStyle/>
                    <a:p>
                      <a:r>
                        <a:rPr lang="en-IN" sz="1350" b="1" kern="1200" dirty="0" smtClean="0">
                          <a:latin typeface="Bradley Hand ITC" pitchFamily="66" charset="0"/>
                        </a:rPr>
                        <a:t>4 x 1G</a:t>
                      </a:r>
                      <a:endParaRPr lang="en-IN" b="1" dirty="0">
                        <a:latin typeface="Bradley Hand ITC" pitchFamily="66" charset="0"/>
                      </a:endParaRPr>
                    </a:p>
                  </a:txBody>
                  <a:tcPr marL="129570" marR="129570"/>
                </a:tc>
                <a:tc>
                  <a:txBody>
                    <a:bodyPr/>
                    <a:lstStyle/>
                    <a:p>
                      <a:r>
                        <a:rPr lang="en-IN" sz="1350" b="1" kern="1200" dirty="0" smtClean="0">
                          <a:latin typeface="Bradley Hand ITC" pitchFamily="66" charset="0"/>
                        </a:rPr>
                        <a:t>No ongoing support costs</a:t>
                      </a:r>
                      <a:endParaRPr lang="en-IN" b="1" dirty="0">
                        <a:latin typeface="Bradley Hand ITC" pitchFamily="66" charset="0"/>
                      </a:endParaRPr>
                    </a:p>
                  </a:txBody>
                  <a:tcPr marL="129570" marR="12957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350" b="1" kern="1200" dirty="0" smtClean="0">
                          <a:latin typeface="Bradley Hand ITC" pitchFamily="66" charset="0"/>
                        </a:rPr>
                        <a:t>Shenick</a:t>
                      </a:r>
                      <a:endParaRPr lang="en-IN" b="1" dirty="0">
                        <a:latin typeface="Bradley Hand ITC" pitchFamily="66" charset="0"/>
                      </a:endParaRPr>
                    </a:p>
                  </a:txBody>
                  <a:tcPr marL="129570" marR="129570"/>
                </a:tc>
                <a:tc>
                  <a:txBody>
                    <a:bodyPr/>
                    <a:lstStyle/>
                    <a:p>
                      <a:r>
                        <a:rPr lang="en-IN" sz="1350" b="1" kern="1200" dirty="0" smtClean="0">
                          <a:latin typeface="Bradley Hand ITC" pitchFamily="66" charset="0"/>
                        </a:rPr>
                        <a:t>1</a:t>
                      </a:r>
                    </a:p>
                    <a:p>
                      <a:r>
                        <a:rPr lang="en-IN" sz="1350" b="1" kern="1200" dirty="0" smtClean="0">
                          <a:latin typeface="Bradley Hand ITC" pitchFamily="66" charset="0"/>
                        </a:rPr>
                        <a:t>6</a:t>
                      </a:r>
                    </a:p>
                    <a:p>
                      <a:r>
                        <a:rPr lang="en-IN" sz="1350" b="1" kern="1200" dirty="0" smtClean="0">
                          <a:latin typeface="Bradley Hand ITC" pitchFamily="66" charset="0"/>
                        </a:rPr>
                        <a:t>1</a:t>
                      </a:r>
                    </a:p>
                    <a:p>
                      <a:r>
                        <a:rPr lang="en-IN" sz="1350" b="1" kern="1200" dirty="0" smtClean="0">
                          <a:latin typeface="Bradley Hand ITC" pitchFamily="66" charset="0"/>
                        </a:rPr>
                        <a:t>0</a:t>
                      </a:r>
                      <a:endParaRPr lang="en-IN" b="1" dirty="0">
                        <a:latin typeface="Bradley Hand ITC" pitchFamily="66" charset="0"/>
                      </a:endParaRPr>
                    </a:p>
                  </a:txBody>
                  <a:tcPr marL="129570" marR="129570"/>
                </a:tc>
                <a:tc>
                  <a:txBody>
                    <a:bodyPr/>
                    <a:lstStyle/>
                    <a:p>
                      <a:r>
                        <a:rPr lang="en-IN" sz="1350" b="1" kern="1200" dirty="0" smtClean="0">
                          <a:latin typeface="Bradley Hand ITC" pitchFamily="66" charset="0"/>
                        </a:rPr>
                        <a:t>5500 (Legacy)                                   No ongoing costs</a:t>
                      </a:r>
                    </a:p>
                    <a:p>
                      <a:r>
                        <a:rPr lang="en-IN" sz="1350" b="1" kern="1200" dirty="0" smtClean="0">
                          <a:latin typeface="Bradley Hand ITC" pitchFamily="66" charset="0"/>
                        </a:rPr>
                        <a:t>TVM-420 $25000 (4x 1G ports)        Support Costs: $3750k p.a., per unit</a:t>
                      </a:r>
                    </a:p>
                    <a:p>
                      <a:r>
                        <a:rPr lang="en-IN" sz="1350" b="1" kern="1200" dirty="0" smtClean="0">
                          <a:latin typeface="Bradley Hand ITC" pitchFamily="66" charset="0"/>
                        </a:rPr>
                        <a:t>TVM-620 $37500 (4x 10G ports)      Support Costs: $5536k p.a., per unit </a:t>
                      </a:r>
                    </a:p>
                    <a:p>
                      <a:r>
                        <a:rPr lang="en-IN" sz="1350" b="1" kern="1200" dirty="0" smtClean="0">
                          <a:latin typeface="Bradley Hand ITC" pitchFamily="66" charset="0"/>
                        </a:rPr>
                        <a:t>TVM-630 $66000 (8x 1G ports)        Support Costs: $10000 p.a., per unit</a:t>
                      </a:r>
                      <a:endParaRPr lang="en-IN" b="1" dirty="0">
                        <a:latin typeface="Bradley Hand ITC" pitchFamily="66" charset="0"/>
                      </a:endParaRPr>
                    </a:p>
                  </a:txBody>
                  <a:tcPr marL="129570" marR="12957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350" b="1" kern="1200" dirty="0" smtClean="0">
                          <a:latin typeface="Bradley Hand ITC" pitchFamily="66" charset="0"/>
                        </a:rPr>
                        <a:t>Spirent</a:t>
                      </a:r>
                      <a:endParaRPr lang="en-IN" b="1" dirty="0">
                        <a:latin typeface="Bradley Hand ITC" pitchFamily="66" charset="0"/>
                      </a:endParaRPr>
                    </a:p>
                  </a:txBody>
                  <a:tcPr marL="129570" marR="129570"/>
                </a:tc>
                <a:tc>
                  <a:txBody>
                    <a:bodyPr/>
                    <a:lstStyle/>
                    <a:p>
                      <a:endParaRPr lang="en-IN" b="1">
                        <a:latin typeface="Bradley Hand ITC" pitchFamily="66" charset="0"/>
                      </a:endParaRPr>
                    </a:p>
                  </a:txBody>
                  <a:tcPr marL="129570" marR="129570"/>
                </a:tc>
                <a:tc>
                  <a:txBody>
                    <a:bodyPr/>
                    <a:lstStyle/>
                    <a:p>
                      <a:r>
                        <a:rPr lang="en-IN" sz="1350" b="1" kern="1200" dirty="0" smtClean="0">
                          <a:latin typeface="Bradley Hand ITC" pitchFamily="66" charset="0"/>
                        </a:rPr>
                        <a:t>System test</a:t>
                      </a:r>
                      <a:r>
                        <a:rPr lang="en-IN" sz="1350" b="1" kern="1200" baseline="0" dirty="0" smtClean="0">
                          <a:latin typeface="Bradley Hand ITC" pitchFamily="66" charset="0"/>
                        </a:rPr>
                        <a:t> doesn’t any </a:t>
                      </a:r>
                      <a:r>
                        <a:rPr lang="en-IN" sz="1350" b="1" kern="1200" dirty="0" smtClean="0">
                          <a:latin typeface="Bradley Hand ITC" pitchFamily="66" charset="0"/>
                        </a:rPr>
                        <a:t>STC ports – the ones Hassan uses are owned by PQ</a:t>
                      </a:r>
                      <a:endParaRPr lang="en-IN" b="1" dirty="0">
                        <a:latin typeface="Bradley Hand ITC" pitchFamily="66" charset="0"/>
                      </a:endParaRPr>
                    </a:p>
                  </a:txBody>
                  <a:tcPr marL="129570" marR="12957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149</TotalTime>
  <Words>131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Elmo Converters</vt:lpstr>
      <vt:lpstr>Big Problem</vt:lpstr>
      <vt:lpstr>How we achieved</vt:lpstr>
      <vt:lpstr>Demo</vt:lpstr>
      <vt:lpstr>Exp. Traffic Gens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Elmo Converters</dc:title>
  <dc:creator>VENKATAMALLIKARJUNARAO.KOSURI@adtran.com</dc:creator>
  <cp:lastModifiedBy>malli</cp:lastModifiedBy>
  <cp:revision>51</cp:revision>
  <dcterms:created xsi:type="dcterms:W3CDTF">2015-11-23T01:34:17Z</dcterms:created>
  <dcterms:modified xsi:type="dcterms:W3CDTF">2015-11-26T02:38:15Z</dcterms:modified>
</cp:coreProperties>
</file>