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73" r:id="rId6"/>
    <p:sldId id="274" r:id="rId7"/>
    <p:sldId id="262" r:id="rId8"/>
    <p:sldId id="263" r:id="rId9"/>
    <p:sldId id="264" r:id="rId10"/>
    <p:sldId id="270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3"/>
    <p:restoredTop sz="94582"/>
  </p:normalViewPr>
  <p:slideViewPr>
    <p:cSldViewPr snapToGrid="0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A2311-6ECD-D7F0-B15A-319B21F9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DBB3A1-82AA-F02E-BE9A-35CC76634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4456B7-945E-0D98-9DBD-E90A5123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97BCE2-D17C-8BB8-B1CB-E171706E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04A857-516B-E428-CE4F-50FBC105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0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93020-1E08-5E7A-8EF1-9C889848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82D7DD-18A7-A99B-CE44-E593CF427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C93005-C2A3-11B1-2B1A-38958CC6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F3ECD9-AF9C-4814-11D9-E0DF4065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02AA99-2D5E-98D9-0192-322113EF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11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6A9C80-3AFE-D111-E0C3-DC228A5B1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588257-A30C-F71B-D8B7-34D7F843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CB626-4791-6538-8D63-9F62D3A1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E8678-6E05-BFDC-EA00-E67F9F72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01411-00D7-E3D4-47F3-FAF757A3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03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A86A6-BA66-E10F-4ABB-0B93772A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B9990-F063-6FB1-7E00-06378C47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0F4DCF-24BC-8A3D-625F-CD75F936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53B71-FCC7-1B86-D53F-1E1884FA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78BD2-8345-108D-3605-C514A949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83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41471-855A-B7A9-0E3C-1A16D8D1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A09155-A3CF-3DA4-1F96-0C2E2477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ADB4D-3422-B2F2-731C-8DFAC590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8D299D-49C8-6596-E684-7C376B1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A72F6-ED2A-E100-C80E-39C1F72A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60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FA758-2B77-DE3D-A9F8-25297E1B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8B959-29F3-D47C-8150-8637C83BD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E8D66F-FFD6-923F-AFCE-F117E4EE1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AD44D2-3C3D-25F8-9429-C15691C5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B0F241-DC30-44F7-730B-F149F597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2BB595-7380-AD9F-41E6-4510BF4B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08103-E51B-9225-6136-ECEA7BB9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08B705-D5C4-049A-731B-BF94FC0AF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F43624-3919-F6C2-0820-0550BE548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903783-50FA-E170-7A8D-C50D562E4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1BE3B8-D45E-6070-66FE-A157CB658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72487B-575D-5908-920A-F02D658A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C3631E-B311-6F83-C7C1-0A778AEA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E9DEA6-27B4-5EC2-25E5-7F1758E2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6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09F2D-CC2D-2C14-E855-84E53ACE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58644-B9B8-1DCE-9EE8-97E659AC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1A1495-BF4E-F201-BA33-5AF9CF0E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1EB74E-A4F3-9DAC-C27A-51636FB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0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F57E45-8374-6E52-7DCB-1EEBFF78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57C2E1-1C85-09D1-F361-27CD4096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006C3-F1FA-204F-1716-EEF1DFE4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60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0F3DF-97E9-7ADA-68AB-B21FC6A4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23BB8A-9F19-1883-14ED-2C0E0961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C52455-4EFB-DFBB-9C24-6B85F89C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D7BD9E-FFDB-E9E5-778A-78FF636A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67BEC9-D00E-0593-549D-35E77F66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562840-EC57-A226-F15D-78383376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27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69897-28B8-6A10-F0D7-CFEB831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3FED6B-D35A-178C-0D29-B6A1C368E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FF4BC6-656F-E295-461E-DCBD92D8D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5C637-CC65-A84B-8B48-45320908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288A91-6E0B-305E-B910-D64F0179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284AF0-EECE-B52E-85C0-71E2AAA8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2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FEC7E-C51E-AA9D-6FB4-9C516824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7CCF1-BDD1-D465-9EC7-F5E509F95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9C919-1256-85A4-D72C-80036AFB3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CA1EF-B307-0B4E-A84C-94D4A5997B21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2F353-D6D4-1318-A8F5-AAFAB63C9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7C2EE8-3E7D-1FA1-96AE-D77428BED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37C5-93B9-3D4E-90FF-80766584A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8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0C894-0DFC-D610-5423-2D014889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300" y="674209"/>
            <a:ext cx="12830175" cy="2387600"/>
          </a:xfrm>
        </p:spPr>
        <p:txBody>
          <a:bodyPr>
            <a:normAutofit fontScale="90000"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(ознакомительная) практика </a:t>
            </a:r>
            <a:r>
              <a:rPr lang="ru-RU" sz="5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сайта транспортной компании»</a:t>
            </a:r>
            <a:endParaRPr lang="ru-RU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C73FD-8CA0-2C92-F76F-EE63B16C8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038" y="3796191"/>
            <a:ext cx="10050049" cy="3061809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2022-ФГиИБ-ИБ-1б</a:t>
            </a:r>
          </a:p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Межанов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Сергеевич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Бондарев Илья Николаевич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2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6B3C78-11D0-7EB4-4AB6-E7967330A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9" y="4774019"/>
            <a:ext cx="1621547" cy="16215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4E96AC-6696-C167-E81D-C46C6EFB5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23" y="4774019"/>
            <a:ext cx="1621547" cy="1621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7D655-6B12-4CCD-DE76-6163E62EF530}"/>
              </a:ext>
            </a:extLst>
          </p:cNvPr>
          <p:cNvSpPr txBox="1"/>
          <p:nvPr/>
        </p:nvSpPr>
        <p:spPr>
          <a:xfrm>
            <a:off x="547866" y="639556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 лицо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211C3-84BE-F19F-008F-92CDFCADB2D0}"/>
              </a:ext>
            </a:extLst>
          </p:cNvPr>
          <p:cNvSpPr txBox="1"/>
          <p:nvPr/>
        </p:nvSpPr>
        <p:spPr>
          <a:xfrm>
            <a:off x="1784603" y="6395566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Физ. лицо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18B9F4-7C0D-A153-3B26-93F35BE3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3" y="693391"/>
            <a:ext cx="2781180" cy="2781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B20AD-094C-1F3A-1AA1-B384C2E812C5}"/>
              </a:ext>
            </a:extLst>
          </p:cNvPr>
          <p:cNvSpPr txBox="1"/>
          <p:nvPr/>
        </p:nvSpPr>
        <p:spPr>
          <a:xfrm>
            <a:off x="932012" y="3422299"/>
            <a:ext cx="10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604129F-7771-DAF6-26FC-C6DFD48DAF56}"/>
              </a:ext>
            </a:extLst>
          </p:cNvPr>
          <p:cNvCxnSpPr>
            <a:cxnSpLocks/>
          </p:cNvCxnSpPr>
          <p:nvPr/>
        </p:nvCxnSpPr>
        <p:spPr>
          <a:xfrm flipV="1">
            <a:off x="835097" y="3992272"/>
            <a:ext cx="340196" cy="8996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Треугольник 12">
            <a:extLst>
              <a:ext uri="{FF2B5EF4-FFF2-40B4-BE49-F238E27FC236}">
                <a16:creationId xmlns:a16="http://schemas.microsoft.com/office/drawing/2014/main" id="{FB2A7ACD-588D-043C-4D7A-24AC3E3AC75B}"/>
              </a:ext>
            </a:extLst>
          </p:cNvPr>
          <p:cNvSpPr/>
          <p:nvPr/>
        </p:nvSpPr>
        <p:spPr>
          <a:xfrm rot="1268050">
            <a:off x="1094243" y="3765968"/>
            <a:ext cx="225287" cy="344557"/>
          </a:xfrm>
          <a:prstGeom prst="triangl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61E5548-A032-C548-AB97-5CFB74B54292}"/>
              </a:ext>
            </a:extLst>
          </p:cNvPr>
          <p:cNvCxnSpPr>
            <a:cxnSpLocks/>
          </p:cNvCxnSpPr>
          <p:nvPr/>
        </p:nvCxnSpPr>
        <p:spPr>
          <a:xfrm flipH="1" flipV="1">
            <a:off x="1934649" y="3992272"/>
            <a:ext cx="338647" cy="901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Треугольник 15">
            <a:extLst>
              <a:ext uri="{FF2B5EF4-FFF2-40B4-BE49-F238E27FC236}">
                <a16:creationId xmlns:a16="http://schemas.microsoft.com/office/drawing/2014/main" id="{4A768A59-6F63-7418-F526-D1B071CE24AC}"/>
              </a:ext>
            </a:extLst>
          </p:cNvPr>
          <p:cNvSpPr/>
          <p:nvPr/>
        </p:nvSpPr>
        <p:spPr>
          <a:xfrm rot="20398055">
            <a:off x="1822005" y="3769466"/>
            <a:ext cx="225287" cy="344557"/>
          </a:xfrm>
          <a:prstGeom prst="triangl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E287AFF-E9DD-C980-30CA-97AB8DEE1C9A}"/>
              </a:ext>
            </a:extLst>
          </p:cNvPr>
          <p:cNvSpPr/>
          <p:nvPr/>
        </p:nvSpPr>
        <p:spPr>
          <a:xfrm>
            <a:off x="1371807" y="94672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1EB098-1DA5-69B1-999E-D778A314E275}"/>
              </a:ext>
            </a:extLst>
          </p:cNvPr>
          <p:cNvSpPr txBox="1"/>
          <p:nvPr/>
        </p:nvSpPr>
        <p:spPr>
          <a:xfrm>
            <a:off x="1351866" y="304089"/>
            <a:ext cx="21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Узнать  о видах транспорта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93D34414-2957-F4E1-6CAE-CB77BD692402}"/>
              </a:ext>
            </a:extLst>
          </p:cNvPr>
          <p:cNvSpPr/>
          <p:nvPr/>
        </p:nvSpPr>
        <p:spPr>
          <a:xfrm>
            <a:off x="3732065" y="114824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EF08A-5887-3A4B-4773-A0512E45591C}"/>
              </a:ext>
            </a:extLst>
          </p:cNvPr>
          <p:cNvSpPr txBox="1"/>
          <p:nvPr/>
        </p:nvSpPr>
        <p:spPr>
          <a:xfrm>
            <a:off x="3752004" y="343746"/>
            <a:ext cx="21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отзывами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078392A-0542-1EEC-DD82-DCEB9EAB201E}"/>
              </a:ext>
            </a:extLst>
          </p:cNvPr>
          <p:cNvSpPr/>
          <p:nvPr/>
        </p:nvSpPr>
        <p:spPr>
          <a:xfrm>
            <a:off x="5992145" y="1968802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F2D94-5AAF-B86E-C8CA-6956643FBFF1}"/>
              </a:ext>
            </a:extLst>
          </p:cNvPr>
          <p:cNvSpPr txBox="1"/>
          <p:nvPr/>
        </p:nvSpPr>
        <p:spPr>
          <a:xfrm>
            <a:off x="6001923" y="2299593"/>
            <a:ext cx="216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Отправить данные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B5B5BE2-C9EC-816C-0CCC-E1FAF76E9C85}"/>
              </a:ext>
            </a:extLst>
          </p:cNvPr>
          <p:cNvSpPr/>
          <p:nvPr/>
        </p:nvSpPr>
        <p:spPr>
          <a:xfrm>
            <a:off x="3413693" y="3120160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BABDF2-21DB-106D-D19C-47903C6AF12E}"/>
              </a:ext>
            </a:extLst>
          </p:cNvPr>
          <p:cNvSpPr txBox="1"/>
          <p:nvPr/>
        </p:nvSpPr>
        <p:spPr>
          <a:xfrm>
            <a:off x="3377869" y="3344879"/>
            <a:ext cx="21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командой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FFBAB783-0FF2-8457-4E0E-F5E3F4F79A0F}"/>
              </a:ext>
            </a:extLst>
          </p:cNvPr>
          <p:cNvSpPr/>
          <p:nvPr/>
        </p:nvSpPr>
        <p:spPr>
          <a:xfrm>
            <a:off x="3413693" y="4264323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8F6D32-EC2A-4EF0-8424-9C5FE816786A}"/>
              </a:ext>
            </a:extLst>
          </p:cNvPr>
          <p:cNvSpPr txBox="1"/>
          <p:nvPr/>
        </p:nvSpPr>
        <p:spPr>
          <a:xfrm>
            <a:off x="3377869" y="4450853"/>
            <a:ext cx="21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новостями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D3A8CDB-AAC2-B5E9-242F-DD98A29FB8EF}"/>
              </a:ext>
            </a:extLst>
          </p:cNvPr>
          <p:cNvSpPr/>
          <p:nvPr/>
        </p:nvSpPr>
        <p:spPr>
          <a:xfrm>
            <a:off x="3024966" y="5502880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B526CE1-4182-249D-4F38-5A1D5AED0E5F}"/>
              </a:ext>
            </a:extLst>
          </p:cNvPr>
          <p:cNvSpPr/>
          <p:nvPr/>
        </p:nvSpPr>
        <p:spPr>
          <a:xfrm>
            <a:off x="3274033" y="1776541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E3098-1647-8C75-E225-1B69DED0C3F9}"/>
              </a:ext>
            </a:extLst>
          </p:cNvPr>
          <p:cNvSpPr txBox="1"/>
          <p:nvPr/>
        </p:nvSpPr>
        <p:spPr>
          <a:xfrm>
            <a:off x="3283580" y="1995013"/>
            <a:ext cx="21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Заполнить форму с данными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D28AEA-9E74-1457-3A03-89C056BBE5D0}"/>
              </a:ext>
            </a:extLst>
          </p:cNvPr>
          <p:cNvSpPr txBox="1"/>
          <p:nvPr/>
        </p:nvSpPr>
        <p:spPr>
          <a:xfrm>
            <a:off x="3026290" y="5579941"/>
            <a:ext cx="2160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курсом, картами, погодой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76283D4-5BD3-78E0-8C45-A12A6D344082}"/>
              </a:ext>
            </a:extLst>
          </p:cNvPr>
          <p:cNvCxnSpPr>
            <a:cxnSpLocks/>
          </p:cNvCxnSpPr>
          <p:nvPr/>
        </p:nvCxnSpPr>
        <p:spPr>
          <a:xfrm flipV="1">
            <a:off x="1792727" y="1068550"/>
            <a:ext cx="340196" cy="8996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F9BC66F-C2DA-935D-ED4E-A63E34A0CDC3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817165" y="1134216"/>
            <a:ext cx="2995224" cy="8713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8B550728-27CB-3004-F97D-35411A37E39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769805" y="2017592"/>
            <a:ext cx="1608064" cy="27564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1EF28C4-4D78-0ED9-3E6C-68CA4CB43834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741462" y="1965667"/>
            <a:ext cx="1284828" cy="40759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18EF8D8-DF8F-7069-88B9-E57088C5A8A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769804" y="1991407"/>
            <a:ext cx="1608065" cy="16766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328FDCC-83B2-EAD3-ADD0-1897F69675F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1817165" y="2032970"/>
            <a:ext cx="1466415" cy="28520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Треугольник 46">
            <a:extLst>
              <a:ext uri="{FF2B5EF4-FFF2-40B4-BE49-F238E27FC236}">
                <a16:creationId xmlns:a16="http://schemas.microsoft.com/office/drawing/2014/main" id="{5F49740B-8BBB-B72D-06CE-6C0FFE8C7F57}"/>
              </a:ext>
            </a:extLst>
          </p:cNvPr>
          <p:cNvSpPr/>
          <p:nvPr/>
        </p:nvSpPr>
        <p:spPr>
          <a:xfrm rot="6253171">
            <a:off x="3070171" y="2144560"/>
            <a:ext cx="225287" cy="344557"/>
          </a:xfrm>
          <a:prstGeom prst="triangl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C6C3C68C-18A4-438A-4A7C-B138702E2D8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453776" y="2418906"/>
            <a:ext cx="548147" cy="65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43EA4FD-4E04-864E-AF6D-59F488A7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90" y="1047156"/>
            <a:ext cx="2781180" cy="27811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E0FC905-7267-C7C4-1BC2-9CF9E49D5CD0}"/>
              </a:ext>
            </a:extLst>
          </p:cNvPr>
          <p:cNvSpPr txBox="1"/>
          <p:nvPr/>
        </p:nvSpPr>
        <p:spPr>
          <a:xfrm>
            <a:off x="11026379" y="3698139"/>
            <a:ext cx="12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Разработчик</a:t>
            </a:r>
            <a:endParaRPr lang="ru-RU" dirty="0">
              <a:latin typeface="+mj-lt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5A574D80-7116-4570-54E5-E45C854C135A}"/>
              </a:ext>
            </a:extLst>
          </p:cNvPr>
          <p:cNvSpPr/>
          <p:nvPr/>
        </p:nvSpPr>
        <p:spPr>
          <a:xfrm>
            <a:off x="8991648" y="-11316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948558-5106-022D-7781-BF0F8BA46549}"/>
              </a:ext>
            </a:extLst>
          </p:cNvPr>
          <p:cNvSpPr txBox="1"/>
          <p:nvPr/>
        </p:nvSpPr>
        <p:spPr>
          <a:xfrm>
            <a:off x="9027128" y="287234"/>
            <a:ext cx="21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Разместить блок отзывов</a:t>
            </a: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2123CB35-4A91-204D-AFA9-DB12673C99FA}"/>
              </a:ext>
            </a:extLst>
          </p:cNvPr>
          <p:cNvSpPr/>
          <p:nvPr/>
        </p:nvSpPr>
        <p:spPr>
          <a:xfrm>
            <a:off x="9876428" y="5848987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870E27-0884-33E7-26B4-D0EA64D5D309}"/>
              </a:ext>
            </a:extLst>
          </p:cNvPr>
          <p:cNvSpPr txBox="1"/>
          <p:nvPr/>
        </p:nvSpPr>
        <p:spPr>
          <a:xfrm>
            <a:off x="9840604" y="6073706"/>
            <a:ext cx="21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Разместить блок команды</a:t>
            </a: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340A8FCB-A4F3-84FD-C6A1-B5A87519B88B}"/>
              </a:ext>
            </a:extLst>
          </p:cNvPr>
          <p:cNvSpPr/>
          <p:nvPr/>
        </p:nvSpPr>
        <p:spPr>
          <a:xfrm>
            <a:off x="7659696" y="5862706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510989-A841-6022-20F0-3AF588C686A6}"/>
              </a:ext>
            </a:extLst>
          </p:cNvPr>
          <p:cNvSpPr txBox="1"/>
          <p:nvPr/>
        </p:nvSpPr>
        <p:spPr>
          <a:xfrm>
            <a:off x="7529527" y="6105012"/>
            <a:ext cx="21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Разместить блок новостей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FCA057-9557-519A-B065-B6692114B4AB}"/>
              </a:ext>
            </a:extLst>
          </p:cNvPr>
          <p:cNvSpPr txBox="1"/>
          <p:nvPr/>
        </p:nvSpPr>
        <p:spPr>
          <a:xfrm rot="561210">
            <a:off x="2045485" y="184484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9EC4668B-D8EC-7213-167F-54163E415230}"/>
              </a:ext>
            </a:extLst>
          </p:cNvPr>
          <p:cNvSpPr/>
          <p:nvPr/>
        </p:nvSpPr>
        <p:spPr>
          <a:xfrm>
            <a:off x="7679956" y="4291348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2667F-333A-10BA-7111-6697F55A29D0}"/>
              </a:ext>
            </a:extLst>
          </p:cNvPr>
          <p:cNvSpPr txBox="1"/>
          <p:nvPr/>
        </p:nvSpPr>
        <p:spPr>
          <a:xfrm>
            <a:off x="7659695" y="4367171"/>
            <a:ext cx="2160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Разместить блок из внешних источников</a:t>
            </a: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375889BD-1665-11E9-78B8-63CDFC6FAF49}"/>
              </a:ext>
            </a:extLst>
          </p:cNvPr>
          <p:cNvCxnSpPr>
            <a:cxnSpLocks/>
            <a:endCxn id="57" idx="7"/>
          </p:cNvCxnSpPr>
          <p:nvPr/>
        </p:nvCxnSpPr>
        <p:spPr>
          <a:xfrm flipH="1">
            <a:off x="9503924" y="2569630"/>
            <a:ext cx="1592083" cy="34423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954AB677-183E-73E7-D721-0357EB9137AA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10956752" y="2520561"/>
            <a:ext cx="139255" cy="33284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F5E98095-6462-36C9-59CD-748E8597054D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740020" y="2482422"/>
            <a:ext cx="2448100" cy="18847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B9045F5B-8C4E-7564-772D-28B8B3A376D0}"/>
              </a:ext>
            </a:extLst>
          </p:cNvPr>
          <p:cNvSpPr/>
          <p:nvPr/>
        </p:nvSpPr>
        <p:spPr>
          <a:xfrm>
            <a:off x="5895750" y="3454585"/>
            <a:ext cx="2160648" cy="10193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B01CB8-0284-1638-A6AA-93E9BE0DFE33}"/>
              </a:ext>
            </a:extLst>
          </p:cNvPr>
          <p:cNvSpPr txBox="1"/>
          <p:nvPr/>
        </p:nvSpPr>
        <p:spPr>
          <a:xfrm>
            <a:off x="5851951" y="3668044"/>
            <a:ext cx="21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Разместить блок видов транспорта</a:t>
            </a:r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C11324C4-15E1-113C-C64D-6C9EC9090CAB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8012600" y="2491923"/>
            <a:ext cx="3147897" cy="14992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95D5C58B-6710-550D-0CAA-416FAFD37603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162572" y="2463269"/>
            <a:ext cx="2989724" cy="209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E6CAF01B-3D59-8A25-D770-CCDA2C8A35F2}"/>
              </a:ext>
            </a:extLst>
          </p:cNvPr>
          <p:cNvSpPr/>
          <p:nvPr/>
        </p:nvSpPr>
        <p:spPr>
          <a:xfrm>
            <a:off x="5833090" y="4723808"/>
            <a:ext cx="968391" cy="6369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DA1D9628-BFAE-F8A6-EE05-BC2CCFD8FFE3}"/>
              </a:ext>
            </a:extLst>
          </p:cNvPr>
          <p:cNvSpPr/>
          <p:nvPr/>
        </p:nvSpPr>
        <p:spPr>
          <a:xfrm>
            <a:off x="5833089" y="5517992"/>
            <a:ext cx="968391" cy="6369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50014530-9FB9-C4FB-B80E-209713A841CC}"/>
              </a:ext>
            </a:extLst>
          </p:cNvPr>
          <p:cNvSpPr/>
          <p:nvPr/>
        </p:nvSpPr>
        <p:spPr>
          <a:xfrm>
            <a:off x="5833089" y="6284388"/>
            <a:ext cx="968391" cy="6369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B68B06-E87E-52CF-0B86-D59CD598FA51}"/>
              </a:ext>
            </a:extLst>
          </p:cNvPr>
          <p:cNvSpPr txBox="1"/>
          <p:nvPr/>
        </p:nvSpPr>
        <p:spPr>
          <a:xfrm>
            <a:off x="6000062" y="4858411"/>
            <a:ext cx="6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35499C-BD9D-B2B5-4F1F-ACEA340F5017}"/>
              </a:ext>
            </a:extLst>
          </p:cNvPr>
          <p:cNvSpPr txBox="1"/>
          <p:nvPr/>
        </p:nvSpPr>
        <p:spPr>
          <a:xfrm>
            <a:off x="5885383" y="5652630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Погода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20252D-C3DD-FB9D-AED7-C1FAC2B9D61A}"/>
              </a:ext>
            </a:extLst>
          </p:cNvPr>
          <p:cNvSpPr txBox="1"/>
          <p:nvPr/>
        </p:nvSpPr>
        <p:spPr>
          <a:xfrm>
            <a:off x="5966695" y="6368290"/>
            <a:ext cx="80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Карты</a:t>
            </a: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8EA89575-A1E9-8DC3-84E0-A487AEA3756A}"/>
              </a:ext>
            </a:extLst>
          </p:cNvPr>
          <p:cNvCxnSpPr>
            <a:cxnSpLocks/>
            <a:stCxn id="62" idx="1"/>
            <a:endCxn id="82" idx="6"/>
          </p:cNvCxnSpPr>
          <p:nvPr/>
        </p:nvCxnSpPr>
        <p:spPr>
          <a:xfrm flipH="1">
            <a:off x="6801481" y="4828836"/>
            <a:ext cx="858214" cy="21342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D48B97B-02FE-90AC-468D-E4DFE25E915E}"/>
              </a:ext>
            </a:extLst>
          </p:cNvPr>
          <p:cNvCxnSpPr>
            <a:cxnSpLocks/>
            <a:stCxn id="62" idx="1"/>
            <a:endCxn id="83" idx="6"/>
          </p:cNvCxnSpPr>
          <p:nvPr/>
        </p:nvCxnSpPr>
        <p:spPr>
          <a:xfrm flipH="1">
            <a:off x="6801480" y="4828836"/>
            <a:ext cx="858215" cy="100760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27429D7D-11FA-FA36-371E-71B21B0528EA}"/>
              </a:ext>
            </a:extLst>
          </p:cNvPr>
          <p:cNvCxnSpPr>
            <a:cxnSpLocks/>
            <a:stCxn id="62" idx="1"/>
            <a:endCxn id="88" idx="3"/>
          </p:cNvCxnSpPr>
          <p:nvPr/>
        </p:nvCxnSpPr>
        <p:spPr>
          <a:xfrm flipH="1">
            <a:off x="6773711" y="4828836"/>
            <a:ext cx="885984" cy="172412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Треугольник 105">
            <a:extLst>
              <a:ext uri="{FF2B5EF4-FFF2-40B4-BE49-F238E27FC236}">
                <a16:creationId xmlns:a16="http://schemas.microsoft.com/office/drawing/2014/main" id="{E2B8665D-D8E2-41B0-B1B1-B6010D57F6B7}"/>
              </a:ext>
            </a:extLst>
          </p:cNvPr>
          <p:cNvSpPr/>
          <p:nvPr/>
        </p:nvSpPr>
        <p:spPr>
          <a:xfrm rot="15155961">
            <a:off x="6788725" y="4941829"/>
            <a:ext cx="146591" cy="205913"/>
          </a:xfrm>
          <a:prstGeom prst="triangl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Треугольник 106">
            <a:extLst>
              <a:ext uri="{FF2B5EF4-FFF2-40B4-BE49-F238E27FC236}">
                <a16:creationId xmlns:a16="http://schemas.microsoft.com/office/drawing/2014/main" id="{C14F5541-12F3-5944-58C2-0B7DA9CBFF48}"/>
              </a:ext>
            </a:extLst>
          </p:cNvPr>
          <p:cNvSpPr/>
          <p:nvPr/>
        </p:nvSpPr>
        <p:spPr>
          <a:xfrm rot="13551854">
            <a:off x="6743226" y="5712367"/>
            <a:ext cx="146591" cy="205913"/>
          </a:xfrm>
          <a:prstGeom prst="triangl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Треугольник 107">
            <a:extLst>
              <a:ext uri="{FF2B5EF4-FFF2-40B4-BE49-F238E27FC236}">
                <a16:creationId xmlns:a16="http://schemas.microsoft.com/office/drawing/2014/main" id="{D1E7905F-73D8-4332-FE56-F570C1BC35FF}"/>
              </a:ext>
            </a:extLst>
          </p:cNvPr>
          <p:cNvSpPr/>
          <p:nvPr/>
        </p:nvSpPr>
        <p:spPr>
          <a:xfrm rot="12509551">
            <a:off x="6718328" y="6391859"/>
            <a:ext cx="146591" cy="205913"/>
          </a:xfrm>
          <a:prstGeom prst="triangl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F4FB481-9695-D4E4-139B-CEF13184D3A2}"/>
              </a:ext>
            </a:extLst>
          </p:cNvPr>
          <p:cNvSpPr txBox="1"/>
          <p:nvPr/>
        </p:nvSpPr>
        <p:spPr>
          <a:xfrm rot="21006037">
            <a:off x="6794282" y="45324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98E5AF0-3058-9EEC-2978-B33F100C2F53}"/>
              </a:ext>
            </a:extLst>
          </p:cNvPr>
          <p:cNvSpPr txBox="1"/>
          <p:nvPr/>
        </p:nvSpPr>
        <p:spPr>
          <a:xfrm rot="18693222">
            <a:off x="6645663" y="5125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8548A4-44C7-5ACF-3959-3B8EEAC3DA40}"/>
              </a:ext>
            </a:extLst>
          </p:cNvPr>
          <p:cNvSpPr txBox="1"/>
          <p:nvPr/>
        </p:nvSpPr>
        <p:spPr>
          <a:xfrm rot="17887099">
            <a:off x="6935807" y="54963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2953C9EC-4641-2880-742F-0F69A4FBAE96}"/>
              </a:ext>
            </a:extLst>
          </p:cNvPr>
          <p:cNvCxnSpPr>
            <a:cxnSpLocks/>
          </p:cNvCxnSpPr>
          <p:nvPr/>
        </p:nvCxnSpPr>
        <p:spPr>
          <a:xfrm flipH="1" flipV="1">
            <a:off x="10163470" y="1047156"/>
            <a:ext cx="932537" cy="1444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D654037-D70C-7A34-E5C1-AF29EDBE4680}"/>
              </a:ext>
            </a:extLst>
          </p:cNvPr>
          <p:cNvSpPr txBox="1"/>
          <p:nvPr/>
        </p:nvSpPr>
        <p:spPr>
          <a:xfrm>
            <a:off x="6619654" y="-110175"/>
            <a:ext cx="20398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USE</a:t>
            </a:r>
          </a:p>
          <a:p>
            <a:r>
              <a:rPr lang="en-US" sz="4400" b="1" dirty="0">
                <a:latin typeface="+mj-lt"/>
              </a:rPr>
              <a:t>CASE </a:t>
            </a:r>
            <a:endParaRPr lang="en-US" sz="2800" b="1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DIAGRAM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063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E4608A-225C-791C-4FD3-FC622A87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86" y="0"/>
            <a:ext cx="9003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3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369D18-0922-9A55-6B65-6BB61FD5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" y="2180493"/>
            <a:ext cx="12126800" cy="251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5B5E7-804B-B18F-1C78-1FFBC30FCA6C}"/>
              </a:ext>
            </a:extLst>
          </p:cNvPr>
          <p:cNvSpPr txBox="1"/>
          <p:nvPr/>
        </p:nvSpPr>
        <p:spPr>
          <a:xfrm>
            <a:off x="2614630" y="361740"/>
            <a:ext cx="738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0 уровня </a:t>
            </a:r>
          </a:p>
        </p:txBody>
      </p:sp>
    </p:spTree>
    <p:extLst>
      <p:ext uri="{BB962C8B-B14F-4D97-AF65-F5344CB8AC3E}">
        <p14:creationId xmlns:p14="http://schemas.microsoft.com/office/powerpoint/2010/main" val="386410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F7E318-D028-1DD1-88FF-F7AD7C23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8" y="5589121"/>
            <a:ext cx="1778000" cy="977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401A2E-A37F-8F6C-7ED5-F9923FF8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36" y="691966"/>
            <a:ext cx="1778000" cy="9779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2F6648-B8C4-500A-1E80-212FA3DE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2" y="1669866"/>
            <a:ext cx="1778000" cy="9779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B401E4-852D-FB89-ED12-9CA6C93E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36" y="2647766"/>
            <a:ext cx="1778000" cy="9779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22BB27-D5E0-A236-1DCE-7156C44E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839" y="2700990"/>
            <a:ext cx="1778000" cy="977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DEC898-81CF-681B-BB46-79DD9C87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62" y="533216"/>
            <a:ext cx="1333500" cy="1295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62C2A6-A901-CA8B-18DF-68F402B6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509" y="5204672"/>
            <a:ext cx="1071281" cy="104067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F0D277-7FD6-25CC-904B-3C3491AD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91" y="5634086"/>
            <a:ext cx="1778000" cy="9779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AD7790D-2708-9144-52D3-34E97E66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915" y="5475336"/>
            <a:ext cx="1333500" cy="1295400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C90CB41-F479-D969-9DC9-D4A3A4BD86F4}"/>
              </a:ext>
            </a:extLst>
          </p:cNvPr>
          <p:cNvCxnSpPr/>
          <p:nvPr/>
        </p:nvCxnSpPr>
        <p:spPr>
          <a:xfrm flipV="1">
            <a:off x="658906" y="2158816"/>
            <a:ext cx="0" cy="327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9981234-E828-5690-C953-CFDD3562C36B}"/>
              </a:ext>
            </a:extLst>
          </p:cNvPr>
          <p:cNvCxnSpPr>
            <a:cxnSpLocks/>
          </p:cNvCxnSpPr>
          <p:nvPr/>
        </p:nvCxnSpPr>
        <p:spPr>
          <a:xfrm>
            <a:off x="863600" y="2158816"/>
            <a:ext cx="714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46594D8-3050-FF04-D062-0C16E40326F5}"/>
              </a:ext>
            </a:extLst>
          </p:cNvPr>
          <p:cNvCxnSpPr>
            <a:cxnSpLocks/>
          </p:cNvCxnSpPr>
          <p:nvPr/>
        </p:nvCxnSpPr>
        <p:spPr>
          <a:xfrm>
            <a:off x="2514600" y="1192685"/>
            <a:ext cx="136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5039E28-4CBA-2241-5E14-BB04F6F659A3}"/>
              </a:ext>
            </a:extLst>
          </p:cNvPr>
          <p:cNvCxnSpPr>
            <a:cxnSpLocks/>
          </p:cNvCxnSpPr>
          <p:nvPr/>
        </p:nvCxnSpPr>
        <p:spPr>
          <a:xfrm>
            <a:off x="2514600" y="3136716"/>
            <a:ext cx="136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EA429C2-10F2-9337-EAE6-1B9CAF08CB0A}"/>
              </a:ext>
            </a:extLst>
          </p:cNvPr>
          <p:cNvCxnSpPr>
            <a:cxnSpLocks/>
          </p:cNvCxnSpPr>
          <p:nvPr/>
        </p:nvCxnSpPr>
        <p:spPr>
          <a:xfrm flipV="1">
            <a:off x="2341282" y="1192685"/>
            <a:ext cx="0" cy="5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8239525-4951-91C1-BD98-75EF49B3016E}"/>
              </a:ext>
            </a:extLst>
          </p:cNvPr>
          <p:cNvCxnSpPr>
            <a:cxnSpLocks/>
          </p:cNvCxnSpPr>
          <p:nvPr/>
        </p:nvCxnSpPr>
        <p:spPr>
          <a:xfrm flipH="1">
            <a:off x="2341282" y="2647766"/>
            <a:ext cx="5976" cy="4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D32BF76-6802-E7E6-676C-9F8537791F9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655236" y="1180916"/>
            <a:ext cx="112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C4BF513-C09E-FF26-752B-DBEA6DC65C6B}"/>
              </a:ext>
            </a:extLst>
          </p:cNvPr>
          <p:cNvCxnSpPr>
            <a:cxnSpLocks/>
          </p:cNvCxnSpPr>
          <p:nvPr/>
        </p:nvCxnSpPr>
        <p:spPr>
          <a:xfrm>
            <a:off x="5655236" y="3136716"/>
            <a:ext cx="440764" cy="1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6CFD14F-053F-4F6D-54C7-3DF69940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639" y="5234570"/>
            <a:ext cx="1778000" cy="977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C30FD5C-95C1-4052-5795-E6573B7F5215}"/>
              </a:ext>
            </a:extLst>
          </p:cNvPr>
          <p:cNvSpPr txBox="1"/>
          <p:nvPr/>
        </p:nvSpPr>
        <p:spPr>
          <a:xfrm>
            <a:off x="2844116" y="92085"/>
            <a:ext cx="2729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+mj-lt"/>
              </a:rPr>
              <a:t>КОМПАНИЯ</a:t>
            </a:r>
            <a:endParaRPr lang="ru-RU" b="1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B353EF-2A09-B20A-E6FB-9FBE6B30B4BF}"/>
              </a:ext>
            </a:extLst>
          </p:cNvPr>
          <p:cNvSpPr txBox="1"/>
          <p:nvPr/>
        </p:nvSpPr>
        <p:spPr>
          <a:xfrm>
            <a:off x="3598553" y="3917084"/>
            <a:ext cx="197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+mj-lt"/>
              </a:rPr>
              <a:t>КЛИЕНТ</a:t>
            </a:r>
            <a:endParaRPr lang="ru-RU" b="1" dirty="0">
              <a:latin typeface="+mj-lt"/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C42B3A5-A2D7-7363-3D9D-38CF7AE694BC}"/>
              </a:ext>
            </a:extLst>
          </p:cNvPr>
          <p:cNvCxnSpPr/>
          <p:nvPr/>
        </p:nvCxnSpPr>
        <p:spPr>
          <a:xfrm>
            <a:off x="0" y="3776106"/>
            <a:ext cx="12192000" cy="0"/>
          </a:xfrm>
          <a:prstGeom prst="line">
            <a:avLst/>
          </a:prstGeom>
          <a:ln w="730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2566B97-F44D-5B64-4810-D4F58B250ABF}"/>
              </a:ext>
            </a:extLst>
          </p:cNvPr>
          <p:cNvSpPr txBox="1"/>
          <p:nvPr/>
        </p:nvSpPr>
        <p:spPr>
          <a:xfrm>
            <a:off x="215435" y="5816461"/>
            <a:ext cx="154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Сформировать заявку на товар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3580C5-CC56-E6FE-8638-4B012B17DB50}"/>
              </a:ext>
            </a:extLst>
          </p:cNvPr>
          <p:cNvSpPr txBox="1"/>
          <p:nvPr/>
        </p:nvSpPr>
        <p:spPr>
          <a:xfrm>
            <a:off x="1600480" y="1902586"/>
            <a:ext cx="154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Выполнить анализ запроса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797C26-B55D-724F-E5BA-6991DA32C3BA}"/>
              </a:ext>
            </a:extLst>
          </p:cNvPr>
          <p:cNvSpPr txBox="1"/>
          <p:nvPr/>
        </p:nvSpPr>
        <p:spPr>
          <a:xfrm>
            <a:off x="1889083" y="541526"/>
            <a:ext cx="154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Компания не может выполнить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17BDB0-F2BB-37D3-DDDD-C19F69D79EDE}"/>
              </a:ext>
            </a:extLst>
          </p:cNvPr>
          <p:cNvSpPr txBox="1"/>
          <p:nvPr/>
        </p:nvSpPr>
        <p:spPr>
          <a:xfrm>
            <a:off x="1889083" y="3271373"/>
            <a:ext cx="154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Компания может выполнить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9C44E-0911-D76E-19D0-3F98F74F1B96}"/>
              </a:ext>
            </a:extLst>
          </p:cNvPr>
          <p:cNvSpPr txBox="1"/>
          <p:nvPr/>
        </p:nvSpPr>
        <p:spPr>
          <a:xfrm>
            <a:off x="730335" y="4642837"/>
            <a:ext cx="154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Запрос обратной связи через сайт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4FD24B-FBCC-3512-C2F3-82AF4213FFA9}"/>
              </a:ext>
            </a:extLst>
          </p:cNvPr>
          <p:cNvSpPr txBox="1"/>
          <p:nvPr/>
        </p:nvSpPr>
        <p:spPr>
          <a:xfrm>
            <a:off x="4065730" y="842015"/>
            <a:ext cx="1541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Уведомить о невозможности выполнения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C1331D-EA6F-80B8-9024-F1FE40771F52}"/>
              </a:ext>
            </a:extLst>
          </p:cNvPr>
          <p:cNvSpPr txBox="1"/>
          <p:nvPr/>
        </p:nvSpPr>
        <p:spPr>
          <a:xfrm>
            <a:off x="6592329" y="1027027"/>
            <a:ext cx="1541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КОНЕЦ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16184A-EAE3-84CD-682A-EE43835F3AA1}"/>
              </a:ext>
            </a:extLst>
          </p:cNvPr>
          <p:cNvSpPr txBox="1"/>
          <p:nvPr/>
        </p:nvSpPr>
        <p:spPr>
          <a:xfrm>
            <a:off x="4032408" y="2828636"/>
            <a:ext cx="1541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Подготовить счет на оплату услуги перевозок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ADA7BC-2D5F-963E-D395-9D9BDABE6DD7}"/>
              </a:ext>
            </a:extLst>
          </p:cNvPr>
          <p:cNvSpPr txBox="1"/>
          <p:nvPr/>
        </p:nvSpPr>
        <p:spPr>
          <a:xfrm>
            <a:off x="6160485" y="2936358"/>
            <a:ext cx="154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Отправить счет клиенту</a:t>
            </a: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A43FB61C-CFC9-5DD8-8141-75DFC163EE8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88345" y="1167124"/>
            <a:ext cx="3746" cy="446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50105CB-28F6-7C28-4DA4-C54FEC19113A}"/>
              </a:ext>
            </a:extLst>
          </p:cNvPr>
          <p:cNvSpPr txBox="1"/>
          <p:nvPr/>
        </p:nvSpPr>
        <p:spPr>
          <a:xfrm>
            <a:off x="4885032" y="5784305"/>
            <a:ext cx="1541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Получить информацию об отказе</a:t>
            </a: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5F264D3A-091C-BBF2-42F7-5FC820220F4E}"/>
              </a:ext>
            </a:extLst>
          </p:cNvPr>
          <p:cNvCxnSpPr>
            <a:cxnSpLocks/>
            <a:stCxn id="15" idx="3"/>
            <a:endCxn id="57" idx="1"/>
          </p:cNvCxnSpPr>
          <p:nvPr/>
        </p:nvCxnSpPr>
        <p:spPr>
          <a:xfrm>
            <a:off x="6581091" y="6123036"/>
            <a:ext cx="490758" cy="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2F81A3-DC07-FE70-6A66-836F3FB0CCD8}"/>
              </a:ext>
            </a:extLst>
          </p:cNvPr>
          <p:cNvSpPr txBox="1"/>
          <p:nvPr/>
        </p:nvSpPr>
        <p:spPr>
          <a:xfrm>
            <a:off x="7071849" y="5972380"/>
            <a:ext cx="1541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КОНЕЦ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5A56A5-AA70-5581-F670-DBBF7E3477B4}"/>
              </a:ext>
            </a:extLst>
          </p:cNvPr>
          <p:cNvSpPr txBox="1"/>
          <p:nvPr/>
        </p:nvSpPr>
        <p:spPr>
          <a:xfrm>
            <a:off x="10886735" y="5562335"/>
            <a:ext cx="1541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КОНЕЦ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6DD6DC38-DF55-4EB6-75AE-BC06F3F3C2B9}"/>
              </a:ext>
            </a:extLst>
          </p:cNvPr>
          <p:cNvCxnSpPr>
            <a:cxnSpLocks/>
          </p:cNvCxnSpPr>
          <p:nvPr/>
        </p:nvCxnSpPr>
        <p:spPr>
          <a:xfrm>
            <a:off x="7738134" y="3160403"/>
            <a:ext cx="423705" cy="1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E36EF87-7BED-7DC4-DC06-652D6A5DD419}"/>
              </a:ext>
            </a:extLst>
          </p:cNvPr>
          <p:cNvSpPr txBox="1"/>
          <p:nvPr/>
        </p:nvSpPr>
        <p:spPr>
          <a:xfrm>
            <a:off x="9296689" y="5583190"/>
            <a:ext cx="1541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Оплатить счет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779735C-AA0D-66BC-687C-A85DDB8E4138}"/>
              </a:ext>
            </a:extLst>
          </p:cNvPr>
          <p:cNvCxnSpPr>
            <a:cxnSpLocks/>
          </p:cNvCxnSpPr>
          <p:nvPr/>
        </p:nvCxnSpPr>
        <p:spPr>
          <a:xfrm>
            <a:off x="10722596" y="5723520"/>
            <a:ext cx="423025" cy="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A89F1E2-4CFF-1A7B-DCDA-8612AE0CE568}"/>
              </a:ext>
            </a:extLst>
          </p:cNvPr>
          <p:cNvSpPr txBox="1"/>
          <p:nvPr/>
        </p:nvSpPr>
        <p:spPr>
          <a:xfrm>
            <a:off x="9916461" y="-17161"/>
            <a:ext cx="2223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+mj-lt"/>
              </a:rPr>
              <a:t>BPMN</a:t>
            </a:r>
            <a:endParaRPr lang="ru-RU" sz="5400" b="1" dirty="0">
              <a:latin typeface="+mj-lt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36D2986-6A66-212A-4A8E-7D7DB234B326}"/>
              </a:ext>
            </a:extLst>
          </p:cNvPr>
          <p:cNvCxnSpPr>
            <a:cxnSpLocks/>
          </p:cNvCxnSpPr>
          <p:nvPr/>
        </p:nvCxnSpPr>
        <p:spPr>
          <a:xfrm>
            <a:off x="8573358" y="5778678"/>
            <a:ext cx="657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0CC5C65-C62B-691E-869D-562D28A169C3}"/>
              </a:ext>
            </a:extLst>
          </p:cNvPr>
          <p:cNvCxnSpPr>
            <a:cxnSpLocks/>
          </p:cNvCxnSpPr>
          <p:nvPr/>
        </p:nvCxnSpPr>
        <p:spPr>
          <a:xfrm>
            <a:off x="8573358" y="4425055"/>
            <a:ext cx="480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C433A60-EC66-3836-7B8A-5A5FCA3FF7BD}"/>
              </a:ext>
            </a:extLst>
          </p:cNvPr>
          <p:cNvCxnSpPr>
            <a:cxnSpLocks/>
          </p:cNvCxnSpPr>
          <p:nvPr/>
        </p:nvCxnSpPr>
        <p:spPr>
          <a:xfrm>
            <a:off x="8573358" y="4460973"/>
            <a:ext cx="0" cy="1317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39F264D-D7D8-D4E6-BC30-B926E01B464E}"/>
              </a:ext>
            </a:extLst>
          </p:cNvPr>
          <p:cNvCxnSpPr/>
          <p:nvPr/>
        </p:nvCxnSpPr>
        <p:spPr>
          <a:xfrm>
            <a:off x="8161839" y="3197968"/>
            <a:ext cx="0" cy="1796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DB5A901-858F-16F9-B6D5-8506C7E4B70D}"/>
              </a:ext>
            </a:extLst>
          </p:cNvPr>
          <p:cNvCxnSpPr>
            <a:cxnSpLocks/>
          </p:cNvCxnSpPr>
          <p:nvPr/>
        </p:nvCxnSpPr>
        <p:spPr>
          <a:xfrm>
            <a:off x="8161839" y="4994074"/>
            <a:ext cx="386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0DD32654-856D-F0BB-F928-68C4BA21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719" y="3917084"/>
            <a:ext cx="1071281" cy="104067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C689EC8-F770-EEDF-D5CC-F4A68A7A311F}"/>
              </a:ext>
            </a:extLst>
          </p:cNvPr>
          <p:cNvSpPr txBox="1"/>
          <p:nvPr/>
        </p:nvSpPr>
        <p:spPr>
          <a:xfrm>
            <a:off x="10900399" y="4249668"/>
            <a:ext cx="1541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КОНЕЦ</a:t>
            </a:r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38EA753D-A1F1-8810-F0E9-524171B0107F}"/>
              </a:ext>
            </a:extLst>
          </p:cNvPr>
          <p:cNvCxnSpPr>
            <a:cxnSpLocks/>
          </p:cNvCxnSpPr>
          <p:nvPr/>
        </p:nvCxnSpPr>
        <p:spPr>
          <a:xfrm>
            <a:off x="10722596" y="4395815"/>
            <a:ext cx="423025" cy="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62EDEB7-FE86-71ED-D646-CFD77F1A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790" y="3926547"/>
            <a:ext cx="1725342" cy="94893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FF5BAB2-897B-8924-6E3A-2DB912524B0E}"/>
              </a:ext>
            </a:extLst>
          </p:cNvPr>
          <p:cNvSpPr txBox="1"/>
          <p:nvPr/>
        </p:nvSpPr>
        <p:spPr>
          <a:xfrm>
            <a:off x="9187504" y="4168451"/>
            <a:ext cx="154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Отказаться от услуг</a:t>
            </a:r>
          </a:p>
        </p:txBody>
      </p:sp>
    </p:spTree>
    <p:extLst>
      <p:ext uri="{BB962C8B-B14F-4D97-AF65-F5344CB8AC3E}">
        <p14:creationId xmlns:p14="http://schemas.microsoft.com/office/powerpoint/2010/main" val="1358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ADD004-0A7A-4CBB-0BE7-35E746EA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61" y="212942"/>
            <a:ext cx="10684701" cy="673900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j-lt"/>
              </a:rPr>
              <a:t>Задание: </a:t>
            </a:r>
          </a:p>
          <a:p>
            <a:pPr marL="0" indent="0">
              <a:buNone/>
            </a:pPr>
            <a:r>
              <a:rPr lang="ru-RU" sz="27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реализация программного продукта.</a:t>
            </a:r>
            <a:endParaRPr lang="en-US" sz="27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к объекту реализации:</a:t>
            </a:r>
          </a:p>
          <a:p>
            <a:pPr marL="0" indent="0">
              <a:buNone/>
            </a:pPr>
            <a:r>
              <a:rPr lang="ru-RU" sz="2700" b="0" i="0" u="none" strike="noStrike" dirty="0">
                <a:solidFill>
                  <a:srgbClr val="000000"/>
                </a:solidFill>
                <a:effectLst/>
                <a:latin typeface="+mj-lt"/>
              </a:rPr>
              <a:t>Наличие </a:t>
            </a:r>
            <a:r>
              <a:rPr lang="ru-RU" sz="2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телеграм</a:t>
            </a:r>
            <a:r>
              <a:rPr lang="ru-RU" sz="2700" b="0" i="0" u="none" strike="noStrike" dirty="0">
                <a:solidFill>
                  <a:srgbClr val="000000"/>
                </a:solidFill>
                <a:effectLst/>
                <a:latin typeface="+mj-lt"/>
              </a:rPr>
              <a:t>-бота для оповещения о новых событиях и</a:t>
            </a:r>
            <a:r>
              <a:rPr lang="ru-RU" sz="2700" dirty="0">
                <a:solidFill>
                  <a:srgbClr val="000000"/>
                </a:solidFill>
                <a:latin typeface="+mj-lt"/>
              </a:rPr>
              <a:t> скидках</a:t>
            </a:r>
            <a:endParaRPr lang="ru-RU" sz="27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ru-RU" sz="2700" b="0" i="0" u="none" strike="noStrike" dirty="0">
                <a:solidFill>
                  <a:srgbClr val="000000"/>
                </a:solidFill>
                <a:effectLst/>
                <a:latin typeface="+mj-lt"/>
              </a:rPr>
              <a:t>Сбор данных из внешнего источника (курс валют, карта и погода)</a:t>
            </a:r>
            <a:endParaRPr lang="ru-RU" sz="27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ru-RU" sz="2700" b="0" i="0" u="none" strike="noStrike" dirty="0">
                <a:solidFill>
                  <a:srgbClr val="000000"/>
                </a:solidFill>
                <a:effectLst/>
                <a:latin typeface="+mj-lt"/>
              </a:rPr>
              <a:t>Пользовательский интерфейс, адаптирующийся к размеру экрана (смартфон, планшет, монитор);</a:t>
            </a:r>
          </a:p>
          <a:p>
            <a:pPr marL="0" indent="0">
              <a:buNone/>
            </a:pPr>
            <a:r>
              <a:rPr lang="en" sz="2700" b="0" i="0" u="none" strike="noStrike" dirty="0">
                <a:solidFill>
                  <a:srgbClr val="000000"/>
                </a:solidFill>
                <a:effectLst/>
                <a:latin typeface="+mj-lt"/>
              </a:rPr>
              <a:t>Dark/Light </a:t>
            </a:r>
            <a:r>
              <a:rPr lang="ru-RU" sz="2700" b="0" i="0" u="none" strike="noStrike" dirty="0">
                <a:solidFill>
                  <a:srgbClr val="000000"/>
                </a:solidFill>
                <a:effectLst/>
                <a:latin typeface="+mj-lt"/>
              </a:rPr>
              <a:t>темы оформления</a:t>
            </a:r>
            <a:r>
              <a:rPr lang="en-US" sz="27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ru-RU" sz="27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ru-RU" sz="2700" b="0" i="0" u="none" strike="noStrike" dirty="0">
                <a:solidFill>
                  <a:srgbClr val="000000"/>
                </a:solidFill>
                <a:effectLst/>
                <a:latin typeface="+mj-lt"/>
              </a:rPr>
              <a:t>Разработка системы стилей (</a:t>
            </a:r>
            <a:r>
              <a:rPr lang="en" sz="2700" b="0" i="0" u="none" strike="noStrike" dirty="0">
                <a:solidFill>
                  <a:srgbClr val="000000"/>
                </a:solidFill>
                <a:effectLst/>
                <a:latin typeface="+mj-lt"/>
              </a:rPr>
              <a:t>CSS) </a:t>
            </a:r>
            <a:r>
              <a:rPr lang="ru-RU" sz="2700" b="0" i="0" u="none" strike="noStrike" dirty="0">
                <a:solidFill>
                  <a:srgbClr val="000000"/>
                </a:solidFill>
                <a:effectLst/>
                <a:latin typeface="+mj-lt"/>
              </a:rPr>
              <a:t>с нуля (без фреймворков и библиотек);</a:t>
            </a:r>
          </a:p>
          <a:p>
            <a:pPr marL="0" indent="0">
              <a:buNone/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8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B66AE-AAC0-0741-9EF3-5F4E9EA5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Назначение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F6276-3E01-F34E-3DF1-438C541F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27" y="1456660"/>
            <a:ext cx="11366536" cy="4720303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>
                <a:latin typeface="+mj-lt"/>
              </a:rPr>
              <a:t>Сайт создается с целью привлечения клиентов – ознакомления клиентов с общими сведениями о компании</a:t>
            </a:r>
            <a:r>
              <a:rPr lang="en-US" sz="4000" dirty="0">
                <a:latin typeface="+mj-lt"/>
              </a:rPr>
              <a:t>,</a:t>
            </a:r>
            <a:r>
              <a:rPr lang="ru-RU" sz="4000" dirty="0">
                <a:latin typeface="+mj-lt"/>
              </a:rPr>
              <a:t>  услугах, ценами, сотрудниками</a:t>
            </a:r>
            <a:r>
              <a:rPr lang="en-US" sz="4000" dirty="0">
                <a:latin typeface="+mj-lt"/>
              </a:rPr>
              <a:t> </a:t>
            </a:r>
            <a:r>
              <a:rPr lang="ru-RU" sz="4000" dirty="0">
                <a:latin typeface="+mj-lt"/>
              </a:rPr>
              <a:t>и отзывами клиентов. С возможностью оставить заявку с контактами клиента.</a:t>
            </a:r>
          </a:p>
          <a:p>
            <a:r>
              <a:rPr lang="ru-RU" sz="4000" dirty="0">
                <a:latin typeface="+mj-lt"/>
              </a:rPr>
              <a:t>Сайт будет иметь несколько блоков- блок сервисов, клиентов и отзывов, преимуществ, блок команды и новостей. Также присутствует выбор темной/светлой темы, адаптация к размеру экрана, полнотекстовый поиск. Ежедневно собирается информация с иных интернет-ресурсов (курс валюты, погода и карта)</a:t>
            </a:r>
          </a:p>
          <a:p>
            <a:pPr marL="0" indent="0">
              <a:buNone/>
            </a:pP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956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58211-33C8-FAD6-3BB0-99D4C60C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C632C3-A799-B8EE-080C-28D2439A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Просмотр, добавление, удаление информации о компании</a:t>
            </a:r>
          </a:p>
          <a:p>
            <a:r>
              <a:rPr lang="ru-RU" dirty="0">
                <a:latin typeface="+mj-lt"/>
              </a:rPr>
              <a:t>Просмотр, добавление, удаление информации о новостях и распродажах</a:t>
            </a:r>
          </a:p>
          <a:p>
            <a:r>
              <a:rPr lang="ru-RU" dirty="0">
                <a:latin typeface="+mj-lt"/>
              </a:rPr>
              <a:t>Просмотр, добавление, удаление информации о сфере деятельности</a:t>
            </a:r>
          </a:p>
          <a:p>
            <a:r>
              <a:rPr lang="ru-RU" dirty="0">
                <a:latin typeface="+mj-lt"/>
              </a:rPr>
              <a:t>Редактирование данных клиентом для связи (Обратная связь)</a:t>
            </a:r>
          </a:p>
          <a:p>
            <a:r>
              <a:rPr lang="ru-RU" dirty="0">
                <a:latin typeface="+mj-lt"/>
              </a:rPr>
              <a:t>Просмотр, добавление, удаление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4147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58211-33C8-FAD6-3BB0-99D4C60C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b="1" dirty="0"/>
              <a:t>Требования к пользовательскому веб-интерфейсу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C632C3-A799-B8EE-080C-28D2439A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latin typeface="+mj-lt"/>
              </a:rPr>
              <a:t>Предполагаются следующие разделы и типовые страницы: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Главная страница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Блок информации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Блок клиентов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Блок преимуществ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Блок команды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Блок новостей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Блок связаться с нами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Должна быть предусмотрена возможность создания новых разделов</a:t>
            </a:r>
          </a:p>
        </p:txBody>
      </p:sp>
    </p:spTree>
    <p:extLst>
      <p:ext uri="{BB962C8B-B14F-4D97-AF65-F5344CB8AC3E}">
        <p14:creationId xmlns:p14="http://schemas.microsoft.com/office/powerpoint/2010/main" val="25188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58211-33C8-FAD6-3BB0-99D4C60C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b="1" dirty="0"/>
              <a:t>Требования к пользовательскому веб-интерфейсу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C632C3-A799-B8EE-080C-28D2439A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2) Мобильная версия.</a:t>
            </a:r>
          </a:p>
          <a:p>
            <a:r>
              <a:rPr lang="ru-RU" dirty="0">
                <a:latin typeface="+mj-lt"/>
              </a:rPr>
              <a:t>Сайт должен быть адаптирован под размеры всех устройств, в том числе и мобильных. Часть разделов аналогичны основному сайту. Разделы будут объединены в обобщающую кнопку (чтобы не уменьшать размер шрифта) и обеспечить удобство пользователю</a:t>
            </a:r>
          </a:p>
          <a:p>
            <a:r>
              <a:rPr lang="ru-RU" dirty="0">
                <a:latin typeface="+mj-lt"/>
              </a:rPr>
              <a:t>3) Оформление </a:t>
            </a:r>
            <a:r>
              <a:rPr lang="ru-RU" dirty="0" err="1">
                <a:latin typeface="+mj-lt"/>
              </a:rPr>
              <a:t>D</a:t>
            </a:r>
            <a:r>
              <a:rPr lang="en-US" dirty="0">
                <a:latin typeface="+mj-lt"/>
              </a:rPr>
              <a:t>ark/ Light</a:t>
            </a:r>
          </a:p>
          <a:p>
            <a:r>
              <a:rPr lang="ru-RU" dirty="0">
                <a:latin typeface="+mj-lt"/>
              </a:rPr>
              <a:t>Сайт должен иметь «темное оформление» для обеспечения комфорта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198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1CB18-81F9-D162-EEC7-F7DC2529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" y="375757"/>
            <a:ext cx="12112256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rgbClr val="000000"/>
                </a:solidFill>
              </a:rPr>
              <a:t>Т</a:t>
            </a:r>
            <a:r>
              <a:rPr lang="ru-RU" sz="5400" b="1" i="0" u="none" strike="noStrike" dirty="0">
                <a:solidFill>
                  <a:srgbClr val="000000"/>
                </a:solidFill>
                <a:effectLst/>
              </a:rPr>
              <a:t>ребования к внешним интерфейсам</a:t>
            </a:r>
            <a:endParaRPr lang="ru-RU" sz="5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424A7-BDA8-180B-C63A-DA66350C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44" y="1701320"/>
            <a:ext cx="11049000" cy="5032375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</a:rPr>
              <a:t>1. Естественность: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Просмотр и работа с сайтом не должна вызывать у пользователя сложностей в поиске необходимых директив для осуществления целей, поставленных при посещении сайта (ознакомления с фирмой, анализом цен, отзывами клиентов)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2. </a:t>
            </a:r>
            <a:r>
              <a:rPr lang="ru-RU" dirty="0" err="1">
                <a:latin typeface="+mj-lt"/>
              </a:rPr>
              <a:t>Неизбыточность</a:t>
            </a:r>
            <a:r>
              <a:rPr lang="ru-RU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Сайт не перегружен избыточной и зачастую ненужной информацией. Пользователю легко ориентироваться среди заголовков и текста.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3. Субъективная удовлетворенность: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Интерфейс должен в полной мере отображать пользователю информацию, которую хотел донести разработчик.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4. Поддержка функциональных групп пользователей.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5. Функциональная индивидуализация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61064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D3914-882E-D888-D86D-4AC5CD9E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85082-E37A-75FF-B6C8-CE14D14F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dirty="0">
                <a:effectLst/>
              </a:rPr>
              <a:t>First </a:t>
            </a:r>
            <a:r>
              <a:rPr lang="en" dirty="0" err="1">
                <a:effectLst/>
              </a:rPr>
              <a:t>Contentful</a:t>
            </a:r>
            <a:r>
              <a:rPr lang="en" dirty="0">
                <a:effectLst/>
              </a:rPr>
              <a:t> Paint</a:t>
            </a:r>
            <a:r>
              <a:rPr lang="ru-RU" dirty="0">
                <a:effectLst/>
              </a:rPr>
              <a:t> – 0.</a:t>
            </a:r>
            <a:r>
              <a:rPr lang="en-US" dirty="0">
                <a:effectLst/>
              </a:rPr>
              <a:t>7 sec</a:t>
            </a:r>
          </a:p>
          <a:p>
            <a:endParaRPr lang="en-US" dirty="0">
              <a:effectLst/>
            </a:endParaRPr>
          </a:p>
          <a:p>
            <a:r>
              <a:rPr lang="en" b="0" i="0" u="none" strike="noStrike" dirty="0">
                <a:effectLst/>
                <a:latin typeface="Helvetica Neue" panose="02000503000000020004" pitchFamily="2" charset="0"/>
              </a:rPr>
              <a:t>Speed Index</a:t>
            </a:r>
            <a:r>
              <a:rPr lang="en-US" b="0" i="0" u="none" strike="noStrike" dirty="0">
                <a:latin typeface="Helvetica Neue" panose="02000503000000020004" pitchFamily="2" charset="0"/>
              </a:rPr>
              <a:t> – 0.9 sec</a:t>
            </a:r>
          </a:p>
          <a:p>
            <a:endParaRPr lang="en" dirty="0">
              <a:effectLst/>
            </a:endParaRPr>
          </a:p>
          <a:p>
            <a:r>
              <a:rPr lang="en" b="0" i="0" u="none" strike="noStrike" dirty="0">
                <a:effectLst/>
                <a:latin typeface="Helvetica Neue" panose="02000503000000020004" pitchFamily="2" charset="0"/>
              </a:rPr>
              <a:t>Time to Interactive – 1.8 sec</a:t>
            </a:r>
          </a:p>
          <a:p>
            <a:endParaRPr lang="en" b="0" i="0" u="none" strike="noStrike" dirty="0">
              <a:effectLst/>
              <a:latin typeface="Helvetica Neue" panose="02000503000000020004" pitchFamily="2" charset="0"/>
            </a:endParaRPr>
          </a:p>
          <a:p>
            <a:r>
              <a:rPr lang="en" b="0" i="0" u="none" strike="noStrike" dirty="0">
                <a:effectLst/>
                <a:latin typeface="Helvetica Neue" panose="02000503000000020004" pitchFamily="2" charset="0"/>
              </a:rPr>
              <a:t>Total Blocking Time</a:t>
            </a:r>
            <a:r>
              <a:rPr lang="ru-RU" dirty="0">
                <a:latin typeface="Helvetica Neue" panose="02000503000000020004" pitchFamily="2" charset="0"/>
              </a:rPr>
              <a:t> – 30 </a:t>
            </a:r>
            <a:r>
              <a:rPr lang="ru-RU" dirty="0" err="1">
                <a:latin typeface="Helvetica Neue" panose="02000503000000020004" pitchFamily="2" charset="0"/>
              </a:rPr>
              <a:t>ms</a:t>
            </a:r>
            <a:endParaRPr lang="en-US" dirty="0">
              <a:latin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</a:endParaRPr>
          </a:p>
          <a:p>
            <a:r>
              <a:rPr lang="en" b="0" i="0" u="none" strike="noStrike" dirty="0">
                <a:effectLst/>
                <a:latin typeface="Helvetica Neue" panose="02000503000000020004" pitchFamily="2" charset="0"/>
              </a:rPr>
              <a:t>Cumulative Layout Shift – 0.016</a:t>
            </a:r>
            <a:br>
              <a:rPr lang="en" dirty="0"/>
            </a:br>
            <a:endParaRPr lang="ru-RU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24423C-12FB-BDA6-D121-EE260768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12" y="1690688"/>
            <a:ext cx="661988" cy="5347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9457B-CF84-FAE5-25B0-846879E3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492831"/>
            <a:ext cx="661988" cy="5347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4CE0E9-F276-117C-2149-12E958C0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918" y="4286985"/>
            <a:ext cx="661988" cy="5347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21BB63-26DD-A2CA-72E9-ECE9315D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2" y="3466532"/>
            <a:ext cx="661988" cy="5347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FCE9DE-CDD0-4F1E-E8BD-D91BA776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9" y="5112882"/>
            <a:ext cx="661988" cy="5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2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B9EFB-22C2-B639-AE1C-FDC9C198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Требования к надёжности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0232E-EBD0-9587-22C1-0C015084E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Защищённость серверов от внезапного отключения питания и перепадов напряжения</a:t>
            </a:r>
          </a:p>
          <a:p>
            <a:r>
              <a:rPr lang="ru-RU" dirty="0">
                <a:latin typeface="+mj-lt"/>
              </a:rPr>
              <a:t>Устойчивость оборудования и программного обеспечения</a:t>
            </a:r>
          </a:p>
          <a:p>
            <a:r>
              <a:rPr lang="ru-RU" dirty="0">
                <a:latin typeface="+mj-lt"/>
              </a:rPr>
              <a:t>Защита от потери критичных данных</a:t>
            </a:r>
          </a:p>
          <a:p>
            <a:r>
              <a:rPr lang="ru-RU" dirty="0">
                <a:latin typeface="+mj-lt"/>
              </a:rPr>
              <a:t>Устойчивости к внутренним ошибкам </a:t>
            </a:r>
          </a:p>
          <a:p>
            <a:r>
              <a:rPr lang="ru-RU" dirty="0">
                <a:latin typeface="+mj-lt"/>
              </a:rPr>
              <a:t>Устойчивости к некорректным действиям пользователей системы</a:t>
            </a:r>
          </a:p>
          <a:p>
            <a:r>
              <a:rPr lang="ru-RU" dirty="0">
                <a:latin typeface="+mj-lt"/>
              </a:rPr>
              <a:t>Устойчивость к атакам из сети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3180836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597</Words>
  <Application>Microsoft Macintosh PowerPoint</Application>
  <PresentationFormat>Широкоэкранный</PresentationFormat>
  <Paragraphs>110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Helvetica Neue</vt:lpstr>
      <vt:lpstr>Times New Roman</vt:lpstr>
      <vt:lpstr>Тема Office</vt:lpstr>
      <vt:lpstr>Учебная (ознакомительная) практика «Создание сайта транспортной компании»</vt:lpstr>
      <vt:lpstr>Презентация PowerPoint</vt:lpstr>
      <vt:lpstr>Назначение разработки</vt:lpstr>
      <vt:lpstr>Функциональные требования</vt:lpstr>
      <vt:lpstr>Требования к пользовательскому веб-интерфейсу</vt:lpstr>
      <vt:lpstr>Требования к пользовательскому веб-интерфейсу</vt:lpstr>
      <vt:lpstr>Требования к внешним интерфейсам</vt:lpstr>
      <vt:lpstr>Производительность</vt:lpstr>
      <vt:lpstr>Требования к надёжности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(ознакомительная) практика «Создание сайта магазина»</dc:title>
  <dc:creator>Межанов Василий Сергеевич</dc:creator>
  <cp:lastModifiedBy>Межанов Василий Сергеевич</cp:lastModifiedBy>
  <cp:revision>9</cp:revision>
  <dcterms:created xsi:type="dcterms:W3CDTF">2023-06-29T15:52:47Z</dcterms:created>
  <dcterms:modified xsi:type="dcterms:W3CDTF">2023-07-23T16:58:58Z</dcterms:modified>
</cp:coreProperties>
</file>