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75" r:id="rId5"/>
    <p:sldId id="277" r:id="rId6"/>
    <p:sldId id="281" r:id="rId7"/>
    <p:sldId id="278" r:id="rId8"/>
    <p:sldId id="283" r:id="rId9"/>
    <p:sldId id="285" r:id="rId10"/>
    <p:sldId id="286" r:id="rId11"/>
    <p:sldId id="287" r:id="rId12"/>
    <p:sldId id="288" r:id="rId13"/>
    <p:sldId id="291" r:id="rId14"/>
    <p:sldId id="292" r:id="rId15"/>
    <p:sldId id="280" r:id="rId16"/>
    <p:sldId id="282"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4A34"/>
    <a:srgbClr val="FFFFFF"/>
    <a:srgbClr val="423822"/>
    <a:srgbClr val="917F5E"/>
    <a:srgbClr val="3D2515"/>
    <a:srgbClr val="836449"/>
    <a:srgbClr val="589449"/>
    <a:srgbClr val="313131"/>
    <a:srgbClr val="D5D5D5"/>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0457" autoAdjust="0"/>
  </p:normalViewPr>
  <p:slideViewPr>
    <p:cSldViewPr>
      <p:cViewPr varScale="1">
        <p:scale>
          <a:sx n="60" d="100"/>
          <a:sy n="60" d="100"/>
        </p:scale>
        <p:origin x="148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6T20:17:11.414"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2FD4AF-9F7B-42E6-B5DD-F356EF45B683}"/>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AA2A8755-6272-46CE-8801-85667C143BBD}"/>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B28E744-D578-4A41-835A-4396EA214FB9}" type="datetimeFigureOut">
              <a:rPr lang="en-US" smtClean="0"/>
              <a:t>7/18/2019</a:t>
            </a:fld>
            <a:endParaRPr lang="en-US"/>
          </a:p>
        </p:txBody>
      </p:sp>
      <p:sp>
        <p:nvSpPr>
          <p:cNvPr id="4" name="Footer Placeholder 3">
            <a:extLst>
              <a:ext uri="{FF2B5EF4-FFF2-40B4-BE49-F238E27FC236}">
                <a16:creationId xmlns:a16="http://schemas.microsoft.com/office/drawing/2014/main" id="{4E0CEDA9-5C3D-4C86-A77B-386ABDE81F19}"/>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ACA8EF-8BEE-4870-AAAE-99C8B718BE5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63D6458-C9F9-4195-BB87-C726B1BE7BD8}" type="slidenum">
              <a:rPr lang="en-US" smtClean="0"/>
              <a:t>‹#›</a:t>
            </a:fld>
            <a:endParaRPr lang="en-US"/>
          </a:p>
        </p:txBody>
      </p:sp>
    </p:spTree>
    <p:extLst>
      <p:ext uri="{BB962C8B-B14F-4D97-AF65-F5344CB8AC3E}">
        <p14:creationId xmlns:p14="http://schemas.microsoft.com/office/powerpoint/2010/main" val="3965481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D165ECD-52A7-414D-AFAB-0C15000B4F21}" type="datetimeFigureOut">
              <a:rPr lang="en-US" smtClean="0"/>
              <a:pPr/>
              <a:t>7/18/2019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A184ED4-23CF-9A4B-B925-F983588BE422}" type="slidenum">
              <a:rPr lang="en-US" smtClean="0"/>
              <a:pPr/>
              <a:t>‹#›</a:t>
            </a:fld>
            <a:endParaRPr lang="en-US"/>
          </a:p>
        </p:txBody>
      </p:sp>
    </p:spTree>
    <p:extLst>
      <p:ext uri="{BB962C8B-B14F-4D97-AF65-F5344CB8AC3E}">
        <p14:creationId xmlns:p14="http://schemas.microsoft.com/office/powerpoint/2010/main" val="31178011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1</a:t>
            </a:fld>
            <a:endParaRPr lang="en-US"/>
          </a:p>
        </p:txBody>
      </p:sp>
    </p:spTree>
    <p:extLst>
      <p:ext uri="{BB962C8B-B14F-4D97-AF65-F5344CB8AC3E}">
        <p14:creationId xmlns:p14="http://schemas.microsoft.com/office/powerpoint/2010/main" val="2794197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2</a:t>
            </a:fld>
            <a:endParaRPr lang="en-US"/>
          </a:p>
        </p:txBody>
      </p:sp>
    </p:spTree>
    <p:extLst>
      <p:ext uri="{BB962C8B-B14F-4D97-AF65-F5344CB8AC3E}">
        <p14:creationId xmlns:p14="http://schemas.microsoft.com/office/powerpoint/2010/main" val="149708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best-selling book series "A Song of Ice and Fire" by George R.R. Martin, this sprawling HBO drama is set in a world where summers span several decades and winters can last a lifetime. From the scheming south and the savage eastern lands, to the frozen north and ancient Wall that protects the realm from the mysterious darkness beyond, the powerful families of the Seven Kingdoms are locked in a battle for the Iron Throne. This is a story of duplicity and treachery, nobility and honor, conquest and triumph. In the Game of Thrones, you either win or you die.</a:t>
            </a:r>
          </a:p>
        </p:txBody>
      </p:sp>
      <p:sp>
        <p:nvSpPr>
          <p:cNvPr id="4" name="Slide Number Placeholder 3"/>
          <p:cNvSpPr>
            <a:spLocks noGrp="1"/>
          </p:cNvSpPr>
          <p:nvPr>
            <p:ph type="sldNum" sz="quarter" idx="10"/>
          </p:nvPr>
        </p:nvSpPr>
        <p:spPr/>
        <p:txBody>
          <a:bodyPr/>
          <a:lstStyle/>
          <a:p>
            <a:fld id="{7A184ED4-23CF-9A4B-B925-F983588BE422}" type="slidenum">
              <a:rPr lang="en-US" smtClean="0"/>
              <a:pPr/>
              <a:t>3</a:t>
            </a:fld>
            <a:endParaRPr lang="en-US"/>
          </a:p>
        </p:txBody>
      </p:sp>
    </p:spTree>
    <p:extLst>
      <p:ext uri="{BB962C8B-B14F-4D97-AF65-F5344CB8AC3E}">
        <p14:creationId xmlns:p14="http://schemas.microsoft.com/office/powerpoint/2010/main" val="45106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4</a:t>
            </a:fld>
            <a:endParaRPr lang="en-US"/>
          </a:p>
        </p:txBody>
      </p:sp>
    </p:spTree>
    <p:extLst>
      <p:ext uri="{BB962C8B-B14F-4D97-AF65-F5344CB8AC3E}">
        <p14:creationId xmlns:p14="http://schemas.microsoft.com/office/powerpoint/2010/main" val="147221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5</a:t>
            </a:fld>
            <a:endParaRPr lang="en-US"/>
          </a:p>
        </p:txBody>
      </p:sp>
    </p:spTree>
    <p:extLst>
      <p:ext uri="{BB962C8B-B14F-4D97-AF65-F5344CB8AC3E}">
        <p14:creationId xmlns:p14="http://schemas.microsoft.com/office/powerpoint/2010/main" val="3892496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Parker: 1,487 female, 4,346 male.</a:t>
            </a:r>
          </a:p>
          <a:p>
            <a:r>
              <a:rPr lang="en-US" dirty="0"/>
              <a:t>• Wade, 899 male.</a:t>
            </a:r>
          </a:p>
          <a:p>
            <a:r>
              <a:rPr lang="en-US" dirty="0"/>
              <a:t>• Natasha, 355 female.</a:t>
            </a:r>
          </a:p>
          <a:p>
            <a:r>
              <a:rPr lang="en-US" dirty="0"/>
              <a:t>• Pepper, 121 female, 7 male.</a:t>
            </a:r>
          </a:p>
          <a:p>
            <a:r>
              <a:rPr lang="en-US" dirty="0"/>
              <a:t>• Loki, 5 female, 91 male.</a:t>
            </a:r>
          </a:p>
          <a:p>
            <a:r>
              <a:rPr lang="en-US" dirty="0"/>
              <a:t>• Valkyrie, 63 female.</a:t>
            </a:r>
          </a:p>
          <a:p>
            <a:r>
              <a:rPr lang="en-US" dirty="0"/>
              <a:t>• Marvel, 21 female, 29 male</a:t>
            </a:r>
          </a:p>
          <a:p>
            <a:endParaRPr lang="en-US" dirty="0"/>
          </a:p>
        </p:txBody>
      </p:sp>
      <p:sp>
        <p:nvSpPr>
          <p:cNvPr id="4" name="Slide Number Placeholder 3"/>
          <p:cNvSpPr>
            <a:spLocks noGrp="1"/>
          </p:cNvSpPr>
          <p:nvPr>
            <p:ph type="sldNum" sz="quarter" idx="10"/>
          </p:nvPr>
        </p:nvSpPr>
        <p:spPr/>
        <p:txBody>
          <a:bodyPr/>
          <a:lstStyle/>
          <a:p>
            <a:fld id="{7A184ED4-23CF-9A4B-B925-F983588BE422}" type="slidenum">
              <a:rPr lang="en-US" smtClean="0"/>
              <a:pPr/>
              <a:t>12</a:t>
            </a:fld>
            <a:endParaRPr lang="en-US"/>
          </a:p>
        </p:txBody>
      </p:sp>
    </p:spTree>
    <p:extLst>
      <p:ext uri="{BB962C8B-B14F-4D97-AF65-F5344CB8AC3E}">
        <p14:creationId xmlns:p14="http://schemas.microsoft.com/office/powerpoint/2010/main" val="1077555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184ED4-23CF-9A4B-B925-F983588BE422}" type="slidenum">
              <a:rPr lang="en-US" smtClean="0"/>
              <a:pPr/>
              <a:t>13</a:t>
            </a:fld>
            <a:endParaRPr lang="en-US"/>
          </a:p>
        </p:txBody>
      </p:sp>
    </p:spTree>
    <p:extLst>
      <p:ext uri="{BB962C8B-B14F-4D97-AF65-F5344CB8AC3E}">
        <p14:creationId xmlns:p14="http://schemas.microsoft.com/office/powerpoint/2010/main" val="4234712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9DB248-951B-4A08-89C0-1A04759655F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DB248-951B-4A08-89C0-1A04759655F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DB248-951B-4A08-89C0-1A04759655F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DB248-951B-4A08-89C0-1A04759655F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DB248-951B-4A08-89C0-1A04759655F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9DB248-951B-4A08-89C0-1A04759655FD}"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9DB248-951B-4A08-89C0-1A04759655FD}" type="datetimeFigureOut">
              <a:rPr lang="en-US" smtClean="0"/>
              <a:pPr/>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9DB248-951B-4A08-89C0-1A04759655FD}" type="datetimeFigureOut">
              <a:rPr lang="en-US" smtClean="0"/>
              <a:pPr/>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DB248-951B-4A08-89C0-1A04759655FD}" type="datetimeFigureOut">
              <a:rPr lang="en-US" smtClean="0"/>
              <a:pPr/>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F1B469-8EDD-4792-997A-6E7E30531BA2}" type="slidenum">
              <a:rPr lang="en-US" smtClean="0"/>
              <a:pPr/>
              <a:t>‹#›</a:t>
            </a:fld>
            <a:endParaRPr lang="en-US"/>
          </a:p>
        </p:txBody>
      </p:sp>
      <p:sp>
        <p:nvSpPr>
          <p:cNvPr id="5" name="Title 4">
            <a:extLst>
              <a:ext uri="{FF2B5EF4-FFF2-40B4-BE49-F238E27FC236}">
                <a16:creationId xmlns:a16="http://schemas.microsoft.com/office/drawing/2014/main" id="{3D83D3F4-CC23-40FE-8479-3B87E8C10D1B}"/>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DB248-951B-4A08-89C0-1A04759655FD}"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DB248-951B-4A08-89C0-1A04759655FD}"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B248-951B-4A08-89C0-1A04759655FD}" type="datetimeFigureOut">
              <a:rPr lang="en-US" smtClean="0"/>
              <a:pPr/>
              <a:t>7/18/2019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1B469-8EDD-4792-997A-6E7E30531B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2923-3077-4268-BE64-DE8360DBED2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FAEF5A8-10D7-4035-9825-89BA6D4F0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a:extLst>
              <a:ext uri="{FF2B5EF4-FFF2-40B4-BE49-F238E27FC236}">
                <a16:creationId xmlns:a16="http://schemas.microsoft.com/office/drawing/2014/main" id="{6E333249-1B6B-4DF6-BE17-6FBD688EEB59}"/>
              </a:ext>
            </a:extLst>
          </p:cNvPr>
          <p:cNvSpPr txBox="1"/>
          <p:nvPr/>
        </p:nvSpPr>
        <p:spPr>
          <a:xfrm>
            <a:off x="2438400" y="4191000"/>
            <a:ext cx="6248400" cy="2062103"/>
          </a:xfrm>
          <a:prstGeom prst="rect">
            <a:avLst/>
          </a:prstGeom>
          <a:noFill/>
        </p:spPr>
        <p:txBody>
          <a:bodyPr wrap="square" rtlCol="0">
            <a:spAutoFit/>
          </a:bodyPr>
          <a:lstStyle/>
          <a:p>
            <a:r>
              <a:rPr lang="en-US" sz="3200" b="1" dirty="0">
                <a:solidFill>
                  <a:schemeClr val="bg1"/>
                </a:solidFill>
                <a:latin typeface="Lucida Calligraphy" panose="03010101010101010101" pitchFamily="66" charset="77"/>
              </a:rPr>
              <a:t>Team Sasha, Veena &amp; William</a:t>
            </a:r>
          </a:p>
          <a:p>
            <a:endParaRPr lang="en-US" sz="3200" b="1" dirty="0">
              <a:solidFill>
                <a:schemeClr val="bg1"/>
              </a:solidFill>
              <a:latin typeface="Lucida Calligraphy" panose="03010101010101010101" pitchFamily="66" charset="77"/>
            </a:endParaRPr>
          </a:p>
          <a:p>
            <a:r>
              <a:rPr lang="en-US" sz="3200" b="1" dirty="0">
                <a:solidFill>
                  <a:schemeClr val="bg1"/>
                </a:solidFill>
                <a:latin typeface="Lucida Calligraphy" panose="03010101010101010101" pitchFamily="66" charset="77"/>
              </a:rPr>
              <a:t>July 18, 2019</a:t>
            </a:r>
          </a:p>
        </p:txBody>
      </p:sp>
    </p:spTree>
    <p:extLst>
      <p:ext uri="{BB962C8B-B14F-4D97-AF65-F5344CB8AC3E}">
        <p14:creationId xmlns:p14="http://schemas.microsoft.com/office/powerpoint/2010/main" val="206533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2895600" y="939225"/>
            <a:ext cx="6248400" cy="523220"/>
          </a:xfrm>
          <a:prstGeom prst="rect">
            <a:avLst/>
          </a:prstGeom>
          <a:noFill/>
        </p:spPr>
        <p:txBody>
          <a:bodyPr wrap="square" rtlCol="0">
            <a:spAutoFit/>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ucida Calligraphy" panose="03010101010101010101" pitchFamily="66" charset="77"/>
                <a:ea typeface="+mn-ea"/>
                <a:cs typeface="+mn-cs"/>
              </a:rPr>
              <a:t>Data Cleaning &amp; Data Analysis</a:t>
            </a:r>
          </a:p>
        </p:txBody>
      </p:sp>
      <p:pic>
        <p:nvPicPr>
          <p:cNvPr id="6" name="Picture 5" descr="A close up of a map&#10;&#10;Description automatically generated">
            <a:extLst>
              <a:ext uri="{FF2B5EF4-FFF2-40B4-BE49-F238E27FC236}">
                <a16:creationId xmlns:a16="http://schemas.microsoft.com/office/drawing/2014/main" id="{2F927B93-E30F-F749-997A-A182CE91E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01670"/>
            <a:ext cx="5486400" cy="3657600"/>
          </a:xfrm>
          <a:prstGeom prst="rect">
            <a:avLst/>
          </a:prstGeom>
        </p:spPr>
      </p:pic>
    </p:spTree>
    <p:extLst>
      <p:ext uri="{BB962C8B-B14F-4D97-AF65-F5344CB8AC3E}">
        <p14:creationId xmlns:p14="http://schemas.microsoft.com/office/powerpoint/2010/main" val="340816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2895600" y="939225"/>
            <a:ext cx="6248400" cy="523220"/>
          </a:xfrm>
          <a:prstGeom prst="rect">
            <a:avLst/>
          </a:prstGeom>
          <a:noFill/>
        </p:spPr>
        <p:txBody>
          <a:bodyPr wrap="square" rtlCol="0">
            <a:spAutoFit/>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ucida Calligraphy" panose="03010101010101010101" pitchFamily="66" charset="77"/>
                <a:ea typeface="+mn-ea"/>
                <a:cs typeface="+mn-cs"/>
              </a:rPr>
              <a:t>Data Cleaning &amp; Data Analysis</a:t>
            </a:r>
          </a:p>
        </p:txBody>
      </p:sp>
      <p:pic>
        <p:nvPicPr>
          <p:cNvPr id="6" name="Picture 5" descr="A close up of a map&#10;&#10;Description automatically generated">
            <a:extLst>
              <a:ext uri="{FF2B5EF4-FFF2-40B4-BE49-F238E27FC236}">
                <a16:creationId xmlns:a16="http://schemas.microsoft.com/office/drawing/2014/main" id="{1A818808-63B0-3542-BD38-221A418E9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131669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5105400" y="837671"/>
            <a:ext cx="3581400" cy="523220"/>
          </a:xfrm>
          <a:prstGeom prst="rect">
            <a:avLst/>
          </a:prstGeom>
          <a:noFill/>
        </p:spPr>
        <p:txBody>
          <a:bodyPr wrap="square" rtlCol="0">
            <a:spAutoFit/>
          </a:bodyPr>
          <a:lstStyle/>
          <a:p>
            <a:pPr marL="914400" lvl="3" algn="r"/>
            <a:r>
              <a:rPr lang="en-US" sz="2800" dirty="0">
                <a:solidFill>
                  <a:schemeClr val="bg1"/>
                </a:solidFill>
                <a:latin typeface="Lucida Calligraphy" panose="03010101010101010101" pitchFamily="66" charset="77"/>
              </a:rPr>
              <a:t>Conclusion</a:t>
            </a:r>
          </a:p>
        </p:txBody>
      </p:sp>
      <p:pic>
        <p:nvPicPr>
          <p:cNvPr id="3" name="Picture 2"/>
          <p:cNvPicPr>
            <a:picLocks noChangeAspect="1"/>
          </p:cNvPicPr>
          <p:nvPr/>
        </p:nvPicPr>
        <p:blipFill>
          <a:blip r:embed="rId4"/>
          <a:stretch>
            <a:fillRect/>
          </a:stretch>
        </p:blipFill>
        <p:spPr>
          <a:xfrm>
            <a:off x="1828800" y="1523683"/>
            <a:ext cx="5486400" cy="3657917"/>
          </a:xfrm>
          <a:prstGeom prst="rect">
            <a:avLst/>
          </a:prstGeom>
        </p:spPr>
      </p:pic>
      <p:sp>
        <p:nvSpPr>
          <p:cNvPr id="6" name="TextBox 5"/>
          <p:cNvSpPr txBox="1"/>
          <p:nvPr/>
        </p:nvSpPr>
        <p:spPr>
          <a:xfrm>
            <a:off x="457200" y="5103674"/>
            <a:ext cx="8305800" cy="1754326"/>
          </a:xfrm>
          <a:prstGeom prst="rect">
            <a:avLst/>
          </a:prstGeom>
          <a:noFill/>
        </p:spPr>
        <p:txBody>
          <a:bodyPr wrap="square" rtlCol="0">
            <a:spAutoFit/>
          </a:bodyPr>
          <a:lstStyle/>
          <a:p>
            <a:pPr marL="285750" indent="-285750">
              <a:buFont typeface="Calibri" panose="020F0502020204030204" pitchFamily="34" charset="0"/>
              <a:buChar char="–"/>
            </a:pPr>
            <a:r>
              <a:rPr lang="en-US" b="1" dirty="0"/>
              <a:t>Future Data Analysis Work</a:t>
            </a:r>
          </a:p>
          <a:p>
            <a:pPr marL="742950" lvl="1" indent="-285750">
              <a:buFont typeface="Calibri" panose="020F0502020204030204" pitchFamily="34" charset="0"/>
              <a:buChar char="–"/>
            </a:pPr>
            <a:r>
              <a:rPr lang="en-US" b="1" dirty="0"/>
              <a:t>Explore baby name data for each States</a:t>
            </a:r>
          </a:p>
          <a:p>
            <a:pPr marL="742950" lvl="1" indent="-285750">
              <a:buFont typeface="Calibri" panose="020F0502020204030204" pitchFamily="34" charset="0"/>
              <a:buChar char="–"/>
            </a:pPr>
            <a:r>
              <a:rPr lang="en-US" b="1" dirty="0"/>
              <a:t>Explore where in each State the babies were born (Urban, Rural or Suburbs) and when (winter, spring, summer or fall)</a:t>
            </a:r>
          </a:p>
          <a:p>
            <a:pPr marL="742950" lvl="1" indent="-285750">
              <a:buFont typeface="Calibri" panose="020F0502020204030204" pitchFamily="34" charset="0"/>
              <a:buChar char="–"/>
            </a:pPr>
            <a:r>
              <a:rPr lang="en-US" b="1" dirty="0"/>
              <a:t>Are GOT baby names more popular than Marvel comic book character names (e.g., Pepper, Loki, Hulk, etc.)</a:t>
            </a:r>
          </a:p>
        </p:txBody>
      </p:sp>
    </p:spTree>
    <p:extLst>
      <p:ext uri="{BB962C8B-B14F-4D97-AF65-F5344CB8AC3E}">
        <p14:creationId xmlns:p14="http://schemas.microsoft.com/office/powerpoint/2010/main" val="399965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p:cNvSpPr txBox="1"/>
          <p:nvPr/>
        </p:nvSpPr>
        <p:spPr>
          <a:xfrm>
            <a:off x="5867400" y="485485"/>
            <a:ext cx="3352800" cy="923330"/>
          </a:xfrm>
          <a:prstGeom prst="rect">
            <a:avLst/>
          </a:prstGeom>
          <a:noFill/>
        </p:spPr>
        <p:txBody>
          <a:bodyPr wrap="square" rtlCol="0">
            <a:spAutoFit/>
          </a:bodyPr>
          <a:lstStyle/>
          <a:p>
            <a:r>
              <a:rPr lang="en-US" sz="3600" dirty="0">
                <a:solidFill>
                  <a:prstClr val="white"/>
                </a:solidFill>
                <a:latin typeface="Lucida Calligraphy" panose="03010101010101010101" pitchFamily="66" charset="77"/>
              </a:rPr>
              <a:t>Questions</a:t>
            </a:r>
          </a:p>
          <a:p>
            <a:endParaRPr lang="en-US" dirty="0"/>
          </a:p>
        </p:txBody>
      </p:sp>
    </p:spTree>
    <p:extLst>
      <p:ext uri="{BB962C8B-B14F-4D97-AF65-F5344CB8AC3E}">
        <p14:creationId xmlns:p14="http://schemas.microsoft.com/office/powerpoint/2010/main" val="48942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6400800" y="939225"/>
            <a:ext cx="2286000" cy="1077218"/>
          </a:xfrm>
          <a:prstGeom prst="rect">
            <a:avLst/>
          </a:prstGeom>
          <a:noFill/>
        </p:spPr>
        <p:txBody>
          <a:bodyPr wrap="square" rtlCol="0">
            <a:spAutoFit/>
          </a:bodyPr>
          <a:lstStyle/>
          <a:p>
            <a:pPr algn="r"/>
            <a:r>
              <a:rPr lang="en-US" sz="3200" dirty="0">
                <a:solidFill>
                  <a:schemeClr val="bg1"/>
                </a:solidFill>
                <a:latin typeface="Lucida Calligraphy" panose="03010101010101010101" pitchFamily="66" charset="77"/>
              </a:rPr>
              <a:t>Outline </a:t>
            </a:r>
            <a:r>
              <a:rPr lang="en-US" sz="3200" dirty="0">
                <a:solidFill>
                  <a:schemeClr val="bg1"/>
                </a:solidFill>
                <a:latin typeface="Chiller" panose="04020404031007020602" pitchFamily="82" charset="0"/>
              </a:rPr>
              <a:t>Calligraphy</a:t>
            </a:r>
          </a:p>
        </p:txBody>
      </p:sp>
      <p:sp>
        <p:nvSpPr>
          <p:cNvPr id="6" name="TextBox 5">
            <a:extLst>
              <a:ext uri="{FF2B5EF4-FFF2-40B4-BE49-F238E27FC236}">
                <a16:creationId xmlns:a16="http://schemas.microsoft.com/office/drawing/2014/main" id="{62A1BE46-8FA1-4611-9B80-8210C3CEF5C7}"/>
              </a:ext>
            </a:extLst>
          </p:cNvPr>
          <p:cNvSpPr txBox="1"/>
          <p:nvPr/>
        </p:nvSpPr>
        <p:spPr>
          <a:xfrm>
            <a:off x="0" y="1524000"/>
            <a:ext cx="914400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What’s My Name?</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Our Hypothesis</a:t>
            </a:r>
          </a:p>
          <a:p>
            <a:pPr marL="742950" lvl="1"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0988" lvl="1"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Background</a:t>
            </a:r>
          </a:p>
          <a:p>
            <a:pPr marL="738188" lvl="2"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Game of Thornes</a:t>
            </a:r>
          </a:p>
          <a:p>
            <a:pPr marL="738188" lvl="2"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Our Dataset</a:t>
            </a:r>
          </a:p>
          <a:p>
            <a:pPr marL="738188" lvl="2" indent="-280988">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0988" lvl="1"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Cleaning &amp; Data Analysis</a:t>
            </a:r>
          </a:p>
          <a:p>
            <a:pPr marL="280988" lvl="1" indent="-280988">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0988" lvl="1"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marL="738188" lvl="2" indent="-280988">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0988" lvl="1" indent="-280988">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252023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4267200" y="947692"/>
            <a:ext cx="4495800" cy="584775"/>
          </a:xfrm>
          <a:prstGeom prst="rect">
            <a:avLst/>
          </a:prstGeom>
          <a:noFill/>
        </p:spPr>
        <p:txBody>
          <a:bodyPr wrap="square" rtlCol="0">
            <a:spAutoFit/>
          </a:bodyPr>
          <a:lstStyle/>
          <a:p>
            <a:pPr algn="r"/>
            <a:r>
              <a:rPr lang="en-US" sz="3200" dirty="0">
                <a:solidFill>
                  <a:prstClr val="white"/>
                </a:solidFill>
                <a:latin typeface="Lucida Calligraphy" panose="03010101010101010101" pitchFamily="66" charset="77"/>
              </a:rPr>
              <a:t>What’s My Name?</a:t>
            </a:r>
          </a:p>
        </p:txBody>
      </p:sp>
      <p:sp>
        <p:nvSpPr>
          <p:cNvPr id="3" name="TextBox 2">
            <a:extLst>
              <a:ext uri="{FF2B5EF4-FFF2-40B4-BE49-F238E27FC236}">
                <a16:creationId xmlns:a16="http://schemas.microsoft.com/office/drawing/2014/main" id="{B7F2D829-F67F-8F46-96E3-2849995E599F}"/>
              </a:ext>
            </a:extLst>
          </p:cNvPr>
          <p:cNvSpPr txBox="1"/>
          <p:nvPr/>
        </p:nvSpPr>
        <p:spPr>
          <a:xfrm>
            <a:off x="304800" y="1918010"/>
            <a:ext cx="8686800" cy="310854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Did the Game of Thrones (GOT) series impact naming of newborn babies in the USA?</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If GOT series impacts naming of newborn babies in the USA, then there will be more GOT character names in the census from 1996 till now (in comparison to before GOT was published)</a:t>
            </a:r>
          </a:p>
        </p:txBody>
      </p:sp>
    </p:spTree>
    <p:extLst>
      <p:ext uri="{BB962C8B-B14F-4D97-AF65-F5344CB8AC3E}">
        <p14:creationId xmlns:p14="http://schemas.microsoft.com/office/powerpoint/2010/main" val="6737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5791200" y="846138"/>
            <a:ext cx="2819400" cy="523220"/>
          </a:xfrm>
          <a:prstGeom prst="rect">
            <a:avLst/>
          </a:prstGeom>
          <a:noFill/>
        </p:spPr>
        <p:txBody>
          <a:bodyPr wrap="square" rtlCol="0">
            <a:spAutoFit/>
          </a:bodyPr>
          <a:lstStyle/>
          <a:p>
            <a:pPr marL="0" lvl="1" algn="r"/>
            <a:r>
              <a:rPr lang="en-US" sz="2800" dirty="0">
                <a:solidFill>
                  <a:schemeClr val="bg1"/>
                </a:solidFill>
                <a:latin typeface="Lucida Calligraphy" panose="03010101010101010101" pitchFamily="66" charset="77"/>
              </a:rPr>
              <a:t>Background</a:t>
            </a:r>
          </a:p>
        </p:txBody>
      </p:sp>
      <p:sp>
        <p:nvSpPr>
          <p:cNvPr id="3" name="TextBox 2">
            <a:extLst>
              <a:ext uri="{FF2B5EF4-FFF2-40B4-BE49-F238E27FC236}">
                <a16:creationId xmlns:a16="http://schemas.microsoft.com/office/drawing/2014/main" id="{879F8D6B-792B-AD4A-9E1D-08D807C35BF6}"/>
              </a:ext>
            </a:extLst>
          </p:cNvPr>
          <p:cNvSpPr txBox="1"/>
          <p:nvPr/>
        </p:nvSpPr>
        <p:spPr>
          <a:xfrm>
            <a:off x="68766" y="1619568"/>
            <a:ext cx="8915400" cy="473975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“Game of Thrones”</a:t>
            </a:r>
          </a:p>
          <a:p>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The first, “A Game of Thrones”, was published in 1996 by George Raymond Richard Martin also known as GRRM</a:t>
            </a:r>
          </a:p>
          <a:p>
            <a:pPr marL="227013" indent="-227013"/>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17.4 million people watched episode 1, titled “Winterfell,” across multiple platforms, which includes </a:t>
            </a:r>
            <a:r>
              <a:rPr lang="en-US" sz="1600" b="1" dirty="0" err="1">
                <a:latin typeface="Times New Roman" panose="02020603050405020304" pitchFamily="18" charset="0"/>
                <a:cs typeface="Times New Roman" panose="02020603050405020304" pitchFamily="18" charset="0"/>
              </a:rPr>
              <a:t>HBOGo</a:t>
            </a:r>
            <a:r>
              <a:rPr lang="en-US" sz="1600" b="1" dirty="0">
                <a:latin typeface="Times New Roman" panose="02020603050405020304" pitchFamily="18" charset="0"/>
                <a:cs typeface="Times New Roman" panose="02020603050405020304" pitchFamily="18" charset="0"/>
              </a:rPr>
              <a:t> and HBO Now.</a:t>
            </a:r>
          </a:p>
          <a:p>
            <a:pPr marL="227013" indent="-227013"/>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11.8 million  viewers GOT watched on a regular basis  </a:t>
            </a:r>
          </a:p>
          <a:p>
            <a:pPr marL="227013" indent="-227013"/>
            <a:endParaRPr lang="en-US" sz="1600" b="1" dirty="0">
              <a:latin typeface="Times New Roman" panose="02020603050405020304" pitchFamily="18" charset="0"/>
              <a:cs typeface="Times New Roman" panose="02020603050405020304" pitchFamily="18" charset="0"/>
            </a:endParaRPr>
          </a:p>
          <a:p>
            <a:pPr marL="227013" indent="-227013"/>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New York (CNN Business) - Season eight of the series averaged 44.2 million viewers per episode when you account for delayed viewing.</a:t>
            </a:r>
          </a:p>
          <a:p>
            <a:pPr marL="227013" indent="-227013">
              <a:buFontTx/>
              <a:buChar char="-"/>
            </a:pPr>
            <a:endParaRPr lang="en-US" sz="1600" b="1" dirty="0">
              <a:latin typeface="Times New Roman" panose="02020603050405020304" pitchFamily="18" charset="0"/>
              <a:cs typeface="Times New Roman" panose="02020603050405020304" pitchFamily="18" charset="0"/>
            </a:endParaRPr>
          </a:p>
          <a:p>
            <a:pPr marL="227013" indent="-227013">
              <a:buFontTx/>
              <a:buChar char="-"/>
            </a:pPr>
            <a:endParaRPr lang="en-US" sz="1600" b="1" dirty="0">
              <a:latin typeface="Times New Roman" panose="02020603050405020304" pitchFamily="18" charset="0"/>
              <a:cs typeface="Times New Roman" panose="02020603050405020304" pitchFamily="18" charset="0"/>
            </a:endParaRPr>
          </a:p>
          <a:p>
            <a:pPr marL="227013" indent="-227013"/>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Viewership for the show is more impressive when you consider that HBO is a service that people have to specifically pay for. It is available in around 35 million households in the United States, or roughly a third of the number of homes that can see CBS, NBC and ABC.</a:t>
            </a:r>
          </a:p>
          <a:p>
            <a:pPr marL="227013" indent="-227013"/>
            <a:endParaRPr lang="en-US"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917257D-F1BA-1A4B-A769-80AE3F0DDD95}"/>
              </a:ext>
            </a:extLst>
          </p:cNvPr>
          <p:cNvSpPr/>
          <p:nvPr/>
        </p:nvSpPr>
        <p:spPr>
          <a:xfrm>
            <a:off x="286730" y="4857516"/>
            <a:ext cx="5181600" cy="4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574A34"/>
                </a:solidFill>
                <a:latin typeface="Times New Roman" panose="02020603050405020304" pitchFamily="18" charset="0"/>
                <a:cs typeface="Times New Roman" panose="02020603050405020304" pitchFamily="18" charset="0"/>
              </a:rPr>
              <a:t>(https(://www.cnn.com/2019/05/20/media/game-of-thrones-finale-ratings/index.html)</a:t>
            </a:r>
          </a:p>
          <a:p>
            <a:endParaRPr lang="en-US" sz="800" dirty="0">
              <a:solidFill>
                <a:schemeClr val="tx1">
                  <a:alpha val="58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CB3E351-8538-6D47-A3AA-20DEA63DAAB4}"/>
              </a:ext>
            </a:extLst>
          </p:cNvPr>
          <p:cNvSpPr/>
          <p:nvPr/>
        </p:nvSpPr>
        <p:spPr>
          <a:xfrm>
            <a:off x="250266" y="3780346"/>
            <a:ext cx="5486400" cy="4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574A34"/>
                </a:solidFill>
                <a:latin typeface="Times New Roman" panose="02020603050405020304" pitchFamily="18" charset="0"/>
                <a:cs typeface="Times New Roman" panose="02020603050405020304" pitchFamily="18" charset="0"/>
              </a:rPr>
              <a:t>(https://www.refinery29.com/</a:t>
            </a:r>
            <a:r>
              <a:rPr lang="en-US" sz="1000" b="1" dirty="0" err="1">
                <a:solidFill>
                  <a:srgbClr val="574A34"/>
                </a:solidFill>
                <a:latin typeface="Times New Roman" panose="02020603050405020304" pitchFamily="18" charset="0"/>
                <a:cs typeface="Times New Roman" panose="02020603050405020304" pitchFamily="18" charset="0"/>
              </a:rPr>
              <a:t>en</a:t>
            </a:r>
            <a:r>
              <a:rPr lang="en-US" sz="1000" b="1" dirty="0">
                <a:solidFill>
                  <a:srgbClr val="574A34"/>
                </a:solidFill>
                <a:latin typeface="Times New Roman" panose="02020603050405020304" pitchFamily="18" charset="0"/>
                <a:cs typeface="Times New Roman" panose="02020603050405020304" pitchFamily="18" charset="0"/>
              </a:rPr>
              <a:t>-us/2019/04/229944/game-of-thrones-viewership-ratings-season-8)</a:t>
            </a:r>
          </a:p>
        </p:txBody>
      </p:sp>
      <p:sp>
        <p:nvSpPr>
          <p:cNvPr id="8" name="Rectangle 7">
            <a:extLst>
              <a:ext uri="{FF2B5EF4-FFF2-40B4-BE49-F238E27FC236}">
                <a16:creationId xmlns:a16="http://schemas.microsoft.com/office/drawing/2014/main" id="{4F596552-2908-A843-97EC-CB83A2C373C7}"/>
              </a:ext>
            </a:extLst>
          </p:cNvPr>
          <p:cNvSpPr/>
          <p:nvPr/>
        </p:nvSpPr>
        <p:spPr>
          <a:xfrm>
            <a:off x="256881" y="6172200"/>
            <a:ext cx="6019800" cy="4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574A34"/>
                </a:solidFill>
                <a:latin typeface="Times New Roman" panose="02020603050405020304" pitchFamily="18" charset="0"/>
                <a:cs typeface="Times New Roman" panose="02020603050405020304" pitchFamily="18" charset="0"/>
              </a:rPr>
              <a:t>(https://</a:t>
            </a:r>
            <a:r>
              <a:rPr lang="en-US" sz="1000" b="1" dirty="0" err="1">
                <a:solidFill>
                  <a:srgbClr val="574A34"/>
                </a:solidFill>
                <a:latin typeface="Times New Roman" panose="02020603050405020304" pitchFamily="18" charset="0"/>
                <a:cs typeface="Times New Roman" panose="02020603050405020304" pitchFamily="18" charset="0"/>
              </a:rPr>
              <a:t>www.nbcnews.com</a:t>
            </a:r>
            <a:r>
              <a:rPr lang="en-US" sz="1000" b="1" dirty="0">
                <a:solidFill>
                  <a:srgbClr val="574A34"/>
                </a:solidFill>
                <a:latin typeface="Times New Roman" panose="02020603050405020304" pitchFamily="18" charset="0"/>
                <a:cs typeface="Times New Roman" panose="02020603050405020304" pitchFamily="18" charset="0"/>
              </a:rPr>
              <a:t>/pop-culture/tv/game-thrones-premiere-sets-viewership-record-hbo-n995141)</a:t>
            </a:r>
          </a:p>
          <a:p>
            <a:endParaRPr lang="en-US" sz="800" dirty="0">
              <a:solidFill>
                <a:schemeClr val="tx1">
                  <a:alpha val="58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12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5791200" y="846138"/>
            <a:ext cx="2819400" cy="523220"/>
          </a:xfrm>
          <a:prstGeom prst="rect">
            <a:avLst/>
          </a:prstGeom>
          <a:noFill/>
        </p:spPr>
        <p:txBody>
          <a:bodyPr wrap="square" rtlCol="0">
            <a:spAutoFit/>
          </a:bodyPr>
          <a:lstStyle/>
          <a:p>
            <a:pPr marL="0" lvl="1" algn="r"/>
            <a:r>
              <a:rPr lang="en-US" sz="2800" dirty="0">
                <a:solidFill>
                  <a:schemeClr val="bg1"/>
                </a:solidFill>
                <a:latin typeface="Lucida Calligraphy" panose="03010101010101010101" pitchFamily="66" charset="77"/>
              </a:rPr>
              <a:t>Background</a:t>
            </a:r>
          </a:p>
        </p:txBody>
      </p:sp>
      <p:sp>
        <p:nvSpPr>
          <p:cNvPr id="3" name="TextBox 2">
            <a:extLst>
              <a:ext uri="{FF2B5EF4-FFF2-40B4-BE49-F238E27FC236}">
                <a16:creationId xmlns:a16="http://schemas.microsoft.com/office/drawing/2014/main" id="{879F8D6B-792B-AD4A-9E1D-08D807C35BF6}"/>
              </a:ext>
            </a:extLst>
          </p:cNvPr>
          <p:cNvSpPr txBox="1"/>
          <p:nvPr/>
        </p:nvSpPr>
        <p:spPr>
          <a:xfrm>
            <a:off x="0" y="1970306"/>
            <a:ext cx="9029700" cy="427809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“Popular Baby Names”</a:t>
            </a:r>
          </a:p>
          <a:p>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Our dataset was created by using the Social Security Administration (SSA) dataset and contains all names from Social Security card applications for births that occurred in the United States.</a:t>
            </a:r>
          </a:p>
          <a:p>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This public dataset was created by the Social Security Administration and contains all names from Social Security card applications for births that occurred in the United States after 1879.</a:t>
            </a:r>
          </a:p>
          <a:p>
            <a:pPr marL="285750" indent="-285750">
              <a:buFontTx/>
              <a:buChar char="-"/>
            </a:pPr>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SSA provides only the top 1000 popular names through their datasets to provide and maintain an acceptable performance level on their servers.  We have almost all names for researchers interested in naming trends.</a:t>
            </a:r>
          </a:p>
          <a:p>
            <a:pPr marL="285750" indent="-285750">
              <a:buFontTx/>
              <a:buChar char="-"/>
            </a:pPr>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All data are from a 100% sample of records on Social Security card applications.</a:t>
            </a:r>
          </a:p>
          <a:p>
            <a:pPr marL="285750" indent="-285750">
              <a:buFontTx/>
              <a:buChar char="-"/>
            </a:pPr>
            <a:endParaRPr lang="en-US" sz="1600" b="1" dirty="0">
              <a:latin typeface="Times New Roman" panose="02020603050405020304" pitchFamily="18" charset="0"/>
              <a:cs typeface="Times New Roman" panose="02020603050405020304" pitchFamily="18" charset="0"/>
            </a:endParaRPr>
          </a:p>
          <a:p>
            <a:pPr marL="285750" indent="-285750">
              <a:buFontTx/>
              <a:buChar char="-"/>
            </a:pPr>
            <a:r>
              <a:rPr lang="en-US" sz="1600" b="1" dirty="0">
                <a:latin typeface="Times New Roman" panose="02020603050405020304" pitchFamily="18" charset="0"/>
                <a:cs typeface="Times New Roman" panose="02020603050405020304" pitchFamily="18" charset="0"/>
              </a:rPr>
              <a:t>To safeguard privacy, the Social Security Administration restricts names to those with at least 5 occurrence.</a:t>
            </a:r>
          </a:p>
          <a:p>
            <a:endParaRPr lang="en-US" sz="1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F596552-2908-A843-97EC-CB83A2C373C7}"/>
              </a:ext>
            </a:extLst>
          </p:cNvPr>
          <p:cNvSpPr/>
          <p:nvPr/>
        </p:nvSpPr>
        <p:spPr>
          <a:xfrm>
            <a:off x="304800" y="5943600"/>
            <a:ext cx="6019800" cy="4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574A34"/>
                </a:solidFill>
                <a:latin typeface="Times New Roman" panose="02020603050405020304" pitchFamily="18" charset="0"/>
                <a:cs typeface="Times New Roman" panose="02020603050405020304" pitchFamily="18" charset="0"/>
              </a:rPr>
              <a:t>(https://www.ssa.gov/OACT/babynames/background.html)</a:t>
            </a:r>
          </a:p>
          <a:p>
            <a:endParaRPr lang="en-US" sz="800" dirty="0">
              <a:solidFill>
                <a:schemeClr val="tx1">
                  <a:alpha val="58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14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2"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2895600" y="939225"/>
            <a:ext cx="6248400" cy="523220"/>
          </a:xfrm>
          <a:prstGeom prst="rect">
            <a:avLst/>
          </a:prstGeom>
          <a:noFill/>
        </p:spPr>
        <p:txBody>
          <a:bodyPr wrap="square" rtlCol="0">
            <a:spAutoFit/>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ucida Calligraphy" panose="03010101010101010101" pitchFamily="66" charset="77"/>
                <a:ea typeface="+mn-ea"/>
                <a:cs typeface="+mn-cs"/>
              </a:rPr>
              <a:t>Data Cleaning &amp; Data Analysis</a:t>
            </a:r>
          </a:p>
        </p:txBody>
      </p:sp>
      <p:pic>
        <p:nvPicPr>
          <p:cNvPr id="11" name="Picture 10" descr="A screenshot of a cell phone&#10;&#10;Description automatically generated">
            <a:extLst>
              <a:ext uri="{FF2B5EF4-FFF2-40B4-BE49-F238E27FC236}">
                <a16:creationId xmlns:a16="http://schemas.microsoft.com/office/drawing/2014/main" id="{9D8DB822-D884-492B-A105-85A579D04205}"/>
              </a:ext>
            </a:extLst>
          </p:cNvPr>
          <p:cNvPicPr>
            <a:picLocks noChangeAspect="1"/>
          </p:cNvPicPr>
          <p:nvPr/>
        </p:nvPicPr>
        <p:blipFill rotWithShape="1">
          <a:blip r:embed="rId3">
            <a:extLst>
              <a:ext uri="{28A0092B-C50C-407E-A947-70E740481C1C}">
                <a14:useLocalDpi xmlns:a14="http://schemas.microsoft.com/office/drawing/2010/main" val="0"/>
              </a:ext>
            </a:extLst>
          </a:blip>
          <a:srcRect b="3372"/>
          <a:stretch/>
        </p:blipFill>
        <p:spPr>
          <a:xfrm>
            <a:off x="5257800" y="3419473"/>
            <a:ext cx="1968589" cy="30480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05EF606D-354E-4F03-B17A-FD7F84CE3A58}"/>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498511" y="3428998"/>
            <a:ext cx="1968589" cy="3048001"/>
          </a:xfrm>
          <a:prstGeom prst="rect">
            <a:avLst/>
          </a:prstGeom>
        </p:spPr>
      </p:pic>
      <p:sp>
        <p:nvSpPr>
          <p:cNvPr id="14" name="TextBox 13">
            <a:extLst>
              <a:ext uri="{FF2B5EF4-FFF2-40B4-BE49-F238E27FC236}">
                <a16:creationId xmlns:a16="http://schemas.microsoft.com/office/drawing/2014/main" id="{48DEFFEB-1049-4106-89B1-1361A38828D6}"/>
              </a:ext>
            </a:extLst>
          </p:cNvPr>
          <p:cNvSpPr txBox="1"/>
          <p:nvPr/>
        </p:nvSpPr>
        <p:spPr>
          <a:xfrm>
            <a:off x="193288" y="1670788"/>
            <a:ext cx="868680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BACC6">
                    <a:lumMod val="75000"/>
                  </a:srgbClr>
                </a:solidFill>
                <a:effectLst/>
                <a:uLnTx/>
                <a:uFillTx/>
                <a:latin typeface="Calibri"/>
                <a:ea typeface="+mn-ea"/>
                <a:cs typeface="+mn-cs"/>
              </a:rPr>
              <a:t># dependencies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import </a:t>
            </a:r>
            <a:r>
              <a:rPr kumimoji="0" lang="en-US" sz="1100" b="0" i="0" u="none" strike="noStrike" kern="1200" cap="none" spc="0" normalizeH="0" baseline="0" noProof="0" dirty="0" err="1">
                <a:ln>
                  <a:noFill/>
                </a:ln>
                <a:solidFill>
                  <a:prstClr val="black"/>
                </a:solidFill>
                <a:effectLst/>
                <a:uLnTx/>
                <a:uFillTx/>
                <a:latin typeface="Calibri"/>
                <a:ea typeface="+mn-ea"/>
                <a:cs typeface="+mn-cs"/>
              </a:rPr>
              <a:t>numpy</a:t>
            </a:r>
            <a:r>
              <a:rPr kumimoji="0" lang="en-US" sz="1100" b="0" i="0" u="none" strike="noStrike" kern="1200" cap="none" spc="0" normalizeH="0" baseline="0" noProof="0" dirty="0">
                <a:ln>
                  <a:noFill/>
                </a:ln>
                <a:solidFill>
                  <a:prstClr val="black"/>
                </a:solidFill>
                <a:effectLst/>
                <a:uLnTx/>
                <a:uFillTx/>
                <a:latin typeface="Calibri"/>
                <a:ea typeface="+mn-ea"/>
                <a:cs typeface="+mn-cs"/>
              </a:rPr>
              <a:t> as np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import </a:t>
            </a:r>
            <a:r>
              <a:rPr kumimoji="0" lang="en-US" sz="1100" b="0" i="0" u="none" strike="noStrike" kern="1200" cap="none" spc="0" normalizeH="0" baseline="0" noProof="0" dirty="0" err="1">
                <a:ln>
                  <a:noFill/>
                </a:ln>
                <a:solidFill>
                  <a:prstClr val="black"/>
                </a:solidFill>
                <a:effectLst/>
                <a:uLnTx/>
                <a:uFillTx/>
                <a:latin typeface="Calibri"/>
                <a:ea typeface="+mn-ea"/>
                <a:cs typeface="+mn-cs"/>
              </a:rPr>
              <a:t>matplotlib.pyplot</a:t>
            </a:r>
            <a:r>
              <a:rPr kumimoji="0" lang="en-US" sz="1100" b="0" i="0" u="none" strike="noStrike" kern="1200" cap="none" spc="0" normalizeH="0" baseline="0" noProof="0" dirty="0">
                <a:ln>
                  <a:noFill/>
                </a:ln>
                <a:solidFill>
                  <a:prstClr val="black"/>
                </a:solidFill>
                <a:effectLst/>
                <a:uLnTx/>
                <a:uFillTx/>
                <a:latin typeface="Calibri"/>
                <a:ea typeface="+mn-ea"/>
                <a:cs typeface="+mn-cs"/>
              </a:rPr>
              <a:t> as </a:t>
            </a:r>
            <a:r>
              <a:rPr kumimoji="0" lang="en-US" sz="1100" b="0" i="0" u="none" strike="noStrike" kern="1200" cap="none" spc="0" normalizeH="0" baseline="0" noProof="0" dirty="0" err="1">
                <a:ln>
                  <a:noFill/>
                </a:ln>
                <a:solidFill>
                  <a:prstClr val="black"/>
                </a:solidFill>
                <a:effectLst/>
                <a:uLnTx/>
                <a:uFillTx/>
                <a:latin typeface="Calibri"/>
                <a:ea typeface="+mn-ea"/>
                <a:cs typeface="+mn-cs"/>
              </a:rPr>
              <a:t>plt</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import </a:t>
            </a:r>
            <a:r>
              <a:rPr kumimoji="0" lang="en-US" sz="1100" b="0" i="0" u="none" strike="noStrike" kern="1200" cap="none" spc="0" normalizeH="0" baseline="0" noProof="0" dirty="0" err="1">
                <a:ln>
                  <a:noFill/>
                </a:ln>
                <a:solidFill>
                  <a:prstClr val="black"/>
                </a:solidFill>
                <a:effectLst/>
                <a:uLnTx/>
                <a:uFillTx/>
                <a:latin typeface="Calibri"/>
                <a:ea typeface="+mn-ea"/>
                <a:cs typeface="+mn-cs"/>
              </a:rPr>
              <a:t>os</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yob1991 = "DATA SET/yob1991.csv"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yob2018= "DATA SET/yob2018.csv"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210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2895600" y="939225"/>
            <a:ext cx="6248400" cy="523220"/>
          </a:xfrm>
          <a:prstGeom prst="rect">
            <a:avLst/>
          </a:prstGeom>
          <a:noFill/>
        </p:spPr>
        <p:txBody>
          <a:bodyPr wrap="square" rtlCol="0">
            <a:spAutoFit/>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ucida Calligraphy" panose="03010101010101010101" pitchFamily="66" charset="77"/>
                <a:ea typeface="+mn-ea"/>
                <a:cs typeface="+mn-cs"/>
              </a:rPr>
              <a:t>Data Cleaning &amp; Data Analysis</a:t>
            </a:r>
          </a:p>
        </p:txBody>
      </p:sp>
      <p:pic>
        <p:nvPicPr>
          <p:cNvPr id="7" name="Picture 6" descr="A screenshot of a cell phone&#10;&#10;Description automatically generated">
            <a:extLst>
              <a:ext uri="{FF2B5EF4-FFF2-40B4-BE49-F238E27FC236}">
                <a16:creationId xmlns:a16="http://schemas.microsoft.com/office/drawing/2014/main" id="{DF2FB563-9247-354C-A89D-537733D76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0"/>
            <a:ext cx="3962400" cy="3429000"/>
          </a:xfrm>
          <a:prstGeom prst="rect">
            <a:avLst/>
          </a:prstGeom>
        </p:spPr>
      </p:pic>
      <p:pic>
        <p:nvPicPr>
          <p:cNvPr id="3" name="Picture 2">
            <a:extLst>
              <a:ext uri="{FF2B5EF4-FFF2-40B4-BE49-F238E27FC236}">
                <a16:creationId xmlns:a16="http://schemas.microsoft.com/office/drawing/2014/main" id="{6231E88E-3541-4A1D-ACF2-75919B823766}"/>
              </a:ext>
            </a:extLst>
          </p:cNvPr>
          <p:cNvPicPr>
            <a:picLocks noChangeAspect="1"/>
          </p:cNvPicPr>
          <p:nvPr/>
        </p:nvPicPr>
        <p:blipFill>
          <a:blip r:embed="rId4"/>
          <a:stretch>
            <a:fillRect/>
          </a:stretch>
        </p:blipFill>
        <p:spPr>
          <a:xfrm>
            <a:off x="3961924" y="3810000"/>
            <a:ext cx="5029676" cy="3028950"/>
          </a:xfrm>
          <a:prstGeom prst="rect">
            <a:avLst/>
          </a:prstGeom>
        </p:spPr>
      </p:pic>
    </p:spTree>
    <p:extLst>
      <p:ext uri="{BB962C8B-B14F-4D97-AF65-F5344CB8AC3E}">
        <p14:creationId xmlns:p14="http://schemas.microsoft.com/office/powerpoint/2010/main" val="326222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2895600" y="939225"/>
            <a:ext cx="6248400" cy="523220"/>
          </a:xfrm>
          <a:prstGeom prst="rect">
            <a:avLst/>
          </a:prstGeom>
          <a:noFill/>
        </p:spPr>
        <p:txBody>
          <a:bodyPr wrap="square" rtlCol="0">
            <a:spAutoFit/>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ucida Calligraphy" panose="03010101010101010101" pitchFamily="66" charset="77"/>
                <a:ea typeface="+mn-ea"/>
                <a:cs typeface="+mn-cs"/>
              </a:rPr>
              <a:t>Data Cleaning &amp; Data Analysis</a:t>
            </a:r>
          </a:p>
        </p:txBody>
      </p:sp>
      <p:pic>
        <p:nvPicPr>
          <p:cNvPr id="6" name="Picture 5" descr="A picture containing screenshot&#10;&#10;Description automatically generated">
            <a:extLst>
              <a:ext uri="{FF2B5EF4-FFF2-40B4-BE49-F238E27FC236}">
                <a16:creationId xmlns:a16="http://schemas.microsoft.com/office/drawing/2014/main" id="{736BBFFF-A4EC-7A46-8214-5AE511B1D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828" y="3505200"/>
            <a:ext cx="4643172" cy="2819400"/>
          </a:xfrm>
          <a:prstGeom prst="rect">
            <a:avLst/>
          </a:prstGeom>
        </p:spPr>
      </p:pic>
      <p:pic>
        <p:nvPicPr>
          <p:cNvPr id="3" name="Picture 2">
            <a:extLst>
              <a:ext uri="{FF2B5EF4-FFF2-40B4-BE49-F238E27FC236}">
                <a16:creationId xmlns:a16="http://schemas.microsoft.com/office/drawing/2014/main" id="{C95B0D8D-BD85-499E-9B5E-A02EF2E5A038}"/>
              </a:ext>
            </a:extLst>
          </p:cNvPr>
          <p:cNvPicPr>
            <a:picLocks noChangeAspect="1"/>
          </p:cNvPicPr>
          <p:nvPr/>
        </p:nvPicPr>
        <p:blipFill>
          <a:blip r:embed="rId4"/>
          <a:stretch>
            <a:fillRect/>
          </a:stretch>
        </p:blipFill>
        <p:spPr>
          <a:xfrm>
            <a:off x="0" y="1524000"/>
            <a:ext cx="4419600" cy="3276600"/>
          </a:xfrm>
          <a:prstGeom prst="rect">
            <a:avLst/>
          </a:prstGeom>
        </p:spPr>
      </p:pic>
    </p:spTree>
    <p:extLst>
      <p:ext uri="{BB962C8B-B14F-4D97-AF65-F5344CB8AC3E}">
        <p14:creationId xmlns:p14="http://schemas.microsoft.com/office/powerpoint/2010/main" val="361809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760-F80D-4D4B-A649-3588F7A17E94}"/>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97E66DE-64EB-4515-9454-E910A75E6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524000"/>
          </a:xfrm>
          <a:prstGeom prst="rect">
            <a:avLst/>
          </a:prstGeom>
        </p:spPr>
      </p:pic>
      <p:sp>
        <p:nvSpPr>
          <p:cNvPr id="5" name="TextBox 4">
            <a:extLst>
              <a:ext uri="{FF2B5EF4-FFF2-40B4-BE49-F238E27FC236}">
                <a16:creationId xmlns:a16="http://schemas.microsoft.com/office/drawing/2014/main" id="{C4682FF8-1D9A-447A-876B-0D8F6869D74E}"/>
              </a:ext>
            </a:extLst>
          </p:cNvPr>
          <p:cNvSpPr txBox="1"/>
          <p:nvPr/>
        </p:nvSpPr>
        <p:spPr>
          <a:xfrm>
            <a:off x="2895600" y="939225"/>
            <a:ext cx="6248400" cy="523220"/>
          </a:xfrm>
          <a:prstGeom prst="rect">
            <a:avLst/>
          </a:prstGeom>
          <a:noFill/>
        </p:spPr>
        <p:txBody>
          <a:bodyPr wrap="square" rtlCol="0">
            <a:spAutoFit/>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ucida Calligraphy" panose="03010101010101010101" pitchFamily="66" charset="77"/>
                <a:ea typeface="+mn-ea"/>
                <a:cs typeface="+mn-cs"/>
              </a:rPr>
              <a:t>Data Cleaning &amp; Data Analysis</a:t>
            </a:r>
          </a:p>
        </p:txBody>
      </p:sp>
      <p:pic>
        <p:nvPicPr>
          <p:cNvPr id="8" name="Picture 7" descr="A close up of text on a white background&#10;&#10;Description automatically generated">
            <a:extLst>
              <a:ext uri="{FF2B5EF4-FFF2-40B4-BE49-F238E27FC236}">
                <a16:creationId xmlns:a16="http://schemas.microsoft.com/office/drawing/2014/main" id="{486E0B6A-9049-B247-AA0D-7877BE42D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1562100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l">
          <a:defRPr sz="800" dirty="0">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005526_Plant growth graphic_RVA_v3" id="{6F452011-8F46-4B7D-85D4-7F16024E58FB}" vid="{80538E02-D2A7-4A72-8715-66F98E9EB6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7FF3AE-996E-4911-B711-22CB7019F5E8}">
  <ds:schemaRefs>
    <ds:schemaRef ds:uri="http://schemas.microsoft.com/office/2006/documentManagement/types"/>
    <ds:schemaRef ds:uri="http://schemas.microsoft.com/office/2006/metadata/properties"/>
    <ds:schemaRef ds:uri="http://www.w3.org/XML/1998/namespace"/>
    <ds:schemaRef ds:uri="16c05727-aa75-4e4a-9b5f-8a80a1165891"/>
    <ds:schemaRef ds:uri="http://purl.org/dc/elements/1.1/"/>
    <ds:schemaRef ds:uri="http://purl.org/dc/terms/"/>
    <ds:schemaRef ds:uri="71af3243-3dd4-4a8d-8c0d-dd76da1f02a5"/>
    <ds:schemaRef ds:uri="http://schemas.openxmlformats.org/package/2006/metadata/core-properties"/>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7C41EB15-7577-4CDA-B364-BDB86E32BD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C23080-0615-486F-91DA-DBDB186D25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 growth graphic</Template>
  <TotalTime>0</TotalTime>
  <Words>745</Words>
  <Application>Microsoft Office PowerPoint</Application>
  <PresentationFormat>On-screen Show (4:3)</PresentationFormat>
  <Paragraphs>85</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Chiller</vt:lpstr>
      <vt:lpstr>Lucida Calligraphy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2019-07-13T02:19:24Z</dcterms:created>
  <dcterms:modified xsi:type="dcterms:W3CDTF">2019-07-18T21:50:50Z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