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576008-4A0E-4DD8-94CF-ABA5603A3CDD}">
  <a:tblStyle styleId="{C0576008-4A0E-4DD8-94CF-ABA5603A3CD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eb-creator.ru/articles/php" TargetMode="External"/><Relationship Id="rId4" Type="http://schemas.openxmlformats.org/officeDocument/2006/relationships/hyperlink" Target="https://web-creator.ru/articles/Ruby" TargetMode="External"/><Relationship Id="rId5" Type="http://schemas.openxmlformats.org/officeDocument/2006/relationships/hyperlink" Target="https://web-creator.ru/articles/java" TargetMode="External"/><Relationship Id="rId6" Type="http://schemas.openxmlformats.org/officeDocument/2006/relationships/hyperlink" Target="https://web-creator.ru/articles/python" TargetMode="External"/><Relationship Id="rId7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u.wikipedia.org/wiki/%D0%9A%D0%BE%D0%BC%D0%BF%D1%8C%D1%8E%D1%82%D0%B5%D1%80%D0%BD%D0%B0%D1%8F_%D1%81%D0%B5%D1%82%D1%8C" TargetMode="External"/><Relationship Id="rId4" Type="http://schemas.openxmlformats.org/officeDocument/2006/relationships/hyperlink" Target="https://ru.wikipedia.org/wiki/%D0%98%D0%BD%D1%82%D0%B5%D1%80%D0%BD%D0%B5%D1%82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TCP/IP протокол для общения компьютеров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2794550" y="2355950"/>
            <a:ext cx="7545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СвичX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5654625" y="2355950"/>
            <a:ext cx="7980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СвичY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6816600" y="1602500"/>
            <a:ext cx="20157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ПК1</a:t>
            </a: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(IP, MAC)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6816600" y="2380775"/>
            <a:ext cx="20157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ПК2</a:t>
            </a: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(IP, MAC)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816600" y="3174000"/>
            <a:ext cx="20157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ПК3</a:t>
            </a: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(IP, MAC)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491550" y="1546675"/>
            <a:ext cx="20157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ПК1(IP, MAC)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491550" y="2324950"/>
            <a:ext cx="20157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ПК2</a:t>
            </a: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(IP, MAC)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91550" y="3194375"/>
            <a:ext cx="20157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ПК3</a:t>
            </a: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(IP, MAC)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3843075" y="2264650"/>
            <a:ext cx="1517508" cy="86238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Много свичей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22"/>
          <p:cNvCxnSpPr>
            <a:stCxn id="146" idx="1"/>
            <a:endCxn id="151" idx="3"/>
          </p:cNvCxnSpPr>
          <p:nvPr/>
        </p:nvCxnSpPr>
        <p:spPr>
          <a:xfrm rot="10800000">
            <a:off x="2507150" y="1760600"/>
            <a:ext cx="287400" cy="8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2"/>
          <p:cNvCxnSpPr>
            <a:stCxn id="146" idx="1"/>
            <a:endCxn id="152" idx="3"/>
          </p:cNvCxnSpPr>
          <p:nvPr/>
        </p:nvCxnSpPr>
        <p:spPr>
          <a:xfrm rot="10800000">
            <a:off x="2507150" y="2539100"/>
            <a:ext cx="2874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2"/>
          <p:cNvCxnSpPr>
            <a:stCxn id="146" idx="1"/>
            <a:endCxn id="153" idx="3"/>
          </p:cNvCxnSpPr>
          <p:nvPr/>
        </p:nvCxnSpPr>
        <p:spPr>
          <a:xfrm flipH="1">
            <a:off x="2507150" y="2570000"/>
            <a:ext cx="287400" cy="8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22"/>
          <p:cNvCxnSpPr>
            <a:stCxn id="146" idx="3"/>
            <a:endCxn id="154" idx="2"/>
          </p:cNvCxnSpPr>
          <p:nvPr/>
        </p:nvCxnSpPr>
        <p:spPr>
          <a:xfrm>
            <a:off x="3549050" y="2570000"/>
            <a:ext cx="2988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22"/>
          <p:cNvCxnSpPr>
            <a:stCxn id="154" idx="0"/>
            <a:endCxn id="147" idx="1"/>
          </p:cNvCxnSpPr>
          <p:nvPr/>
        </p:nvCxnSpPr>
        <p:spPr>
          <a:xfrm flipH="1" rot="10800000">
            <a:off x="5359318" y="2570140"/>
            <a:ext cx="2952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22"/>
          <p:cNvCxnSpPr>
            <a:stCxn id="147" idx="3"/>
            <a:endCxn id="148" idx="1"/>
          </p:cNvCxnSpPr>
          <p:nvPr/>
        </p:nvCxnSpPr>
        <p:spPr>
          <a:xfrm flipH="1" rot="10800000">
            <a:off x="6452625" y="1816700"/>
            <a:ext cx="363900" cy="7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2"/>
          <p:cNvCxnSpPr>
            <a:stCxn id="147" idx="3"/>
            <a:endCxn id="149" idx="1"/>
          </p:cNvCxnSpPr>
          <p:nvPr/>
        </p:nvCxnSpPr>
        <p:spPr>
          <a:xfrm>
            <a:off x="6452625" y="2570000"/>
            <a:ext cx="3639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2"/>
          <p:cNvCxnSpPr>
            <a:stCxn id="147" idx="3"/>
            <a:endCxn id="150" idx="1"/>
          </p:cNvCxnSpPr>
          <p:nvPr/>
        </p:nvCxnSpPr>
        <p:spPr>
          <a:xfrm>
            <a:off x="6452625" y="2570000"/>
            <a:ext cx="363900" cy="8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2"/>
          <p:cNvSpPr txBox="1"/>
          <p:nvPr/>
        </p:nvSpPr>
        <p:spPr>
          <a:xfrm>
            <a:off x="701100" y="4076325"/>
            <a:ext cx="3573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341525" y="38960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Свич = Роутер = Коробочка с проводами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Архитектура клиент-сервер 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038" y="1078288"/>
            <a:ext cx="3982576" cy="298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5471275" y="1525400"/>
            <a:ext cx="1727100" cy="6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5294775" y="2849100"/>
            <a:ext cx="19539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4576200" y="1676700"/>
            <a:ext cx="315300" cy="18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Клиент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7778150" y="1670400"/>
            <a:ext cx="315300" cy="18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Сервер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имя сайта стало адресом? 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620450" y="1209900"/>
            <a:ext cx="1700100" cy="121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Мой ПК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580100" y="3701825"/>
            <a:ext cx="1780800" cy="9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Сервер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it-iabs.com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568875" y="1093925"/>
            <a:ext cx="1926000" cy="14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Сервер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2770675" y="915750"/>
            <a:ext cx="2516400" cy="85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попасть на it-iabs.com?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2742375" y="1805500"/>
            <a:ext cx="2390400" cy="88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Адрес it-iabs.com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144.76.64.213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833300" y="2532013"/>
            <a:ext cx="1274400" cy="1023600"/>
          </a:xfrm>
          <a:prstGeom prst="downArrow">
            <a:avLst>
              <a:gd fmla="val 50000" name="adj1"/>
              <a:gd fmla="val 4423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 ip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протокол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25"/>
          <p:cNvGraphicFramePr/>
          <p:nvPr/>
        </p:nvGraphicFramePr>
        <p:xfrm>
          <a:off x="952500" y="108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{C0576008-4A0E-4DD8-94CF-ABA5603A3CDD}</a:tableStyleId>
              </a:tblPr>
              <a:tblGrid>
                <a:gridCol w="3619500"/>
                <a:gridCol w="3619500"/>
              </a:tblGrid>
              <a:tr h="336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/>
                        <a:t>REQUEST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/>
                        <a:t>URL:http://it-iabs.com/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/>
                        <a:t>Method:GET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/>
                        <a:t>Accept:text/html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/>
                        <a:t>Accept-Encoding:gzip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/>
                        <a:t>Accept-Language:ru,en-US;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/>
                        <a:t>User-Agent:Chrome/54.0.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/>
                        <a:t>RESPONSE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/>
                        <a:t>Connection:keep-alive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/>
                        <a:t>Content-Encoding:gzip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/>
                        <a:t>Content-Type:text/html;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/>
                        <a:t>Content-Length: 434322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/>
                        <a:t>*Контент страницы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p25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создают сайты?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Купить домен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(имя сайта, к примеру it-iabs.com)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Купить хостинг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(сервер на котором будет работать сайт)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Связать домен и хостинг настройками ns серверов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(Рассказать о покупке DNS серверам)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Установить на хостинг ваше веб-приложение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Веб-программа 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1724850" y="1650375"/>
            <a:ext cx="2190300" cy="17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Серверная часть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Программа, которая работает на сервере(хостинге)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5118675" y="1650375"/>
            <a:ext cx="2103300" cy="17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Клиентская часть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Код, который получает и интерпретирует браузер. Тоже программа.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26" name="Google Shape;2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Веб-программа на стороне клиента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375" y="1017725"/>
            <a:ext cx="6890711" cy="403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36" name="Google Shape;2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- структурирует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2400" u="none" cap="none" strike="noStrike">
                <a:solidFill>
                  <a:srgbClr val="1C02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&lt;html&gt;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ru" sz="2400" u="none" cap="none" strike="noStrike">
                <a:solidFill>
                  <a:srgbClr val="1C02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Я текст заголовка</a:t>
            </a:r>
            <a:r>
              <a:rPr b="0" i="0" lang="ru" sz="2400" u="none" cap="none" strike="noStrike">
                <a:solidFill>
                  <a:srgbClr val="1C02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&lt;/h1&gt;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ru" sz="2400" u="none" cap="none" strike="noStrike">
                <a:solidFill>
                  <a:srgbClr val="1C02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А я длинный текст абзаца</a:t>
            </a:r>
            <a:r>
              <a:rPr b="0" i="0" lang="ru" sz="2400" u="none" cap="none" strike="noStrike">
                <a:solidFill>
                  <a:srgbClr val="1C02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&lt;/p&gt;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1C02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&lt;/html&gt;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- презентует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311700" y="1077925"/>
            <a:ext cx="690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{</a:t>
            </a:r>
            <a:b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ru" sz="1800" u="none" cap="none" strike="noStrike">
                <a:solidFill>
                  <a:srgbClr val="6D79D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i="0" lang="ru" sz="1800" u="none" cap="none" strike="noStrike">
                <a:solidFill>
                  <a:srgbClr val="06960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ru" sz="1800" u="none" cap="none" strike="noStrike">
                <a:solidFill>
                  <a:srgbClr val="6D79D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i="0" lang="ru" sz="1800" u="none" cap="none" strike="noStrike">
                <a:solidFill>
                  <a:srgbClr val="06960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{</a:t>
            </a:r>
            <a:b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ru" sz="1800" u="none" cap="none" strike="noStrike">
                <a:solidFill>
                  <a:srgbClr val="6D79D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text-indent</a:t>
            </a: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1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56" name="Google Shape;2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- оживляет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h1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document.getElementsByTagName(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b="0" i="0" lang="ru" sz="2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h1.</a:t>
            </a: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function(){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alert(“Не кликайте по заголовку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”);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b="0" i="0" lang="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66" name="Google Shape;2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 станете разработчиками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Должности:</a:t>
            </a:r>
            <a:endParaRPr b="1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Junior php developer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Junior frontend developer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Фриланс:</a:t>
            </a:r>
            <a:endParaRPr b="1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Написание скриптов на php, создание сайтов, написание модулей и плагинов под различные cms, внесение правок в существующие проекты, правка багов, работа в удаленных командах и много другое.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Веб-программы на стороне сервера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b="0" i="0" lang="ru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Получают запросы клиентов</a:t>
            </a:r>
            <a:endParaRPr b="0" i="0" sz="24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b="0" i="0" lang="ru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Взаимодействуют с файловой системой, базами данных</a:t>
            </a:r>
            <a:r>
              <a:rPr b="0" i="0" lang="ru" sz="24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сторонними сервисами</a:t>
            </a:r>
            <a:endParaRPr b="0" i="0" sz="24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b="0" i="0" lang="ru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Обрабатывают данные</a:t>
            </a:r>
            <a:endParaRPr b="0" i="0" sz="24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b="0" i="0" lang="ru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Выполняют другие действия</a:t>
            </a:r>
            <a:endParaRPr b="0" i="0" sz="24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b="0" i="0" lang="ru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Генерируют ответ клиенту</a:t>
            </a:r>
            <a:endParaRPr b="0" i="0" sz="24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Языки: </a:t>
            </a:r>
            <a:r>
              <a:rPr b="0" i="0" lang="ru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PHP</a:t>
            </a:r>
            <a:r>
              <a:rPr b="0" i="0" lang="ru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Ruby</a:t>
            </a:r>
            <a:r>
              <a:rPr b="0" i="0" lang="ru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Java</a:t>
            </a:r>
            <a:r>
              <a:rPr b="0" i="0" lang="ru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Python</a:t>
            </a:r>
            <a:r>
              <a:rPr b="0" i="0" lang="ru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.NET, Javascript и другие 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76" name="Google Shape;27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268275" y="11462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Хороший ООП язык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топе всех рейтингов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Удобен для веб-сайтов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Широкий спектр применения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Очень много проектов требующих поддержки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Много начинающихся проектов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Легко найти работу новичку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Почему именно PHP?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86" name="Google Shape;2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веб-сайтов нужен Apache(Nginx)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073" y="1327775"/>
            <a:ext cx="4367200" cy="31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4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96" name="Google Shape;29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 - это обязательно!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662" y="1267750"/>
            <a:ext cx="3264212" cy="27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5"/>
          <p:cNvSpPr txBox="1"/>
          <p:nvPr/>
        </p:nvSpPr>
        <p:spPr>
          <a:xfrm>
            <a:off x="1137738" y="4148838"/>
            <a:ext cx="6735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Процент использования операционных систем на серверах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307" name="Google Shape;30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arenR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Установить линукс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arenR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Освоиться в терминале(cp, mv, mkdir, rm, nano)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arenR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Освоиться с правами (sudo, su)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arenR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Разобраться с пакетным менеджером(apt-get install, apt-get remove, apt-get update, apt-get upgrade)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arenR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Установить php, mysql, apache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317" name="Google Shape;3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Домашнее задание PRO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arenR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Написать bash скрипт, который будет архивировать директорию Документы и складывать в директорию backup 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arenR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Имя файла архива Y-m-d-H-i.tar.gz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arenR"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Повесить скрипт на CRON, для выполнения каждые 2 часа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7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327" name="Google Shape;3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Перспективы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-3699" l="-2510" r="2508" t="3700"/>
          <a:stretch/>
        </p:blipFill>
        <p:spPr>
          <a:xfrm>
            <a:off x="107950" y="1234750"/>
            <a:ext cx="4449601" cy="296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0" l="0" r="0" t="-3444"/>
          <a:stretch/>
        </p:blipFill>
        <p:spPr>
          <a:xfrm>
            <a:off x="4734200" y="1234762"/>
            <a:ext cx="4294549" cy="26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Веб-программы - просто и сложно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Освоить веб-технологии не сложно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Веб-технологий много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Информации о веб-технологиях безумно много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Технологии развиваются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Технологии появляются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Старые знания быстро теряют свою ценность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Зачем вы сюда пришли?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Зачем платить деньги, за то что есть в интернете?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Youtube, GeekBrains, Яндекс Академия, Coursera, Udemy и прочие прочие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тысячи прекрасных бесплатных книг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 курсе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Много самостоятельной работы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Много домашних заданий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Реальные задачи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Реальная команда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Инструменты, окружение, принципы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Опыт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Давайте начнем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74" y="1152474"/>
            <a:ext cx="7556169" cy="30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18" name="Google Shape;1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 теперь усложним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150" y="1203750"/>
            <a:ext cx="6261700" cy="26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3000" u="none" cap="none" strike="noStrike">
                <a:solidFill>
                  <a:srgbClr val="25252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Наши программы будут жить здесь</a:t>
            </a:r>
            <a:endParaRPr b="1" i="0" sz="3000" u="none" cap="none" strike="noStrike">
              <a:solidFill>
                <a:srgbClr val="25252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2400" u="none" cap="none" strike="noStrike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Интерне́т</a:t>
            </a:r>
            <a:r>
              <a:rPr b="0" i="0" lang="ru" sz="2400" u="none" cap="none" strike="noStrike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всемирная система объединённых </a:t>
            </a:r>
            <a:r>
              <a:rPr b="0" i="0" lang="ru" sz="2400" u="none" cap="none" strike="noStrike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компьютерных сетей</a:t>
            </a:r>
            <a:r>
              <a:rPr b="0" i="0" lang="ru" sz="2400" u="none" cap="none" strike="noStrike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для хранения и передачи информации</a:t>
            </a:r>
            <a:endParaRPr b="0" i="0" sz="2400" u="none" cap="none" strike="noStrike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2400" u="none" cap="none" strike="noStrike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Интранет</a:t>
            </a:r>
            <a:r>
              <a:rPr b="0" i="0" lang="ru" sz="2400" u="none" cap="none" strike="noStrike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в отличие от </a:t>
            </a:r>
            <a:r>
              <a:rPr b="0" i="0" lang="ru" sz="2400" u="none" cap="none" strike="noStrike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Интернета</a:t>
            </a:r>
            <a:r>
              <a:rPr b="0" i="0" lang="ru" sz="2400" u="none" cap="none" strike="noStrike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это внутренняя частная сеть организации.</a:t>
            </a:r>
            <a:endParaRPr b="0" i="0" sz="2400" u="none" cap="none" strike="noStrike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38" name="Google Shape;13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