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586F7C-8DE0-420B-B65D-098D37CC88AA}">
  <a:tblStyle styleId="{44586F7C-8DE0-420B-B65D-098D37CC88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u.wikipedia.org/wiki/%D0%9B%D0%B0%D1%82%D0%B8%D0%BD%D1%81%D0%BA%D0%B8%D0%B9_%D1%8F%D0%B7%D1%8B%D0%BA" TargetMode="External"/><Relationship Id="rId4" Type="http://schemas.openxmlformats.org/officeDocument/2006/relationships/hyperlink" Target="https://ru.wikipedia.org/wiki/%D0%9F%D0%BE%D0%B7%D0%BD%D0%B0%D0%BD%D0%B8%D0%B5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ru.wikipedia.org/wiki/%D0%A0%D0%B5%D0%B7%D1%83%D0%BB%D1%8C%D1%82%D0%B0%D1%82" TargetMode="External"/><Relationship Id="rId5" Type="http://schemas.openxmlformats.org/officeDocument/2006/relationships/hyperlink" Target="https://ru.wikipedia.org/wiki/%D0%9E%D0%B1%D1%8A%D0%B5%D0%BA%D1%82_(%D1%84%D0%B8%D0%BB%D0%BE%D1%81%D0%BE%D1%84%D0%B8%D1%8F)" TargetMode="External"/><Relationship Id="rId6" Type="http://schemas.openxmlformats.org/officeDocument/2006/relationships/hyperlink" Target="https://ru.wikipedia.org/wiki/%D0%92%D0%B5%D1%89%D1%8C" TargetMode="External"/><Relationship Id="rId7" Type="http://schemas.openxmlformats.org/officeDocument/2006/relationships/hyperlink" Target="https://ru.wikipedia.org/wiki/%D0%AF%D0%B2%D0%BB%D0%B5%D0%BD%D0%B8%D0%B5_(%D1%84%D0%B8%D0%BB%D0%BE%D1%81%D0%BE%D1%84%D0%B8%D1%8F)" TargetMode="External"/><Relationship Id="rId8" Type="http://schemas.openxmlformats.org/officeDocument/2006/relationships/hyperlink" Target="https://ru.wikipedia.org/wiki/%D0%9E%D0%B1%D0%BE%D0%B1%D1%89%D0%B5%D0%BD%D0%B8%D0%B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hpfiddle.org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hp720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PHP, начало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Комментарии ничего не делают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 Только в одной строке !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Тут может быть размещён любой текст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/* Тут может быть размещён любой текст,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даже в несколько строк */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"Привет Всем !"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- контейнер c данными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$surname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"Петров"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$number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1269794645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$pi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3.14159265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$hello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 all"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"Значение нашей переменной - 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$hello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Давайте что-то вычислим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$bann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1" lang="ru" sz="24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Бананы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$lim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1" lang="ru" sz="24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Лимоны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$together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$bann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$lim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1" lang="ru" sz="24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Всего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"Количество фруктов 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$together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Конкатенация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“Владимир”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“Романичев”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$fullName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“ ” 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$fullName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Интерполяция переменных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$capital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"Paris"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"The capital of France is"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$capital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Интерполяция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$capital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"Paris"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"The capital of France is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$capital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&lt;br /&gt;"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Интерполяция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$text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"news"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"Where's the {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$text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}paper &lt;br /&gt;"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Константа - не меняется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b="0" i="0" lang="ru" sz="24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2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DOMAIN_NAME</a:t>
            </a:r>
            <a:r>
              <a:rPr b="0" i="0" lang="ru" sz="24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24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chemeClr val="dk1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PI</a:t>
            </a:r>
            <a:endParaRPr sz="2400">
              <a:solidFill>
                <a:schemeClr val="dk1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данных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Что мы можем делать с данными?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Число + Число = 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Строка . Строка = 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Строка  - Число = 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данных php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31"/>
          <p:cNvGraphicFramePr/>
          <p:nvPr/>
        </p:nvGraphicFramePr>
        <p:xfrm>
          <a:off x="311700" y="12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{44586F7C-8DE0-420B-B65D-098D37CC88AA}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 u="none" cap="none" strike="noStrike"/>
                        <a:t>Boolean - true или false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 u="none" cap="none" strike="noStrike"/>
                        <a:t>Integer - целые числа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u="none" cap="none" strike="noStrike"/>
                        <a:t>String - строка, текст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 u="none" cap="none" strike="noStrike"/>
                        <a:t>Float - дробь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u="none" cap="none" strike="noStrike">
                          <a:solidFill>
                            <a:schemeClr val="dk1"/>
                          </a:solidFill>
                        </a:rPr>
                        <a:t>Object - Объект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u="none" cap="none" strike="noStrike">
                          <a:solidFill>
                            <a:schemeClr val="dk1"/>
                          </a:solidFill>
                        </a:rPr>
                        <a:t>Array - Массив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u="none" cap="none" strike="noStrike">
                          <a:solidFill>
                            <a:schemeClr val="dk1"/>
                          </a:solidFill>
                        </a:rPr>
                        <a:t>Resource - Ресурс (Например: файл)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u="none" cap="none" strike="noStrike">
                          <a:solidFill>
                            <a:schemeClr val="dk1"/>
                          </a:solidFill>
                        </a:rPr>
                        <a:t>NULL - Значение NULL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31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Вступление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PHP (англ. PHP: Hypertext Preprocessor) — скриптовый язык программирования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 программирования, применяющихся для создания динамических веб-сайтов.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$bool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Значение Boolean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$int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Значение Integer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$string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"Содержит текст"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Значение String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$string2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"5425"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//Значение String из-за кавычек</a:t>
            </a:r>
            <a:endParaRPr b="0" i="0" sz="2400" u="none" cap="none" strike="noStrike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$float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r>
              <a:rPr lang="ru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" sz="24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122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Значение Float</a:t>
            </a:r>
            <a:endParaRPr b="0" i="0" sz="2400" u="none" cap="none" strike="noStrike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Динамическая типизация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Тип переменной подбирает сам php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Можно преобразовать тип явно указывая в какой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$str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24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"50000"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Значение String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$new_str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ru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$str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0" i="0" lang="ru" sz="24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Теперь значение стало Integer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Операции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$string1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Абстракция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Абстра́кция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лат.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abstractio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отвлечение) — отвлечение в процессе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познания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несущественных сторон, свойств, связей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объекта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предмета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явления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с целью выделения их существенных, закономерных признаков; </a:t>
            </a:r>
            <a:r>
              <a:rPr b="0" i="1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абстрагирование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теоретическое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обобщение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как </a:t>
            </a:r>
            <a:r>
              <a:rPr b="0" i="0" lang="ru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результат</a:t>
            </a:r>
            <a:r>
              <a:rPr b="0" i="0" lang="ru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такого отвлечения.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76" name="Google Shape;276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- один из видов абстракции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в степени 3 = 2*2*2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3246225" y="2039850"/>
            <a:ext cx="1316100" cy="13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36"/>
          <p:cNvCxnSpPr/>
          <p:nvPr/>
        </p:nvCxnSpPr>
        <p:spPr>
          <a:xfrm flipH="1">
            <a:off x="2215450" y="2193400"/>
            <a:ext cx="1052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36"/>
          <p:cNvCxnSpPr/>
          <p:nvPr/>
        </p:nvCxnSpPr>
        <p:spPr>
          <a:xfrm flipH="1">
            <a:off x="2215450" y="3260200"/>
            <a:ext cx="1052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36"/>
          <p:cNvSpPr txBox="1"/>
          <p:nvPr/>
        </p:nvSpPr>
        <p:spPr>
          <a:xfrm>
            <a:off x="2149525" y="1700000"/>
            <a:ext cx="4497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149525" y="2785725"/>
            <a:ext cx="4497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6"/>
          <p:cNvCxnSpPr>
            <a:stCxn id="285" idx="3"/>
          </p:cNvCxnSpPr>
          <p:nvPr/>
        </p:nvCxnSpPr>
        <p:spPr>
          <a:xfrm>
            <a:off x="4562325" y="2692350"/>
            <a:ext cx="1316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36"/>
          <p:cNvSpPr txBox="1"/>
          <p:nvPr/>
        </p:nvSpPr>
        <p:spPr>
          <a:xfrm>
            <a:off x="5635875" y="2203200"/>
            <a:ext cx="4497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514325" y="3925150"/>
            <a:ext cx="4958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pow(2, 3);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Математические функции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Модуль числа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2.4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3 Округление в большую сторону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2.6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2 Округление числа в меньшую сторону.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7 Максимальное число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1 Минимальное число ряда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3 Обычное округление 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ru" sz="18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= 4 Квадрат числа</a:t>
            </a:r>
            <a:endParaRPr b="0" i="1" sz="1800" u="none" cap="none" strike="noStrike">
              <a:solidFill>
                <a:srgbClr val="0066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Присвоение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$fruits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$n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$m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$p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ru" sz="2400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$g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100" y="964350"/>
            <a:ext cx="7649275" cy="3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24" name="Google Shape;3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$hocheshBitZdorov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585CF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1" lang="ru" sz="2400" u="none" cap="none" strike="noStrike">
                <a:solidFill>
                  <a:srgbClr val="0066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or false?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ru" sz="24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$hocheshBitZdorov == true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"Закаляйся!"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else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"Валяйся на диване!"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Еще примеры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$speed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ru" sz="18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ru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$speed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ru" sz="18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{    </a:t>
            </a:r>
            <a:r>
              <a:rPr b="0" i="0" lang="ru" sz="18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Начало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ru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"Превышение скорости! &lt;br&gt;"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ru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"Пожалуйста, уменьшите скорость!"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r>
              <a:rPr b="0" i="0" lang="ru" sz="18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Конец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Термины	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правила о том какие наборы символов будут считаться программой. Текст написанный по этим правилам, понимается как набор команд и является программой.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Семантика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смысл написанного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последовательность действий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Скрипт (сценарий) 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алгоритм написанный на языке программирования php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Больше условий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'Вова'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'Романичев'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"Привет Вова"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'Вова'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'Романичев'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"Ты   Романичев или Вова?"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((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$g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31849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ru" sz="18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18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"Ого как сложно"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Разрабатываем игру	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http://phpfiddle.org/main/code/sy7w-hqgb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Домашнее задание PRO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265125" y="1096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Игра “Очко” для двух игроков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if без массивов и циклов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карты из колоды достаем через rand(2, 11)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Максимально может быть 4 хода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Игроки берут карты пока не наберут 16 очков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374" name="Google Shape;3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4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975" y="1120498"/>
            <a:ext cx="3279125" cy="3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Phpfidle поможет быстро начать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98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http://phpfiddle.org/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Ссылки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http://php720.com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http://php.net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Файлы .php, .phtml .phar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666750" y="11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{44586F7C-8DE0-420B-B65D-098D37CC88AA}</a:tableStyleId>
              </a:tblPr>
              <a:tblGrid>
                <a:gridCol w="3619500"/>
                <a:gridCol w="3619500"/>
              </a:tblGrid>
              <a:tr h="312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2"/>
                          </a:solidFill>
                        </a:rPr>
                        <a:t>&lt;?php</a:t>
                      </a:r>
                      <a:endParaRPr b="1"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2"/>
                          </a:solidFill>
                        </a:rPr>
                        <a:t>    ...</a:t>
                      </a:r>
                      <a:endParaRPr b="1"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800" u="none" cap="none" strike="noStrike">
                          <a:solidFill>
                            <a:schemeClr val="dk2"/>
                          </a:solidFill>
                        </a:rPr>
                        <a:t>?&gt;</a:t>
                      </a:r>
                      <a:endParaRPr b="1"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&lt;?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    ...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?&gt;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&lt;script language = "php"&gt;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    ...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&lt;/script&gt;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&lt;%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    ...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u="none" cap="none" strike="noStrike">
                          <a:solidFill>
                            <a:schemeClr val="dk2"/>
                          </a:solidFill>
                        </a:rPr>
                        <a:t>%&gt;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Файлы c php могут содержать любой текст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38775" y="1257150"/>
            <a:ext cx="7995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Тут текст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А тут программа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тут текст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echo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'Привет от PHP'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2016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ru" sz="2400" u="none" cap="none" strike="noStrike">
                <a:solidFill>
                  <a:srgbClr val="3C4C7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" sz="2400" u="none" cap="none" strike="noStrike">
                <a:solidFill>
                  <a:srgbClr val="036A0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'Петров Иван&lt;br&gt;Родился&lt;br&gt;...'</a:t>
            </a:r>
            <a:r>
              <a:rPr b="0" i="0" lang="ru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ru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0" y="0"/>
            <a:ext cx="9144000" cy="1116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- IT academy IABS-02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425" y="111600"/>
            <a:ext cx="1794225" cy="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0" y="4762725"/>
            <a:ext cx="9144000" cy="38070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074950" y="4762725"/>
            <a:ext cx="4994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WEB PROGRAMMER | DAY 1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