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Для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пра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вки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текс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та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загл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ави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я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щёл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книт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е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мы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шь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ю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CDD9C23-33CF-4D39-82C2-808A119E0481}" type="slidenum">
              <a:rPr b="0" lang="ru-RU" sz="1000" spc="-1" strike="noStrike">
                <a:solidFill>
                  <a:srgbClr val="595959"/>
                </a:solidFill>
                <a:latin typeface="Arial"/>
                <a:ea typeface="Arial"/>
              </a:rPr>
              <a:t>24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F9ADAE3-A095-4CA3-968B-AB77823219A7}" type="slidenum">
              <a:rPr b="0" lang="ru-RU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ru-RU" sz="5200" spc="-1" strike="noStrike">
                <a:solidFill>
                  <a:srgbClr val="000000"/>
                </a:solidFill>
                <a:latin typeface="Arial"/>
                <a:ea typeface="Arial"/>
              </a:rPr>
              <a:t>День 3. PHP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Google Shape;56;p1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();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"test"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Google Shape;145;p22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34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"ggg", "ttt"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var_dump(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);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Google Shape;155;p2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40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();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"ggg"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"ttt"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var_dump(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);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Google Shape;165;p24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46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"test1"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"test"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1" name="Google Shape;175;p25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52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();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"test"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 =&gt;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7" name="Google Shape;185;p2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58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3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++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Google Shape;195;p27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64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3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++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    if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Google Shape;205;p28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70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3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++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    if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 or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2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5" name="Google Shape;215;p29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76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3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++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    if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 and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2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Google Shape;225;p30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82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Зачем это всё?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Это основы программирования.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Эти конструкции есть во всех языках программирования.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Все программы приводятся к этим конструкциям.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Примеры в сайтостроении(демонстрация из конспекта).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7" name="Google Shape;235;p31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88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ru-RU" sz="5200" spc="-1" strike="noStrike">
                <a:solidFill>
                  <a:srgbClr val="000000"/>
                </a:solidFill>
                <a:latin typeface="Arial"/>
                <a:ea typeface="Arial"/>
              </a:rPr>
              <a:t>Домашние задания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Google Shape;65;p14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Можно описать все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00000"/>
              </a:lnSpc>
            </a:pPr>
            <a:r>
              <a:rPr b="0" i="1" lang="ru-RU" sz="1800" spc="-1" strike="noStrike">
                <a:solidFill>
                  <a:srgbClr val="0066ff"/>
                </a:solidFill>
                <a:latin typeface="Consolas"/>
                <a:ea typeface="Consolas"/>
              </a:rPr>
              <a:t>// Бизнес сущности</a:t>
            </a:r>
            <a:br/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$goods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'title'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=&gt;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'Хлеб'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'price'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=&gt;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7.50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,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'title'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=&gt;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'Соль'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'price'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=&gt;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5.50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i="1" lang="ru-RU" sz="1800" spc="-1" strike="noStrike">
                <a:solidFill>
                  <a:srgbClr val="0066ff"/>
                </a:solidFill>
                <a:latin typeface="Consolas"/>
                <a:ea typeface="Consolas"/>
              </a:rPr>
              <a:t>// Бизнес правила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if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$price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50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"Скидка!!!"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$price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$price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/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3" name="Google Shape;245;p32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94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Читайте книги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8" name="Google Shape;254;p3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99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201" name="Google Shape;257;p33" descr=""/>
          <p:cNvPicPr/>
          <p:nvPr/>
        </p:nvPicPr>
        <p:blipFill>
          <a:blip r:embed="rId2"/>
          <a:stretch/>
        </p:blipFill>
        <p:spPr>
          <a:xfrm>
            <a:off x="3553200" y="1074960"/>
            <a:ext cx="1904760" cy="272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3" name="Google Shape;263;p34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04" name="CustomShape 2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3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06" name="TextShape 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Можно меньше писать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TextShape 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function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a2"/>
                </a:solidFill>
                <a:latin typeface="Consolas"/>
                <a:ea typeface="Consolas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$text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$text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.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"&lt;br&gt;"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   </a:t>
            </a:r>
            <a:br/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e(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"Победил {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$player1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Google Shape;273;p35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10" name="CustomShape 2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3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12" name="TextShape 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RETURN возвращает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TextShape 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ru-RU" sz="1600" spc="-1" strike="noStrike">
                <a:solidFill>
                  <a:srgbClr val="0000ff"/>
                </a:solidFill>
                <a:latin typeface="Consolas"/>
                <a:ea typeface="Consolas"/>
              </a:rPr>
              <a:t>function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600" spc="-1" strike="noStrike">
                <a:solidFill>
                  <a:srgbClr val="0000a2"/>
                </a:solidFill>
                <a:latin typeface="Consolas"/>
                <a:ea typeface="Consolas"/>
              </a:rPr>
              <a:t>calculate_points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Consolas"/>
              </a:rPr>
              <a:t>(){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600" spc="-1" strike="noStrike">
                <a:solidFill>
                  <a:srgbClr val="318495"/>
                </a:solidFill>
                <a:latin typeface="Consolas"/>
                <a:ea typeface="Consolas"/>
              </a:rPr>
              <a:t>$points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6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6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600" spc="-1" strike="noStrike">
                <a:solidFill>
                  <a:srgbClr val="318495"/>
                </a:solidFill>
                <a:latin typeface="Consolas"/>
                <a:ea typeface="Consolas"/>
              </a:rPr>
              <a:t>$points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600" spc="-1" strike="noStrike">
                <a:solidFill>
                  <a:srgbClr val="0000ff"/>
                </a:solidFill>
                <a:latin typeface="Consolas"/>
                <a:ea typeface="Consolas"/>
              </a:rPr>
              <a:t>+=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600" spc="-1" strike="noStrike">
                <a:solidFill>
                  <a:srgbClr val="3c4c72"/>
                </a:solidFill>
                <a:latin typeface="Consolas"/>
                <a:ea typeface="Consolas"/>
              </a:rPr>
              <a:t>rand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600" spc="-1" strike="noStrike">
                <a:solidFill>
                  <a:srgbClr val="0000cd"/>
                </a:solidFill>
                <a:latin typeface="Consolas"/>
                <a:ea typeface="Consolas"/>
              </a:rPr>
              <a:t>1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Consolas"/>
              </a:rPr>
              <a:t>,</a:t>
            </a:r>
            <a:r>
              <a:rPr b="0" lang="ru-RU" sz="1600" spc="-1" strike="noStrike">
                <a:solidFill>
                  <a:srgbClr val="0000cd"/>
                </a:solidFill>
                <a:latin typeface="Consolas"/>
                <a:ea typeface="Consolas"/>
              </a:rPr>
              <a:t>6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600" spc="-1" strike="noStrike">
                <a:solidFill>
                  <a:srgbClr val="318495"/>
                </a:solidFill>
                <a:latin typeface="Consolas"/>
                <a:ea typeface="Consolas"/>
              </a:rPr>
              <a:t>$points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600" spc="-1" strike="noStrike">
                <a:solidFill>
                  <a:srgbClr val="0000ff"/>
                </a:solidFill>
                <a:latin typeface="Consolas"/>
                <a:ea typeface="Consolas"/>
              </a:rPr>
              <a:t>+=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600" spc="-1" strike="noStrike">
                <a:solidFill>
                  <a:srgbClr val="3c4c72"/>
                </a:solidFill>
                <a:latin typeface="Consolas"/>
                <a:ea typeface="Consolas"/>
              </a:rPr>
              <a:t>rand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600" spc="-1" strike="noStrike">
                <a:solidFill>
                  <a:srgbClr val="0000cd"/>
                </a:solidFill>
                <a:latin typeface="Consolas"/>
                <a:ea typeface="Consolas"/>
              </a:rPr>
              <a:t>1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1600" spc="-1" strike="noStrike">
                <a:solidFill>
                  <a:srgbClr val="0000cd"/>
                </a:solidFill>
                <a:latin typeface="Consolas"/>
                <a:ea typeface="Consolas"/>
              </a:rPr>
              <a:t>6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600" spc="-1" strike="noStrike">
                <a:solidFill>
                  <a:srgbClr val="318495"/>
                </a:solidFill>
                <a:latin typeface="Consolas"/>
                <a:ea typeface="Consolas"/>
              </a:rPr>
              <a:t>$points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600" spc="-1" strike="noStrike">
                <a:solidFill>
                  <a:srgbClr val="0000ff"/>
                </a:solidFill>
                <a:latin typeface="Consolas"/>
                <a:ea typeface="Consolas"/>
              </a:rPr>
              <a:t>+=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600" spc="-1" strike="noStrike">
                <a:solidFill>
                  <a:srgbClr val="3c4c72"/>
                </a:solidFill>
                <a:latin typeface="Consolas"/>
                <a:ea typeface="Consolas"/>
              </a:rPr>
              <a:t>rand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600" spc="-1" strike="noStrike">
                <a:solidFill>
                  <a:srgbClr val="0000cd"/>
                </a:solidFill>
                <a:latin typeface="Consolas"/>
                <a:ea typeface="Consolas"/>
              </a:rPr>
              <a:t>1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1600" spc="-1" strike="noStrike">
                <a:solidFill>
                  <a:srgbClr val="0000cd"/>
                </a:solidFill>
                <a:latin typeface="Consolas"/>
                <a:ea typeface="Consolas"/>
              </a:rPr>
              <a:t>6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1600" spc="-1" strike="noStrike">
                <a:solidFill>
                  <a:srgbClr val="0000ff"/>
                </a:solidFill>
                <a:latin typeface="Consolas"/>
                <a:ea typeface="Consolas"/>
              </a:rPr>
              <a:t>    return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600" spc="-1" strike="noStrike">
                <a:solidFill>
                  <a:srgbClr val="318495"/>
                </a:solidFill>
                <a:latin typeface="Consolas"/>
                <a:ea typeface="Consolas"/>
              </a:rPr>
              <a:t>$points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1600" spc="-1" strike="noStrike">
                <a:solidFill>
                  <a:srgbClr val="318495"/>
                </a:solidFill>
                <a:latin typeface="Consolas"/>
                <a:ea typeface="Consolas"/>
              </a:rPr>
              <a:t>$player1Points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6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Consolas"/>
              </a:rPr>
              <a:t> calculate_points();</a:t>
            </a:r>
            <a:br/>
            <a:r>
              <a:rPr b="0" lang="ru-RU" sz="1600" spc="-1" strike="noStrike">
                <a:solidFill>
                  <a:srgbClr val="318495"/>
                </a:solidFill>
                <a:latin typeface="Consolas"/>
                <a:ea typeface="Consolas"/>
              </a:rPr>
              <a:t>$player2Points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6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Consolas"/>
              </a:rPr>
              <a:t> calculate_points();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5329800" y="937080"/>
            <a:ext cx="29995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ff9900"/>
                </a:solidFill>
                <a:latin typeface="Arial"/>
                <a:ea typeface="Arial"/>
              </a:rPr>
              <a:t>y = f(x)</a:t>
            </a:r>
            <a:endParaRPr b="0" lang="ru-RU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4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Функция - это подпрограмма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7" name="Google Shape;285;p3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18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766440" y="2112840"/>
            <a:ext cx="1518480" cy="780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Веб-программа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883800" y="1256400"/>
            <a:ext cx="1284120" cy="380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статья = 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22" name="CustomShape 7"/>
          <p:cNvSpPr/>
          <p:nvPr/>
        </p:nvSpPr>
        <p:spPr>
          <a:xfrm>
            <a:off x="1525680" y="1637280"/>
            <a:ext cx="360" cy="47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8"/>
          <p:cNvSpPr/>
          <p:nvPr/>
        </p:nvSpPr>
        <p:spPr>
          <a:xfrm>
            <a:off x="883800" y="3396600"/>
            <a:ext cx="1284120" cy="780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&lt;html&gt;...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24" name="CustomShape 9"/>
          <p:cNvSpPr/>
          <p:nvPr/>
        </p:nvSpPr>
        <p:spPr>
          <a:xfrm>
            <a:off x="1525680" y="2892960"/>
            <a:ext cx="360" cy="50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0"/>
          <p:cNvSpPr/>
          <p:nvPr/>
        </p:nvSpPr>
        <p:spPr>
          <a:xfrm>
            <a:off x="3883680" y="2112840"/>
            <a:ext cx="1518480" cy="780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Подсчет очков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26" name="CustomShape 11"/>
          <p:cNvSpPr/>
          <p:nvPr/>
        </p:nvSpPr>
        <p:spPr>
          <a:xfrm>
            <a:off x="3654000" y="1256400"/>
            <a:ext cx="1977840" cy="380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имя игрока = Димон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27" name="CustomShape 12"/>
          <p:cNvSpPr/>
          <p:nvPr/>
        </p:nvSpPr>
        <p:spPr>
          <a:xfrm>
            <a:off x="4643280" y="1637280"/>
            <a:ext cx="360" cy="47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3"/>
          <p:cNvSpPr/>
          <p:nvPr/>
        </p:nvSpPr>
        <p:spPr>
          <a:xfrm>
            <a:off x="4001040" y="3396600"/>
            <a:ext cx="1284120" cy="780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29" name="CustomShape 14"/>
          <p:cNvSpPr/>
          <p:nvPr/>
        </p:nvSpPr>
        <p:spPr>
          <a:xfrm>
            <a:off x="4643280" y="2892960"/>
            <a:ext cx="360" cy="50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5"/>
          <p:cNvSpPr/>
          <p:nvPr/>
        </p:nvSpPr>
        <p:spPr>
          <a:xfrm>
            <a:off x="2545920" y="3603960"/>
            <a:ext cx="1076760" cy="4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Результат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Функция может вызывать другие функции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3" name="Google Shape;305;p37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34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756360" y="2085120"/>
            <a:ext cx="1518480" cy="780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Подсчет очков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37" name="CustomShape 6"/>
          <p:cNvSpPr/>
          <p:nvPr/>
        </p:nvSpPr>
        <p:spPr>
          <a:xfrm>
            <a:off x="526680" y="1229040"/>
            <a:ext cx="1977840" cy="380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имя игрока = Димон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38" name="CustomShape 7"/>
          <p:cNvSpPr/>
          <p:nvPr/>
        </p:nvSpPr>
        <p:spPr>
          <a:xfrm>
            <a:off x="1515600" y="1609560"/>
            <a:ext cx="360" cy="47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8"/>
          <p:cNvSpPr/>
          <p:nvPr/>
        </p:nvSpPr>
        <p:spPr>
          <a:xfrm>
            <a:off x="873360" y="3369240"/>
            <a:ext cx="1284120" cy="780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40" name="CustomShape 9"/>
          <p:cNvSpPr/>
          <p:nvPr/>
        </p:nvSpPr>
        <p:spPr>
          <a:xfrm>
            <a:off x="1515600" y="2865600"/>
            <a:ext cx="360" cy="50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0"/>
          <p:cNvSpPr/>
          <p:nvPr/>
        </p:nvSpPr>
        <p:spPr>
          <a:xfrm>
            <a:off x="3085920" y="2723760"/>
            <a:ext cx="1793880" cy="7869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echo имя игрока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42" name="CustomShape 11"/>
          <p:cNvSpPr/>
          <p:nvPr/>
        </p:nvSpPr>
        <p:spPr>
          <a:xfrm>
            <a:off x="2275200" y="2475360"/>
            <a:ext cx="810720" cy="64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2"/>
          <p:cNvSpPr/>
          <p:nvPr/>
        </p:nvSpPr>
        <p:spPr>
          <a:xfrm>
            <a:off x="5033160" y="1097640"/>
            <a:ext cx="3866040" cy="34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function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a2"/>
                </a:solidFill>
                <a:latin typeface="Consolas"/>
                <a:ea typeface="Consolas"/>
              </a:rPr>
              <a:t>calculate_points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050" spc="-1" strike="noStrike">
                <a:solidFill>
                  <a:srgbClr val="318495"/>
                </a:solidFill>
                <a:latin typeface="Consolas"/>
                <a:ea typeface="Consolas"/>
              </a:rPr>
              <a:t>$name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){  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050" spc="-1" strike="noStrike">
                <a:solidFill>
                  <a:srgbClr val="318495"/>
                </a:solidFill>
                <a:latin typeface="Consolas"/>
                <a:ea typeface="Consolas"/>
              </a:rPr>
              <a:t>$current_points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for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05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105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c5060b"/>
                </a:solidFill>
                <a:latin typeface="Consolas"/>
                <a:ea typeface="Consolas"/>
              </a:rPr>
              <a:t>3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105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++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50" spc="-1" strike="noStrike">
                <a:solidFill>
                  <a:srgbClr val="318495"/>
                </a:solidFill>
                <a:latin typeface="Consolas"/>
                <a:ea typeface="Consolas"/>
              </a:rPr>
              <a:t>$current_points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+=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3c4c72"/>
                </a:solidFill>
                <a:latin typeface="Consolas"/>
                <a:ea typeface="Consolas"/>
              </a:rPr>
              <a:t>rand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050" spc="-1" strike="noStrike">
                <a:solidFill>
                  <a:srgbClr val="c5060b"/>
                </a:solidFill>
                <a:latin typeface="Consolas"/>
                <a:ea typeface="Consolas"/>
              </a:rPr>
              <a:t>1, 6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5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36a07"/>
                </a:solidFill>
                <a:latin typeface="Consolas"/>
                <a:ea typeface="Consolas"/>
              </a:rPr>
              <a:t>"Игрок {</a:t>
            </a:r>
            <a:r>
              <a:rPr b="0" lang="ru-RU" sz="1050" spc="-1" strike="noStrike">
                <a:solidFill>
                  <a:srgbClr val="318495"/>
                </a:solidFill>
                <a:latin typeface="Consolas"/>
                <a:ea typeface="Consolas"/>
              </a:rPr>
              <a:t>$name</a:t>
            </a:r>
            <a:r>
              <a:rPr b="0" lang="ru-RU" sz="1050" spc="-1" strike="noStrike">
                <a:solidFill>
                  <a:srgbClr val="036a07"/>
                </a:solidFill>
                <a:latin typeface="Consolas"/>
                <a:ea typeface="Consolas"/>
              </a:rPr>
              <a:t>} походил&lt;br&gt;"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return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318495"/>
                </a:solidFill>
                <a:latin typeface="Consolas"/>
                <a:ea typeface="Consolas"/>
              </a:rPr>
              <a:t>$current_points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50" spc="-1" strike="noStrike">
              <a:latin typeface="Arial"/>
            </a:endParaRPr>
          </a:p>
        </p:txBody>
      </p:sp>
      <p:sp>
        <p:nvSpPr>
          <p:cNvPr id="244" name="CustomShape 13"/>
          <p:cNvSpPr/>
          <p:nvPr/>
        </p:nvSpPr>
        <p:spPr>
          <a:xfrm>
            <a:off x="3085920" y="1609560"/>
            <a:ext cx="1793880" cy="7869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rand(1, 6)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45" name="CustomShape 14"/>
          <p:cNvSpPr/>
          <p:nvPr/>
        </p:nvSpPr>
        <p:spPr>
          <a:xfrm flipH="1" rot="10800000">
            <a:off x="3085920" y="2475360"/>
            <a:ext cx="810720" cy="47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7" name="Google Shape;323;p38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48" name="CustomShape 2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3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50" name="TextShape 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NULL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TextShape 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Arial"/>
                <a:ea typeface="Arial"/>
              </a:rPr>
              <a:t>NULL != 0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Arial"/>
                <a:ea typeface="Arial"/>
              </a:rPr>
              <a:t>NULL != “”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Arial"/>
                <a:ea typeface="Arial"/>
              </a:rPr>
              <a:t>NULL != false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Aft>
                <a:spcPts val="1599"/>
              </a:spcAft>
            </a:pP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3" name="Google Shape;333;p39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54" name="CustomShape 2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3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56" name="TextShape 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Область видимости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TextShape 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bb"/>
                </a:solidFill>
                <a:latin typeface="Verdana"/>
                <a:ea typeface="Verdana"/>
              </a:rPr>
              <a:t>&lt;?php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0000bb"/>
                </a:solidFill>
                <a:latin typeface="Verdana"/>
                <a:ea typeface="Verdana"/>
              </a:rPr>
              <a:t>$a </a:t>
            </a:r>
            <a:r>
              <a:rPr b="0" lang="ru-RU" sz="1800" spc="-1" strike="noStrike">
                <a:solidFill>
                  <a:srgbClr val="007700"/>
                </a:solidFill>
                <a:latin typeface="Verdana"/>
                <a:ea typeface="Verdana"/>
              </a:rPr>
              <a:t>= </a:t>
            </a:r>
            <a:r>
              <a:rPr b="0" lang="ru-RU" sz="1800" spc="-1" strike="noStrike">
                <a:solidFill>
                  <a:srgbClr val="0000bb"/>
                </a:solidFill>
                <a:latin typeface="Verdana"/>
                <a:ea typeface="Verdana"/>
              </a:rPr>
              <a:t>1</a:t>
            </a:r>
            <a:r>
              <a:rPr b="0" lang="ru-RU" sz="1800" spc="-1" strike="noStrike">
                <a:solidFill>
                  <a:srgbClr val="007700"/>
                </a:solidFill>
                <a:latin typeface="Verdana"/>
                <a:ea typeface="Verdana"/>
              </a:rPr>
              <a:t>; </a:t>
            </a:r>
            <a:r>
              <a:rPr b="0" lang="ru-RU" sz="1800" spc="-1" strike="noStrike">
                <a:solidFill>
                  <a:srgbClr val="ff8000"/>
                </a:solidFill>
                <a:latin typeface="Verdana"/>
                <a:ea typeface="Verdana"/>
              </a:rPr>
              <a:t>/* глобальная область видимости */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007700"/>
                </a:solidFill>
                <a:latin typeface="Verdana"/>
                <a:ea typeface="Verdana"/>
              </a:rPr>
              <a:t>function </a:t>
            </a:r>
            <a:r>
              <a:rPr b="0" lang="ru-RU" sz="1800" spc="-1" strike="noStrike">
                <a:solidFill>
                  <a:srgbClr val="0000bb"/>
                </a:solidFill>
                <a:latin typeface="Verdana"/>
                <a:ea typeface="Verdana"/>
              </a:rPr>
              <a:t>test</a:t>
            </a:r>
            <a:r>
              <a:rPr b="0" lang="ru-RU" sz="1800" spc="-1" strike="noStrike">
                <a:solidFill>
                  <a:srgbClr val="007700"/>
                </a:solidFill>
                <a:latin typeface="Verdana"/>
                <a:ea typeface="Verdana"/>
              </a:rPr>
              <a:t>(){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007700"/>
                </a:solidFill>
                <a:latin typeface="Verdana"/>
                <a:ea typeface="Verdana"/>
              </a:rPr>
              <a:t>    </a:t>
            </a:r>
            <a:r>
              <a:rPr b="0" lang="ru-RU" sz="1800" spc="-1" strike="noStrike">
                <a:solidFill>
                  <a:srgbClr val="007700"/>
                </a:solidFill>
                <a:latin typeface="Verdana"/>
                <a:ea typeface="Verdana"/>
              </a:rPr>
              <a:t>echo </a:t>
            </a:r>
            <a:r>
              <a:rPr b="0" lang="ru-RU" sz="1800" spc="-1" strike="noStrike">
                <a:solidFill>
                  <a:srgbClr val="0000bb"/>
                </a:solidFill>
                <a:latin typeface="Verdana"/>
                <a:ea typeface="Verdana"/>
              </a:rPr>
              <a:t>$a</a:t>
            </a:r>
            <a:r>
              <a:rPr b="0" lang="ru-RU" sz="1800" spc="-1" strike="noStrike">
                <a:solidFill>
                  <a:srgbClr val="007700"/>
                </a:solidFill>
                <a:latin typeface="Verdana"/>
                <a:ea typeface="Verdana"/>
              </a:rPr>
              <a:t>; </a:t>
            </a:r>
            <a:r>
              <a:rPr b="0" lang="ru-RU" sz="1800" spc="-1" strike="noStrike">
                <a:solidFill>
                  <a:srgbClr val="ff8000"/>
                </a:solidFill>
                <a:latin typeface="Verdana"/>
                <a:ea typeface="Verdana"/>
              </a:rPr>
              <a:t>/* ссылка на переменную локальной области видимости */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007700"/>
                </a:solidFill>
                <a:latin typeface="Verdana"/>
                <a:ea typeface="Verdana"/>
              </a:rPr>
              <a:t>}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1800" spc="-1" strike="noStrike">
                <a:solidFill>
                  <a:srgbClr val="0000bb"/>
                </a:solidFill>
                <a:latin typeface="Verdana"/>
                <a:ea typeface="Verdana"/>
              </a:rPr>
              <a:t>test</a:t>
            </a:r>
            <a:r>
              <a:rPr b="0" lang="ru-RU" sz="1800" spc="-1" strike="noStrike">
                <a:solidFill>
                  <a:srgbClr val="007700"/>
                </a:solidFill>
                <a:latin typeface="Verdana"/>
                <a:ea typeface="Verdana"/>
              </a:rPr>
              <a:t>();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9" name="Google Shape;343;p40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60" name="CustomShape 2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3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62" name="TextShape 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Global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TextShape 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bb"/>
                </a:solidFill>
                <a:latin typeface="Verdana"/>
                <a:ea typeface="Verdana"/>
              </a:rPr>
              <a:t>&lt;?php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0000bb"/>
                </a:solidFill>
                <a:latin typeface="Verdana"/>
                <a:ea typeface="Verdana"/>
              </a:rPr>
              <a:t>$a </a:t>
            </a:r>
            <a:r>
              <a:rPr b="0" lang="ru-RU" sz="1800" spc="-1" strike="noStrike">
                <a:solidFill>
                  <a:srgbClr val="007700"/>
                </a:solidFill>
                <a:latin typeface="Verdana"/>
                <a:ea typeface="Verdana"/>
              </a:rPr>
              <a:t>= </a:t>
            </a:r>
            <a:r>
              <a:rPr b="0" lang="ru-RU" sz="1800" spc="-1" strike="noStrike">
                <a:solidFill>
                  <a:srgbClr val="0000bb"/>
                </a:solidFill>
                <a:latin typeface="Verdana"/>
                <a:ea typeface="Verdana"/>
              </a:rPr>
              <a:t>1</a:t>
            </a:r>
            <a:r>
              <a:rPr b="0" lang="ru-RU" sz="1800" spc="-1" strike="noStrike">
                <a:solidFill>
                  <a:srgbClr val="007700"/>
                </a:solidFill>
                <a:latin typeface="Verdana"/>
                <a:ea typeface="Verdana"/>
              </a:rPr>
              <a:t>; </a:t>
            </a:r>
            <a:r>
              <a:rPr b="0" lang="ru-RU" sz="1800" spc="-1" strike="noStrike">
                <a:solidFill>
                  <a:srgbClr val="ff8000"/>
                </a:solidFill>
                <a:latin typeface="Verdana"/>
                <a:ea typeface="Verdana"/>
              </a:rPr>
              <a:t>/* глобальная область видимости */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007700"/>
                </a:solidFill>
                <a:latin typeface="Verdana"/>
                <a:ea typeface="Verdana"/>
              </a:rPr>
              <a:t>function </a:t>
            </a:r>
            <a:r>
              <a:rPr b="0" lang="ru-RU" sz="1800" spc="-1" strike="noStrike">
                <a:solidFill>
                  <a:srgbClr val="0000bb"/>
                </a:solidFill>
                <a:latin typeface="Verdana"/>
                <a:ea typeface="Verdana"/>
              </a:rPr>
              <a:t>test</a:t>
            </a:r>
            <a:r>
              <a:rPr b="0" lang="ru-RU" sz="1800" spc="-1" strike="noStrike">
                <a:solidFill>
                  <a:srgbClr val="007700"/>
                </a:solidFill>
                <a:latin typeface="Verdana"/>
                <a:ea typeface="Verdana"/>
              </a:rPr>
              <a:t>(){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007700"/>
                </a:solidFill>
                <a:latin typeface="Verdana"/>
                <a:ea typeface="Verdana"/>
              </a:rPr>
              <a:t>    </a:t>
            </a:r>
            <a:r>
              <a:rPr b="0" lang="ru-RU" sz="1800" spc="-1" strike="noStrike">
                <a:solidFill>
                  <a:srgbClr val="007700"/>
                </a:solidFill>
                <a:latin typeface="Verdana"/>
                <a:ea typeface="Verdana"/>
              </a:rPr>
              <a:t>global </a:t>
            </a:r>
            <a:r>
              <a:rPr b="0" lang="ru-RU" sz="1800" spc="-1" strike="noStrike">
                <a:solidFill>
                  <a:srgbClr val="0000bb"/>
                </a:solidFill>
                <a:latin typeface="Verdana"/>
                <a:ea typeface="Verdana"/>
              </a:rPr>
              <a:t>$a;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007700"/>
                </a:solidFill>
                <a:latin typeface="Verdana"/>
                <a:ea typeface="Verdana"/>
              </a:rPr>
              <a:t>    </a:t>
            </a:r>
            <a:r>
              <a:rPr b="0" lang="ru-RU" sz="1800" spc="-1" strike="noStrike">
                <a:solidFill>
                  <a:srgbClr val="007700"/>
                </a:solidFill>
                <a:latin typeface="Verdana"/>
                <a:ea typeface="Verdana"/>
              </a:rPr>
              <a:t>echo </a:t>
            </a:r>
            <a:r>
              <a:rPr b="0" lang="ru-RU" sz="1800" spc="-1" strike="noStrike">
                <a:solidFill>
                  <a:srgbClr val="0000bb"/>
                </a:solidFill>
                <a:latin typeface="Verdana"/>
                <a:ea typeface="Verdana"/>
              </a:rPr>
              <a:t>$a</a:t>
            </a:r>
            <a:r>
              <a:rPr b="0" lang="ru-RU" sz="1800" spc="-1" strike="noStrike">
                <a:solidFill>
                  <a:srgbClr val="007700"/>
                </a:solidFill>
                <a:latin typeface="Verdana"/>
                <a:ea typeface="Verdana"/>
              </a:rPr>
              <a:t>; </a:t>
            </a:r>
            <a:r>
              <a:rPr b="0" lang="ru-RU" sz="1800" spc="-1" strike="noStrike">
                <a:solidFill>
                  <a:srgbClr val="ff8000"/>
                </a:solidFill>
                <a:latin typeface="Verdana"/>
                <a:ea typeface="Verdana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007700"/>
                </a:solidFill>
                <a:latin typeface="Verdana"/>
                <a:ea typeface="Verdana"/>
              </a:rPr>
              <a:t>}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1800" spc="-1" strike="noStrike">
                <a:solidFill>
                  <a:srgbClr val="0000bb"/>
                </a:solidFill>
                <a:latin typeface="Verdana"/>
                <a:ea typeface="Verdana"/>
              </a:rPr>
              <a:t>test</a:t>
            </a:r>
            <a:r>
              <a:rPr b="0" lang="ru-RU" sz="1800" spc="-1" strike="noStrike">
                <a:solidFill>
                  <a:srgbClr val="007700"/>
                </a:solidFill>
                <a:latin typeface="Verdana"/>
                <a:ea typeface="Verdana"/>
              </a:rPr>
              <a:t>();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По значению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function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a2"/>
                </a:solidFill>
                <a:latin typeface="Consolas"/>
                <a:ea typeface="Consolas"/>
              </a:rPr>
              <a:t>change_element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]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"empty"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'test'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'test2'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change_element(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var_dump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7" name="Google Shape;355;p41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68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if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"more"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 else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"less"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Google Shape;75;p15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92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По ссылке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function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a2"/>
                </a:solidFill>
                <a:latin typeface="Consolas"/>
                <a:ea typeface="Consolas"/>
              </a:rPr>
              <a:t>change_element</a:t>
            </a:r>
            <a:r>
              <a:rPr b="1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(&amp;</a:t>
            </a:r>
            <a:r>
              <a:rPr b="1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1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]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"empty"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'test'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'test2'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change_element(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var_dump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3" name="Google Shape;365;p42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74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0" lang="ru-RU" sz="6000" spc="-1" strike="noStrike">
                <a:solidFill>
                  <a:srgbClr val="000000"/>
                </a:solidFill>
                <a:latin typeface="Consolas"/>
                <a:ea typeface="Consolas"/>
              </a:rPr>
              <a:t>Практическая работа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8" name="Google Shape;374;p4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79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Домашнее задание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Задачник День 3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4" name="Google Shape;384;p44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85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if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"more"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 else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"less"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Google Shape;85;p1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98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10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if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"more"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 else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"less"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Google Shape;95;p17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04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105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cd"/>
                </a:solidFill>
                <a:latin typeface="Consolas"/>
                <a:ea typeface="Consolas"/>
              </a:rPr>
              <a:t>3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switch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105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case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cd"/>
                </a:solidFill>
                <a:latin typeface="Consolas"/>
                <a:ea typeface="Consolas"/>
              </a:rPr>
              <a:t>1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5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    break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case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cd"/>
                </a:solidFill>
                <a:latin typeface="Consolas"/>
                <a:ea typeface="Consolas"/>
              </a:rPr>
              <a:t>3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5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36a07"/>
                </a:solidFill>
                <a:latin typeface="Consolas"/>
                <a:ea typeface="Consolas"/>
              </a:rPr>
              <a:t>"t"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    break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default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5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36a07"/>
                </a:solidFill>
                <a:latin typeface="Consolas"/>
                <a:ea typeface="Consolas"/>
              </a:rPr>
              <a:t>"default"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    break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}  </a:t>
            </a: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Google Shape;105;p18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10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5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$d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4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?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: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3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$d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5" name="Google Shape;115;p19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16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$d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4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?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: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3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$d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Google Shape;125;p20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22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20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$d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4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?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: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3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$d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Google Shape;135;p21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3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2019-08-22T12:25:45Z</dcterms:modified>
  <cp:revision>1</cp:revision>
  <dc:subject/>
  <dc:title/>
</cp:coreProperties>
</file>