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2.png" ContentType="image/png"/>
  <Override PartName="/ppt/media/image71.png" ContentType="image/png"/>
  <Override PartName="/ppt/media/image70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8.png" ContentType="image/png"/>
  <Override PartName="/ppt/media/image43.png" ContentType="image/png"/>
  <Override PartName="/ppt/media/image67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0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69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A0182C0-4D78-401F-A1F5-DC3A630289EA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D00E0B2-A6BA-42F8-A28D-6E21E782B6F8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hyperlink" Target="https://ru.wikipedia.org/wiki/%D0%93%D1%80%D0%B5%D1%87%D0%B5%D1%81%D0%BA%D0%B8%D0%B9_%D1%8F%D0%B7%D1%8B%D0%BA" TargetMode="External"/><Relationship Id="rId4" Type="http://schemas.openxmlformats.org/officeDocument/2006/relationships/hyperlink" Target="https://ru.wikipedia.org/wiki/%D0%91%D0%B0%D0%B7%D0%B0_%D0%B4%D0%B0%D0%BD%D0%BD%D1%8B%D1%85" TargetMode="External"/><Relationship Id="rId5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hyperlink" Target="https://codepen.io/vromnichev24/pen/XRQYPV" TargetMode="External"/><Relationship Id="rId3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8.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Shape 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Shape 1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Shape 1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&amp;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Shape 16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Shape 17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"f", 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Shape 18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Shape 19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Shape 20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Shape 2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Shape 2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Shape 2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Shape 6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Shape 2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Shape 26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"World"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 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Shape 27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2" name="Shape 28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Shape 29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'Katya'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'Lyusya'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g(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br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Shape 30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some_function(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0" name="Shape 3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c450d"/>
                </a:solidFill>
                <a:latin typeface="Consolas"/>
                <a:ea typeface="Consolas"/>
              </a:rPr>
              <a:t>require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'functions.php'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some_function(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Shape 3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&lt;p&gt;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&lt;/p&gt;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&lt;div&gt;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&lt;/div&gt;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&lt;head&gt;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&lt;/head&gt;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&lt;style&gt;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Что здесь?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&lt;/style&gt;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&lt;link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rel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"stylesheet"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"style.css"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&lt;a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"test.php"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Кто я?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&lt;/a&gt;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Shape 3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"button"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"data"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Shape 3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12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break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break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Shape 7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"filename"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"tuda"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"filename"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"syuda"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Shape 3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5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"action"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"delete"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"action"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value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"edit"</a:t>
            </a:r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18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Shape 36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a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background-color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blue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font-family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Verdana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6" name="Shape 37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.main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margin-top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padding-left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    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Shape 38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#login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margin-top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padding-left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    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Shape 39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p &gt; a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Shape 40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8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p a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55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Shape 4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9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a[href]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margin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55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Shape 4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*[data]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padding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height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200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Shape 4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0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div+p {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width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3000" spc="-1" strike="noStrike">
                <a:solidFill>
                  <a:srgbClr val="0000ff"/>
                </a:solidFill>
                <a:latin typeface="Consolas"/>
                <a:ea typeface="Consolas"/>
              </a:rPr>
              <a:t>px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background-color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red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3000" spc="-1" strike="noStrike">
                <a:solidFill>
                  <a:srgbClr val="6d79de"/>
                </a:solidFill>
                <a:latin typeface="Consolas"/>
                <a:ea typeface="Consolas"/>
              </a:rPr>
              <a:t>color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3000" spc="-1" strike="noStrike">
                <a:solidFill>
                  <a:srgbClr val="06960e"/>
                </a:solidFill>
                <a:latin typeface="Consolas"/>
                <a:ea typeface="Consolas"/>
              </a:rPr>
              <a:t>yellow</a:t>
            </a:r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30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Shape 4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break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break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Shape 8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Shape 45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8" name="Shape 46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321" name="Shape 467" descr=""/>
          <p:cNvPicPr/>
          <p:nvPr/>
        </p:nvPicPr>
        <p:blipFill>
          <a:blip r:embed="rId2"/>
          <a:stretch/>
        </p:blipFill>
        <p:spPr>
          <a:xfrm>
            <a:off x="2287800" y="972360"/>
            <a:ext cx="4434840" cy="354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Shape 47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25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7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595959"/>
                </a:solidFill>
                <a:latin typeface="Arial"/>
                <a:ea typeface="Arial"/>
              </a:rPr>
              <a:t>Факториа́л натурального числа n — произведение всех натуральных чисел от 1 до n включительно: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1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5!=1*2*3*4*5=120;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0! = 1;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Shape 48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3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factorial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return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return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*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factorial(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-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 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factorial(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Shape 49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7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9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get_connection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$connect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connect();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$connect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    return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$connect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return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get_connection();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Вспоминаем HTTP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Shape 50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4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HTTP протокол не имеет состояния.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Он ничего не знает о предыдущих запросах.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1200" spc="-1" strike="noStrike">
                <a:solidFill>
                  <a:srgbClr val="595959"/>
                </a:solidFill>
                <a:latin typeface="Arial"/>
                <a:ea typeface="Arial"/>
              </a:rPr>
              <a:t>Демонстрация GET запроса к серверу при помощи telnet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$_COOKIES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8" name="Shape 5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1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Сервер дает команду клиенту хранить информации определенное время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Клиент хранит сохраняет куки в файловой системе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Клиент при каждом запросе отправляет информацию на сервер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Сервер может использовать информацию в разных запросах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Демонстрация: telnet, в браузере, на разных страницах сайта, и в разных браузерах, счетчик на куках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000" spc="-1" strike="noStrike">
                <a:solidFill>
                  <a:srgbClr val="444444"/>
                </a:solidFill>
                <a:latin typeface="Roboto"/>
                <a:ea typeface="Roboto"/>
              </a:rPr>
              <a:t>https://goo.gl/sw8AVe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$_SESSION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Shape 5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55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57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Хранение состояния между запросами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На сервере создается файл, в нем хранится информация о пользователе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Указатель на файл хранится в cookies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AutoNum type="arabicParenR"/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Во время запроса сервер читает значения из файла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000" spc="-1" strike="noStrike">
                <a:solidFill>
                  <a:srgbClr val="595959"/>
                </a:solidFill>
                <a:latin typeface="Arial"/>
                <a:ea typeface="Arial"/>
              </a:rPr>
              <a:t>Демонстрация: telnet, в разных браузерах, счетчик на сессии,демонстрация приложения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000" spc="-1" strike="noStrike">
                <a:solidFill>
                  <a:srgbClr val="444444"/>
                </a:solidFill>
                <a:latin typeface="Roboto"/>
                <a:ea typeface="Roboto"/>
              </a:rPr>
              <a:t>https://goo.gl/zMPr4k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Аутентификация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Shape 53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Аутентифика́ция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(</a:t>
            </a:r>
            <a:r>
              <a:rPr b="0" lang="ru-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англ.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</a:t>
            </a:r>
            <a:r>
              <a:rPr b="0" i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authentication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; от </a:t>
            </a:r>
            <a:r>
              <a:rPr b="0" lang="ru-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греч.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</a:t>
            </a:r>
            <a:r>
              <a:rPr b="0" lang="ru-RU" sz="18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αὐθεντικός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[authentikos] – реальный, подлинный; от </a:t>
            </a:r>
            <a:r>
              <a:rPr b="0" lang="ru-RU" sz="18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αὐθέντης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[authentes] – автор) — процедура проверки подлинности, например: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685800" indent="-342720">
              <a:lnSpc>
                <a:spcPct val="115000"/>
              </a:lnSpc>
              <a:spcBef>
                <a:spcPts val="601"/>
              </a:spcBef>
              <a:buClr>
                <a:srgbClr val="222222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проверка подлинности пользователя путём сравнения введённого им пароля с паролем, сохранённым в </a:t>
            </a:r>
            <a:r>
              <a:rPr b="0" lang="ru-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базе данных</a:t>
            </a:r>
            <a:r>
              <a:rPr b="0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пользователей;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Авторизация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6" name="Shape 54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67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Авториза́ция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(</a:t>
            </a:r>
            <a:r>
              <a:rPr b="0" lang="ru-RU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англ.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</a:t>
            </a:r>
            <a:r>
              <a:rPr b="0" i="1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authorization</a:t>
            </a:r>
            <a:r>
              <a:rPr b="0" lang="ru-RU" sz="2400" spc="-1" strike="noStrike">
                <a:solidFill>
                  <a:srgbClr val="222222"/>
                </a:solidFill>
                <a:latin typeface="Arial"/>
                <a:ea typeface="Arial"/>
              </a:rPr>
              <a:t> — разрешение, уполномочивание) — предоставление определённому лицу или группе лиц прав на выполнение определённых действий; а также процесс проверки (подтверждения) данных прав при попытке выполнения этих действий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Shape 9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Авторизация и аутентификация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Shape 55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75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Приведите пример авторизации без аутентификации?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Демонстрация: Приложение </a:t>
            </a:r>
            <a:r>
              <a:rPr b="0" lang="ru-RU" sz="1000" spc="-1" strike="noStrike">
                <a:solidFill>
                  <a:srgbClr val="444444"/>
                </a:solidFill>
                <a:latin typeface="Roboto"/>
                <a:ea typeface="Roboto"/>
              </a:rPr>
              <a:t>https://goo.gl/1aHBPV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7" name="Shape 56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78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1" lang="ru-RU" sz="3000" spc="-1" strike="noStrike">
                <a:solidFill>
                  <a:srgbClr val="222222"/>
                </a:solidFill>
                <a:latin typeface="Arial"/>
                <a:ea typeface="Arial"/>
              </a:rPr>
              <a:t>HTML &amp; CSS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Shape 57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83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&lt;table&gt;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&lt;tr&gt;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     </a:t>
            </a: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&lt;th&gt;Заголовок 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     </a:t>
            </a: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&lt;th&gt;Заголовок 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&lt;tr&gt;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    </a:t>
            </a: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&lt;td&gt;Ячейка 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    </a:t>
            </a: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&lt;td&gt;Ячейка 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1800" spc="-1" strike="noStrike">
                <a:solidFill>
                  <a:srgbClr val="222222"/>
                </a:solidFill>
                <a:latin typeface="Arial"/>
                <a:ea typeface="Arial"/>
              </a:rPr>
              <a:t>    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ВЕРСТКА ТАБЛИЦ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4358520" y="1143360"/>
            <a:ext cx="4473720" cy="34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https://codepen.io/vromnichev24/pen/WjWyVR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9" name="Shape 58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9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1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Наследование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 является механизмом, с помощью которого определенные свойства передаются от предка к его потомкам. Спецификацией CSS предусмотрено наследование свойств, относящихся к текстовому содержимому страницы, таких как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color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font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letter-spacing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line-height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list-style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text-align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text-indent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text-transform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visibility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white-space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и </a:t>
            </a: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word-spacing</a:t>
            </a: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. Во многих случаях это удобно, так как не нужно задавать размер шрифта и семейство шрифтов для каждого элемента веб-страницы.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https://codepen.io/vromnichev24/pen/RVOJLd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НАСЛЕДОВАНИЕ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Shape 59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96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98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1) Стили могут наследоваться от родительского элемента (наследуемые свойства или с помощью значения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inherit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2) Стили, расположенные в таблице стилей ниже, отменяют стили, расположенные в таблице выше;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3) К одному элементу могут применяться стили из разных источников.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Aft>
                <a:spcPts val="1199"/>
              </a:spcAft>
            </a:pPr>
            <a:r>
              <a:rPr b="1" lang="ru-RU" sz="2800" spc="-1" strike="noStrike">
                <a:solidFill>
                  <a:srgbClr val="333333"/>
                </a:solidFill>
                <a:latin typeface="Arial"/>
                <a:ea typeface="Arial"/>
              </a:rPr>
              <a:t>Принудительное наследование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1" name="Shape 60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02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04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1" lang="ru-RU" sz="2400" spc="-1" strike="noStrike">
                <a:solidFill>
                  <a:srgbClr val="333333"/>
                </a:solidFill>
                <a:latin typeface="Arial"/>
                <a:ea typeface="Arial"/>
              </a:rPr>
              <a:t>Каскадирование</a:t>
            </a:r>
            <a:r>
              <a:rPr b="0" lang="ru-RU" sz="2400" spc="-1" strike="noStrike">
                <a:solidFill>
                  <a:srgbClr val="333333"/>
                </a:solidFill>
                <a:latin typeface="Arial"/>
                <a:ea typeface="Arial"/>
              </a:rPr>
              <a:t> — это механизм, который управляет конечным результатом в ситуации, когда к одному элементу применяются разные CSS-правила. Существует три критерия, которые определяют порядок применения свойств — правило !important, специфичность и порядок, в котором подключены таблицы стилей.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Aft>
                <a:spcPts val="1199"/>
              </a:spcAft>
            </a:pPr>
            <a:r>
              <a:rPr b="1" lang="ru-RU" sz="2800" spc="-1" strike="noStrike">
                <a:solidFill>
                  <a:srgbClr val="333333"/>
                </a:solidFill>
                <a:latin typeface="Arial"/>
                <a:ea typeface="Arial"/>
              </a:rPr>
              <a:t>Каскадирование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Shape 6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для id добавляется </a:t>
            </a: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0, 1, 0, 0;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для class добавляется </a:t>
            </a: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0, 0, 1, 0;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для каждого элемента и псевдоэлемента добавляется </a:t>
            </a: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0, 0, 0, 1;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для встроенного стиля, добавленного непосредственно к элементу — </a:t>
            </a: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1, 0, 0, 0;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Aft>
                <a:spcPts val="1199"/>
              </a:spcAft>
            </a:pPr>
            <a:r>
              <a:rPr b="1" lang="ru-RU" sz="2800" spc="-1" strike="noStrike">
                <a:solidFill>
                  <a:srgbClr val="333333"/>
                </a:solidFill>
                <a:latin typeface="Arial"/>
                <a:ea typeface="Arial"/>
              </a:rPr>
              <a:t>Специфичность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Shape 6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14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16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h1 {color: lightblue;} /*0, 0, 0, 1*/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em {color: silver;} /*0, 0, 0, 1*/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h1 em {color: gold;} /*0, 0, 0, 1 + 0, 0, 0, 1 = 0, 0, 0, 2*/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div#main p.about {color: blue;} /*0, 0, 0, 1 + 0, 1, 0, 0 + 0, 0, 0, 1 + 0, 0, 1, 0 = 0, 1, 1, 2*/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.sidebar {color: grey;} /*0, 0, 1, 0*/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#sidebar {color: orange;} /*0, 1, 0, 0*/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 algn="just">
              <a:lnSpc>
                <a:spcPct val="115000"/>
              </a:lnSpc>
              <a:buClr>
                <a:srgbClr val="333333"/>
              </a:buClr>
              <a:buFont typeface="Trebuchet MS"/>
              <a:buChar char="●"/>
            </a:pPr>
            <a:r>
              <a:rPr b="0" lang="ru-RU" sz="1800" spc="-1" strike="noStrike">
                <a:solidFill>
                  <a:srgbClr val="333333"/>
                </a:solidFill>
                <a:latin typeface="Trebuchet MS"/>
                <a:ea typeface="Trebuchet MS"/>
              </a:rPr>
              <a:t>li#sidebar  {color: aqua;} /*0, 0, 0, 1 + 0, 1, 0, 0 = 0, 1, 0, 1*/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000" spc="-1" strike="noStrike" u="sng">
                <a:solidFill>
                  <a:srgbClr val="0097a7"/>
                </a:solidFill>
                <a:uFillTx/>
                <a:latin typeface="Trebuchet MS"/>
                <a:ea typeface="Trebuchet MS"/>
                <a:hlinkClick r:id="rId2"/>
              </a:rPr>
              <a:t>https://codepen.io/vromnichev24/pen/XRQYPV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20000"/>
              </a:lnSpc>
              <a:spcAft>
                <a:spcPts val="1199"/>
              </a:spcAft>
            </a:pPr>
            <a:r>
              <a:rPr b="1" lang="ru-RU" sz="2800" spc="-1" strike="noStrike">
                <a:solidFill>
                  <a:srgbClr val="333333"/>
                </a:solidFill>
                <a:latin typeface="Arial"/>
                <a:ea typeface="Arial"/>
              </a:rPr>
              <a:t>Специфичность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9" name="Shape 6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2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2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Блочные элементы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— элементы высшего уровня, которые форматируются визуально как блоки, располагаясь на странице в окне браузера вертикально. Значения свойства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display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такие как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block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list-item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и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table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делают элементы блочными. Блочные элементы генерируют основной блок, который содержит только блок элемента.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https://codepen.io/vromnichev24/pen/zwXjZG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БЛОЧНЫЕ И СТРОЧНЫЕ ЭЛЕМЕНТЫ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5" name="Shape 6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26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28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БЛОЧНАЯ МОДЕЛЬ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Shape 647" descr=""/>
          <p:cNvPicPr/>
          <p:nvPr/>
        </p:nvPicPr>
        <p:blipFill>
          <a:blip r:embed="rId2"/>
          <a:stretch/>
        </p:blipFill>
        <p:spPr>
          <a:xfrm>
            <a:off x="414000" y="976680"/>
            <a:ext cx="8288640" cy="36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Shape 10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1" name="Shape 65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32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4" name="TextShape 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БЛОЧНЫЕ ЭЛЕМЕНТЫ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Блочные элементы могут содержать как строчные, так и блочные элементы, но не оба типа элементов сразу.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Shape 66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0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1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Встроенные (строчные) элементы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генерируют внутристрочные контейнеры. Они не формируют новые блоки контента. Значения свойства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display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такие как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inline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и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inline-table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 делают элементы строчными.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https://codepen.io/vromnichev24/pen/xdejpE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СТРОЧНЫЕ ЭЛЕМЕНТЫ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Shape 67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44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6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Строчные элементы могут содержать только данные и другие строчные элементы. Исключение составляет элемент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&lt;a&gt;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, который согласно спецификации HTML5 может оборачивать целые абзацы, списки, таблицы, заголовки и целые разделы при условии, что они не содержат другие интерактивные элементы — другие ссылки и кнопки.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СТРОЧНЫЕ ЭЛЕМЕНТЫ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9" name="Shape 68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5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Существует еще одна группа элементов, которые браузер обрабатывает как строчно-блочные 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Consolas"/>
              </a:rPr>
              <a:t>{display: inline-block;}</a:t>
            </a: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. Такие элементы являются встроенным, но для них можно задавать поля, отступы, ширину и высоту.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СТРОЧНО-БЛОЧНЫЕ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5" name="Shape 69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8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90440">
              <a:lnSpc>
                <a:spcPct val="115000"/>
              </a:lnSpc>
            </a:pP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a {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    display: block;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1500"/>
              </a:spcBef>
            </a:pP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/*превращаем строчный элемент в блочный, благодаря чему весь блок, а не только текст ссылки, становится ссылкой*/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div {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    display: inline;</a:t>
            </a:r>
            <a:br/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}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190440">
              <a:lnSpc>
                <a:spcPct val="115000"/>
              </a:lnSpc>
              <a:spcBef>
                <a:spcPts val="1500"/>
              </a:spcBef>
            </a:pPr>
            <a:r>
              <a:rPr b="0" lang="ru-RU" sz="1800" spc="-1" strike="noStrike">
                <a:solidFill>
                  <a:srgbClr val="333333"/>
                </a:solidFill>
                <a:latin typeface="Consolas"/>
                <a:ea typeface="Consolas"/>
              </a:rPr>
              <a:t>/*превращаем блочный элемент в строчный*/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DISPLAY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1" name="Shape 70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62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1. Горизонтальное выравнивание text-align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2. Отступ text-indent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3. Высота строки line-height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4. Вертикальное выравнивание vertical-align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ФОРМАТИРОВАНИЕ ТЕКСТА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7" name="Shape 7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68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0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1. Расстояние между словами word-spacing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2. Расстояние между буквами letter-spacing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3. Обработка пробелов white-space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4. Настройка табуляции tab-size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ФОРМАТИРОВАНИЕ ТЕКСТА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Shape 7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74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1. Преобразование текста text-transform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2. Направление написания текста direction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3. Направление написания слов в тексте unicode-bidi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4. Декорирование текста text-decoration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ФОРМАТИРОВАНИЕ ТЕКСТА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Shape 7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80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2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1. Семейство шрифтов font-family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2. Стиль начертания шрифта font-style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3. Вариант начертания шрифта font-variant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4. Насыщенность шрифта font-weight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5. Размер шрифта font-size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333333"/>
                </a:solidFill>
                <a:latin typeface="Trebuchet MS"/>
                <a:ea typeface="Trebuchet MS"/>
              </a:rPr>
              <a:t>6. Цвет шрифта color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ШРИФТЫ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5" name="Shape 7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@</a:t>
            </a:r>
            <a:r>
              <a:rPr b="1" lang="ru-RU" sz="2400" spc="-1" strike="noStrike">
                <a:solidFill>
                  <a:srgbClr val="333333"/>
                </a:solidFill>
                <a:latin typeface="Courier New"/>
                <a:ea typeface="Courier New"/>
              </a:rPr>
              <a:t>font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-face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2400" spc="-1" strike="noStrike">
                <a:solidFill>
                  <a:srgbClr val="b61039"/>
                </a:solidFill>
                <a:latin typeface="Courier New"/>
                <a:ea typeface="Courier New"/>
              </a:rPr>
              <a:t>font-family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 Pompadur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src:</a:t>
            </a:r>
            <a:r>
              <a:rPr b="0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 </a:t>
            </a:r>
            <a:r>
              <a:rPr b="1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url(</a:t>
            </a:r>
            <a:r>
              <a:rPr b="0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fonts/pompadur.ttf</a:t>
            </a:r>
            <a:r>
              <a:rPr b="1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)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;   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br/>
            <a:r>
              <a:rPr b="1" lang="ru-RU" sz="2400" spc="-1" strike="noStrike">
                <a:solidFill>
                  <a:srgbClr val="333333"/>
                </a:solidFill>
                <a:latin typeface="Courier New"/>
                <a:ea typeface="Courier New"/>
              </a:rPr>
              <a:t>P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0" lang="ru-RU" sz="2400" spc="-1" strike="noStrike">
                <a:solidFill>
                  <a:srgbClr val="b61039"/>
                </a:solidFill>
                <a:latin typeface="Courier New"/>
                <a:ea typeface="Courier New"/>
              </a:rPr>
              <a:t>font-family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b="0" lang="ru-RU" sz="2400" spc="-1" strike="noStrike">
                <a:solidFill>
                  <a:srgbClr val="39892f"/>
                </a:solidFill>
                <a:latin typeface="Courier New"/>
                <a:ea typeface="Courier New"/>
              </a:rPr>
              <a:t> Pompadur</a:t>
            </a:r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ШРИФТЫ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Shape 1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1" name="Shape 75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492" name="CustomShape 2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1200" spc="-1" strike="noStrike">
                <a:solidFill>
                  <a:srgbClr val="333333"/>
                </a:solidFill>
                <a:latin typeface="Trebuchet MS"/>
                <a:ea typeface="Trebuchet MS"/>
              </a:rPr>
              <a:t>Задачник День 8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 PHP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"Y"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1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"Y", "e", "s"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Shape 1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8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2019-08-22T17:31:45Z</dcterms:modified>
  <cp:revision>1</cp:revision>
  <dc:subject/>
  <dc:title/>
</cp:coreProperties>
</file>