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0828" y="262585"/>
            <a:ext cx="772434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568" y="1456944"/>
            <a:ext cx="8436863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1043" y="6581547"/>
            <a:ext cx="804544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16042" y="6566518"/>
            <a:ext cx="13588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mailto:john@gmail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89" y="3736340"/>
            <a:ext cx="8562340" cy="168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Bruno Rodrigues, Muriel Franco, Eder </a:t>
            </a:r>
            <a:r>
              <a:rPr dirty="0" sz="1800" spc="-5" b="1">
                <a:latin typeface="Arial"/>
                <a:cs typeface="Arial"/>
              </a:rPr>
              <a:t>Scheid,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Christian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Killer</a:t>
            </a:r>
            <a:r>
              <a:rPr dirty="0" sz="1800" b="1">
                <a:latin typeface="Arial"/>
                <a:cs typeface="Arial"/>
              </a:rPr>
              <a:t>, </a:t>
            </a:r>
            <a:r>
              <a:rPr dirty="0" sz="1800" spc="-5" b="1">
                <a:latin typeface="Arial"/>
                <a:cs typeface="Arial"/>
              </a:rPr>
              <a:t>Burkhard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Stiller</a:t>
            </a:r>
            <a:endParaRPr sz="1800">
              <a:latin typeface="Arial"/>
              <a:cs typeface="Arial"/>
            </a:endParaRPr>
          </a:p>
          <a:p>
            <a:pPr algn="ctr" marL="2385695" marR="2377440" indent="-635">
              <a:lnSpc>
                <a:spcPct val="102499"/>
              </a:lnSpc>
              <a:spcBef>
                <a:spcPts val="5"/>
              </a:spcBef>
            </a:pPr>
            <a:r>
              <a:rPr dirty="0" sz="1800" spc="-5" i="1">
                <a:latin typeface="Arial"/>
                <a:cs typeface="Arial"/>
              </a:rPr>
              <a:t>Communication Systems Group CSG  </a:t>
            </a:r>
            <a:r>
              <a:rPr dirty="0" sz="1800" spc="-10" i="1">
                <a:latin typeface="Arial"/>
                <a:cs typeface="Arial"/>
              </a:rPr>
              <a:t>Department </a:t>
            </a:r>
            <a:r>
              <a:rPr dirty="0" sz="1800" spc="-5" i="1">
                <a:latin typeface="Arial"/>
                <a:cs typeface="Arial"/>
              </a:rPr>
              <a:t>of Informatics </a:t>
            </a:r>
            <a:r>
              <a:rPr dirty="0" sz="1800" i="1">
                <a:latin typeface="Arial"/>
                <a:cs typeface="Arial"/>
              </a:rPr>
              <a:t>IfI  </a:t>
            </a:r>
            <a:r>
              <a:rPr dirty="0" sz="1800" spc="-5" i="1">
                <a:latin typeface="Arial"/>
                <a:cs typeface="Arial"/>
              </a:rPr>
              <a:t>University </a:t>
            </a:r>
            <a:r>
              <a:rPr dirty="0" sz="1800" i="1">
                <a:latin typeface="Arial"/>
                <a:cs typeface="Arial"/>
              </a:rPr>
              <a:t>of </a:t>
            </a:r>
            <a:r>
              <a:rPr dirty="0" sz="1800" spc="-5" i="1">
                <a:latin typeface="Arial"/>
                <a:cs typeface="Arial"/>
              </a:rPr>
              <a:t>Zürich </a:t>
            </a:r>
            <a:r>
              <a:rPr dirty="0" sz="1800" i="1">
                <a:latin typeface="Arial"/>
                <a:cs typeface="Arial"/>
              </a:rPr>
              <a:t>UZH,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Switzerland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[rodrigues¦franco¦scheid¦killer¦stiller]@ifi.uzh.ch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794" y="417067"/>
            <a:ext cx="4578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Arial"/>
                <a:cs typeface="Arial"/>
              </a:rPr>
              <a:t>EduChain </a:t>
            </a:r>
            <a:r>
              <a:rPr dirty="0" sz="1800" spc="-5" b="1" i="1">
                <a:latin typeface="Arial"/>
                <a:cs typeface="Arial"/>
              </a:rPr>
              <a:t>Workshop, Zurich, </a:t>
            </a:r>
            <a:r>
              <a:rPr dirty="0" sz="1800" b="1" i="1">
                <a:latin typeface="Arial"/>
                <a:cs typeface="Arial"/>
              </a:rPr>
              <a:t>June 7,</a:t>
            </a:r>
            <a:r>
              <a:rPr dirty="0" sz="1800" spc="-65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2019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103" y="5373862"/>
            <a:ext cx="2727804" cy="859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1331" y="1456944"/>
            <a:ext cx="8420100" cy="1885314"/>
          </a:xfrm>
          <a:prstGeom prst="rect"/>
          <a:ln w="9144">
            <a:solidFill>
              <a:srgbClr val="000000"/>
            </a:solidFill>
          </a:ln>
        </p:spPr>
        <p:txBody>
          <a:bodyPr wrap="square" lIns="0" tIns="381635" rIns="0" bIns="0" rtlCol="0" vert="horz">
            <a:spAutoFit/>
          </a:bodyPr>
          <a:lstStyle/>
          <a:p>
            <a:pPr marL="804545" marR="793750" indent="826135">
              <a:lnSpc>
                <a:spcPct val="100000"/>
              </a:lnSpc>
              <a:spcBef>
                <a:spcPts val="3005"/>
              </a:spcBef>
            </a:pPr>
            <a:r>
              <a:rPr dirty="0" spc="-5"/>
              <a:t>EduChain </a:t>
            </a:r>
            <a:r>
              <a:rPr dirty="0"/>
              <a:t>– </a:t>
            </a:r>
            <a:r>
              <a:rPr dirty="0" spc="-5"/>
              <a:t>Proposal </a:t>
            </a:r>
            <a:r>
              <a:rPr dirty="0"/>
              <a:t>of  Requirements and</a:t>
            </a:r>
            <a:r>
              <a:rPr dirty="0" spc="-80"/>
              <a:t> </a:t>
            </a:r>
            <a:r>
              <a:rPr dirty="0"/>
              <a:t>Architecture</a:t>
            </a:r>
          </a:p>
        </p:txBody>
      </p:sp>
      <p:sp>
        <p:nvSpPr>
          <p:cNvPr id="8" name="object 8"/>
          <p:cNvSpPr/>
          <p:nvPr/>
        </p:nvSpPr>
        <p:spPr>
          <a:xfrm>
            <a:off x="7834469" y="5271515"/>
            <a:ext cx="1168213" cy="967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1572" y="262585"/>
            <a:ext cx="30746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</a:t>
            </a:r>
            <a:r>
              <a:rPr dirty="0" spc="-15"/>
              <a:t>i</a:t>
            </a:r>
            <a:r>
              <a:rPr dirty="0"/>
              <a:t>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8742" y="6566518"/>
            <a:ext cx="1104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 i="1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168979"/>
            <a:ext cx="7601584" cy="489902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Private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Issuers </a:t>
            </a:r>
            <a:r>
              <a:rPr dirty="0" sz="2400" spc="-5">
                <a:latin typeface="Arial"/>
                <a:cs typeface="Arial"/>
              </a:rPr>
              <a:t>are responsible </a:t>
            </a:r>
            <a:r>
              <a:rPr dirty="0" sz="2400">
                <a:latin typeface="Arial"/>
                <a:cs typeface="Arial"/>
              </a:rPr>
              <a:t>→ </a:t>
            </a:r>
            <a:r>
              <a:rPr dirty="0" sz="2400" spc="-5">
                <a:latin typeface="Arial"/>
                <a:cs typeface="Arial"/>
              </a:rPr>
              <a:t>Permissioned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DLT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Certificate and individual data </a:t>
            </a:r>
            <a:r>
              <a:rPr dirty="0" sz="2400">
                <a:latin typeface="Arial"/>
                <a:cs typeface="Arial"/>
              </a:rPr>
              <a:t>must </a:t>
            </a:r>
            <a:r>
              <a:rPr dirty="0" sz="2400" spc="-10">
                <a:latin typeface="Arial"/>
                <a:cs typeface="Arial"/>
              </a:rPr>
              <a:t>be </a:t>
            </a:r>
            <a:r>
              <a:rPr dirty="0" sz="2400">
                <a:latin typeface="Arial"/>
                <a:cs typeface="Arial"/>
              </a:rPr>
              <a:t>kept</a:t>
            </a:r>
            <a:r>
              <a:rPr dirty="0" sz="2400" spc="130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private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5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Certificate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revocation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Operation with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legacy</a:t>
            </a:r>
            <a:r>
              <a:rPr dirty="0" sz="2400" spc="3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3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Public Environment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Verifiers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recipients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59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Straightforward verification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Availability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identifiers, </a:t>
            </a:r>
            <a:r>
              <a:rPr dirty="0" sz="2400" i="1">
                <a:latin typeface="Arial"/>
                <a:cs typeface="Arial"/>
              </a:rPr>
              <a:t>i.e., </a:t>
            </a:r>
            <a:r>
              <a:rPr dirty="0" sz="2400" spc="-5">
                <a:latin typeface="Arial"/>
                <a:cs typeface="Arial"/>
              </a:rPr>
              <a:t>certiticate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hash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Data must be </a:t>
            </a:r>
            <a:r>
              <a:rPr dirty="0" sz="2000">
                <a:solidFill>
                  <a:srgbClr val="3333CC"/>
                </a:solidFill>
                <a:latin typeface="Arial"/>
                <a:cs typeface="Arial"/>
              </a:rPr>
              <a:t>decentralized </a:t>
            </a:r>
            <a:r>
              <a:rPr dirty="0" sz="2000">
                <a:latin typeface="Arial"/>
                <a:cs typeface="Arial"/>
              </a:rPr>
              <a:t>→ Permissionless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</a:t>
            </a:r>
            <a:r>
              <a:rPr dirty="0" spc="-5"/>
              <a:t>EduChain </a:t>
            </a:r>
            <a:r>
              <a:rPr dirty="0"/>
              <a:t>Architecture</a:t>
            </a:r>
            <a:r>
              <a:rPr dirty="0" spc="-7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466088"/>
            <a:ext cx="9906000" cy="501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07" y="1466088"/>
            <a:ext cx="6096000" cy="2883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0311" y="4047744"/>
            <a:ext cx="1716405" cy="830580"/>
          </a:xfrm>
          <a:prstGeom prst="rect">
            <a:avLst/>
          </a:prstGeom>
          <a:solidFill>
            <a:srgbClr val="FFFFFF"/>
          </a:solidFill>
          <a:ln w="9144">
            <a:solidFill>
              <a:srgbClr val="6F2F9F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0805" marR="139065">
              <a:lnSpc>
                <a:spcPct val="100000"/>
              </a:lnSpc>
              <a:spcBef>
                <a:spcPts val="325"/>
              </a:spcBef>
            </a:pPr>
            <a:r>
              <a:rPr dirty="0" sz="1600" spc="-5" b="1">
                <a:latin typeface="Arial"/>
                <a:cs typeface="Arial"/>
              </a:rPr>
              <a:t>Create</a:t>
            </a:r>
            <a:r>
              <a:rPr dirty="0" sz="1600" spc="-5">
                <a:latin typeface="Arial"/>
                <a:cs typeface="Arial"/>
              </a:rPr>
              <a:t>, </a:t>
            </a:r>
            <a:r>
              <a:rPr dirty="0" sz="1600" spc="-5" b="1">
                <a:latin typeface="Arial"/>
                <a:cs typeface="Arial"/>
              </a:rPr>
              <a:t>sign</a:t>
            </a:r>
            <a:r>
              <a:rPr dirty="0" sz="1600" spc="-5">
                <a:latin typeface="Arial"/>
                <a:cs typeface="Arial"/>
              </a:rPr>
              <a:t>,  </a:t>
            </a:r>
            <a:r>
              <a:rPr dirty="0" sz="1600" spc="-5" b="1">
                <a:latin typeface="Arial"/>
                <a:cs typeface="Arial"/>
              </a:rPr>
              <a:t>hash, </a:t>
            </a:r>
            <a:r>
              <a:rPr dirty="0" sz="1600" spc="-5">
                <a:latin typeface="Arial"/>
                <a:cs typeface="Arial"/>
              </a:rPr>
              <a:t>and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store  </a:t>
            </a:r>
            <a:r>
              <a:rPr dirty="0" sz="1600" spc="-5">
                <a:latin typeface="Arial"/>
                <a:cs typeface="Arial"/>
              </a:rPr>
              <a:t>document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90544" y="4556759"/>
            <a:ext cx="1207135" cy="338455"/>
          </a:xfrm>
          <a:prstGeom prst="rect">
            <a:avLst/>
          </a:prstGeom>
          <a:solidFill>
            <a:srgbClr val="FFFFFF"/>
          </a:solidFill>
          <a:ln w="9144">
            <a:solidFill>
              <a:srgbClr val="6F2F9F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1600" spc="-5" b="1">
                <a:latin typeface="Arial"/>
                <a:cs typeface="Arial"/>
              </a:rPr>
              <a:t>Store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hash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39951"/>
            <a:ext cx="9905999" cy="5358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</a:t>
            </a:r>
            <a:r>
              <a:rPr dirty="0" spc="-5"/>
              <a:t>EduChain </a:t>
            </a:r>
            <a:r>
              <a:rPr dirty="0"/>
              <a:t>Architecture</a:t>
            </a:r>
            <a:r>
              <a:rPr dirty="0" spc="-7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1025652" y="2063495"/>
            <a:ext cx="6769607" cy="341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9170" y="1287526"/>
            <a:ext cx="59594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Development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(Front-End) Applications,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“chaincode”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Infrastructure</a:t>
            </a:r>
            <a:r>
              <a:rPr dirty="0" sz="2000">
                <a:latin typeface="Arial"/>
                <a:cs typeface="Arial"/>
              </a:rPr>
              <a:t>: Operations and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9473" y="5245100"/>
            <a:ext cx="58686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Development</a:t>
            </a:r>
            <a:r>
              <a:rPr dirty="0" sz="2000">
                <a:latin typeface="Arial"/>
                <a:cs typeface="Arial"/>
              </a:rPr>
              <a:t>: (Front-End) Applications, Solidity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Security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Node operations, key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39939"/>
            <a:ext cx="9905999" cy="5355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501" y="262585"/>
            <a:ext cx="88912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Extended </a:t>
            </a:r>
            <a:r>
              <a:rPr dirty="0" spc="-5"/>
              <a:t>EduChain Functionality </a:t>
            </a:r>
            <a:r>
              <a:rPr dirty="0"/>
              <a:t>to</a:t>
            </a:r>
            <a:r>
              <a:rPr dirty="0" spc="5"/>
              <a:t> </a:t>
            </a:r>
            <a:r>
              <a:rPr dirty="0"/>
              <a:t>CVs</a:t>
            </a:r>
          </a:p>
        </p:txBody>
      </p:sp>
      <p:sp>
        <p:nvSpPr>
          <p:cNvPr id="5" name="object 5"/>
          <p:cNvSpPr/>
          <p:nvPr/>
        </p:nvSpPr>
        <p:spPr>
          <a:xfrm>
            <a:off x="595883" y="1286255"/>
            <a:ext cx="9179052" cy="4626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3958" y="3569461"/>
            <a:ext cx="1370330" cy="1447800"/>
          </a:xfrm>
          <a:custGeom>
            <a:avLst/>
            <a:gdLst/>
            <a:ahLst/>
            <a:cxnLst/>
            <a:rect l="l" t="t" r="r" b="b"/>
            <a:pathLst>
              <a:path w="1370330" h="1447800">
                <a:moveTo>
                  <a:pt x="166054" y="1414486"/>
                </a:moveTo>
                <a:lnTo>
                  <a:pt x="149821" y="1443989"/>
                </a:lnTo>
                <a:lnTo>
                  <a:pt x="234950" y="1447292"/>
                </a:lnTo>
                <a:lnTo>
                  <a:pt x="217335" y="1421764"/>
                </a:lnTo>
                <a:lnTo>
                  <a:pt x="175450" y="1421764"/>
                </a:lnTo>
                <a:lnTo>
                  <a:pt x="166054" y="1414486"/>
                </a:lnTo>
                <a:close/>
              </a:path>
              <a:path w="1370330" h="1447800">
                <a:moveTo>
                  <a:pt x="172243" y="1403237"/>
                </a:moveTo>
                <a:lnTo>
                  <a:pt x="166054" y="1414486"/>
                </a:lnTo>
                <a:lnTo>
                  <a:pt x="175450" y="1421764"/>
                </a:lnTo>
                <a:lnTo>
                  <a:pt x="183210" y="1411732"/>
                </a:lnTo>
                <a:lnTo>
                  <a:pt x="172243" y="1403237"/>
                </a:lnTo>
                <a:close/>
              </a:path>
              <a:path w="1370330" h="1447800">
                <a:moveTo>
                  <a:pt x="186575" y="1377188"/>
                </a:moveTo>
                <a:lnTo>
                  <a:pt x="172243" y="1403237"/>
                </a:lnTo>
                <a:lnTo>
                  <a:pt x="183210" y="1411732"/>
                </a:lnTo>
                <a:lnTo>
                  <a:pt x="175450" y="1421764"/>
                </a:lnTo>
                <a:lnTo>
                  <a:pt x="217335" y="1421764"/>
                </a:lnTo>
                <a:lnTo>
                  <a:pt x="186575" y="1377188"/>
                </a:lnTo>
                <a:close/>
              </a:path>
              <a:path w="1370330" h="1447800">
                <a:moveTo>
                  <a:pt x="1367706" y="10795"/>
                </a:moveTo>
                <a:lnTo>
                  <a:pt x="1351661" y="10795"/>
                </a:lnTo>
                <a:lnTo>
                  <a:pt x="1350898" y="11429"/>
                </a:lnTo>
                <a:lnTo>
                  <a:pt x="1316609" y="28955"/>
                </a:lnTo>
                <a:lnTo>
                  <a:pt x="1273429" y="42290"/>
                </a:lnTo>
                <a:lnTo>
                  <a:pt x="1217548" y="54863"/>
                </a:lnTo>
                <a:lnTo>
                  <a:pt x="1174242" y="62737"/>
                </a:lnTo>
                <a:lnTo>
                  <a:pt x="1126743" y="70104"/>
                </a:lnTo>
                <a:lnTo>
                  <a:pt x="1075436" y="76707"/>
                </a:lnTo>
                <a:lnTo>
                  <a:pt x="1020825" y="82550"/>
                </a:lnTo>
                <a:lnTo>
                  <a:pt x="963548" y="87756"/>
                </a:lnTo>
                <a:lnTo>
                  <a:pt x="873633" y="93725"/>
                </a:lnTo>
                <a:lnTo>
                  <a:pt x="811529" y="96519"/>
                </a:lnTo>
                <a:lnTo>
                  <a:pt x="748665" y="98298"/>
                </a:lnTo>
                <a:lnTo>
                  <a:pt x="685291" y="98806"/>
                </a:lnTo>
                <a:lnTo>
                  <a:pt x="653288" y="99821"/>
                </a:lnTo>
                <a:lnTo>
                  <a:pt x="589153" y="107442"/>
                </a:lnTo>
                <a:lnTo>
                  <a:pt x="525779" y="122427"/>
                </a:lnTo>
                <a:lnTo>
                  <a:pt x="463803" y="143890"/>
                </a:lnTo>
                <a:lnTo>
                  <a:pt x="403605" y="171704"/>
                </a:lnTo>
                <a:lnTo>
                  <a:pt x="345694" y="205105"/>
                </a:lnTo>
                <a:lnTo>
                  <a:pt x="290525" y="243712"/>
                </a:lnTo>
                <a:lnTo>
                  <a:pt x="238696" y="287019"/>
                </a:lnTo>
                <a:lnTo>
                  <a:pt x="190576" y="334644"/>
                </a:lnTo>
                <a:lnTo>
                  <a:pt x="146786" y="385825"/>
                </a:lnTo>
                <a:lnTo>
                  <a:pt x="107695" y="440308"/>
                </a:lnTo>
                <a:lnTo>
                  <a:pt x="73774" y="497586"/>
                </a:lnTo>
                <a:lnTo>
                  <a:pt x="45694" y="557021"/>
                </a:lnTo>
                <a:lnTo>
                  <a:pt x="23837" y="618363"/>
                </a:lnTo>
                <a:lnTo>
                  <a:pt x="8801" y="680846"/>
                </a:lnTo>
                <a:lnTo>
                  <a:pt x="977" y="744346"/>
                </a:lnTo>
                <a:lnTo>
                  <a:pt x="0" y="776096"/>
                </a:lnTo>
                <a:lnTo>
                  <a:pt x="292" y="807846"/>
                </a:lnTo>
                <a:lnTo>
                  <a:pt x="2959" y="870712"/>
                </a:lnTo>
                <a:lnTo>
                  <a:pt x="7937" y="932942"/>
                </a:lnTo>
                <a:lnTo>
                  <a:pt x="19684" y="1023619"/>
                </a:lnTo>
                <a:lnTo>
                  <a:pt x="30111" y="1081786"/>
                </a:lnTo>
                <a:lnTo>
                  <a:pt x="42354" y="1137539"/>
                </a:lnTo>
                <a:lnTo>
                  <a:pt x="56337" y="1190244"/>
                </a:lnTo>
                <a:lnTo>
                  <a:pt x="71754" y="1239646"/>
                </a:lnTo>
                <a:lnTo>
                  <a:pt x="88531" y="1284986"/>
                </a:lnTo>
                <a:lnTo>
                  <a:pt x="106591" y="1326133"/>
                </a:lnTo>
                <a:lnTo>
                  <a:pt x="125768" y="1362456"/>
                </a:lnTo>
                <a:lnTo>
                  <a:pt x="156121" y="1406525"/>
                </a:lnTo>
                <a:lnTo>
                  <a:pt x="156451" y="1407033"/>
                </a:lnTo>
                <a:lnTo>
                  <a:pt x="156832" y="1407414"/>
                </a:lnTo>
                <a:lnTo>
                  <a:pt x="157251" y="1407668"/>
                </a:lnTo>
                <a:lnTo>
                  <a:pt x="166054" y="1414486"/>
                </a:lnTo>
                <a:lnTo>
                  <a:pt x="172243" y="1403237"/>
                </a:lnTo>
                <a:lnTo>
                  <a:pt x="166486" y="1398777"/>
                </a:lnTo>
                <a:lnTo>
                  <a:pt x="166141" y="1398777"/>
                </a:lnTo>
                <a:lnTo>
                  <a:pt x="165011" y="1397635"/>
                </a:lnTo>
                <a:lnTo>
                  <a:pt x="165253" y="1397635"/>
                </a:lnTo>
                <a:lnTo>
                  <a:pt x="156273" y="1386077"/>
                </a:lnTo>
                <a:lnTo>
                  <a:pt x="146443" y="1371854"/>
                </a:lnTo>
                <a:lnTo>
                  <a:pt x="118135" y="1320927"/>
                </a:lnTo>
                <a:lnTo>
                  <a:pt x="100380" y="1280540"/>
                </a:lnTo>
                <a:lnTo>
                  <a:pt x="83819" y="1235710"/>
                </a:lnTo>
                <a:lnTo>
                  <a:pt x="68567" y="1186814"/>
                </a:lnTo>
                <a:lnTo>
                  <a:pt x="54736" y="1134618"/>
                </a:lnTo>
                <a:lnTo>
                  <a:pt x="42595" y="1079500"/>
                </a:lnTo>
                <a:lnTo>
                  <a:pt x="32257" y="1021842"/>
                </a:lnTo>
                <a:lnTo>
                  <a:pt x="23990" y="962151"/>
                </a:lnTo>
                <a:lnTo>
                  <a:pt x="17830" y="901064"/>
                </a:lnTo>
                <a:lnTo>
                  <a:pt x="14033" y="838962"/>
                </a:lnTo>
                <a:lnTo>
                  <a:pt x="12700" y="776477"/>
                </a:lnTo>
                <a:lnTo>
                  <a:pt x="13627" y="745489"/>
                </a:lnTo>
                <a:lnTo>
                  <a:pt x="21234" y="683513"/>
                </a:lnTo>
                <a:lnTo>
                  <a:pt x="35915" y="622300"/>
                </a:lnTo>
                <a:lnTo>
                  <a:pt x="57302" y="562229"/>
                </a:lnTo>
                <a:lnTo>
                  <a:pt x="84848" y="503808"/>
                </a:lnTo>
                <a:lnTo>
                  <a:pt x="118173" y="447420"/>
                </a:lnTo>
                <a:lnTo>
                  <a:pt x="156616" y="393826"/>
                </a:lnTo>
                <a:lnTo>
                  <a:pt x="199694" y="343407"/>
                </a:lnTo>
                <a:lnTo>
                  <a:pt x="247014" y="296544"/>
                </a:lnTo>
                <a:lnTo>
                  <a:pt x="298056" y="254000"/>
                </a:lnTo>
                <a:lnTo>
                  <a:pt x="352297" y="216026"/>
                </a:lnTo>
                <a:lnTo>
                  <a:pt x="409194" y="183133"/>
                </a:lnTo>
                <a:lnTo>
                  <a:pt x="468248" y="155829"/>
                </a:lnTo>
                <a:lnTo>
                  <a:pt x="529082" y="134619"/>
                </a:lnTo>
                <a:lnTo>
                  <a:pt x="591057" y="120014"/>
                </a:lnTo>
                <a:lnTo>
                  <a:pt x="653669" y="112521"/>
                </a:lnTo>
                <a:lnTo>
                  <a:pt x="749046" y="110998"/>
                </a:lnTo>
                <a:lnTo>
                  <a:pt x="812165" y="109219"/>
                </a:lnTo>
                <a:lnTo>
                  <a:pt x="874394" y="106425"/>
                </a:lnTo>
                <a:lnTo>
                  <a:pt x="934973" y="102615"/>
                </a:lnTo>
                <a:lnTo>
                  <a:pt x="993774" y="97917"/>
                </a:lnTo>
                <a:lnTo>
                  <a:pt x="1076960" y="89281"/>
                </a:lnTo>
                <a:lnTo>
                  <a:pt x="1153033" y="78993"/>
                </a:lnTo>
                <a:lnTo>
                  <a:pt x="1198880" y="71374"/>
                </a:lnTo>
                <a:lnTo>
                  <a:pt x="1240155" y="63245"/>
                </a:lnTo>
                <a:lnTo>
                  <a:pt x="1292986" y="50037"/>
                </a:lnTo>
                <a:lnTo>
                  <a:pt x="1333246" y="35940"/>
                </a:lnTo>
                <a:lnTo>
                  <a:pt x="1359535" y="20700"/>
                </a:lnTo>
                <a:lnTo>
                  <a:pt x="1359789" y="20574"/>
                </a:lnTo>
                <a:lnTo>
                  <a:pt x="1364742" y="15366"/>
                </a:lnTo>
                <a:lnTo>
                  <a:pt x="1365123" y="15112"/>
                </a:lnTo>
                <a:lnTo>
                  <a:pt x="1365377" y="14732"/>
                </a:lnTo>
                <a:lnTo>
                  <a:pt x="1365630" y="14224"/>
                </a:lnTo>
                <a:lnTo>
                  <a:pt x="1367706" y="10795"/>
                </a:lnTo>
                <a:close/>
              </a:path>
              <a:path w="1370330" h="1447800">
                <a:moveTo>
                  <a:pt x="165011" y="1397635"/>
                </a:moveTo>
                <a:lnTo>
                  <a:pt x="166141" y="1398777"/>
                </a:lnTo>
                <a:lnTo>
                  <a:pt x="165619" y="1398106"/>
                </a:lnTo>
                <a:lnTo>
                  <a:pt x="165011" y="1397635"/>
                </a:lnTo>
                <a:close/>
              </a:path>
              <a:path w="1370330" h="1447800">
                <a:moveTo>
                  <a:pt x="165619" y="1398106"/>
                </a:moveTo>
                <a:lnTo>
                  <a:pt x="166141" y="1398777"/>
                </a:lnTo>
                <a:lnTo>
                  <a:pt x="166486" y="1398777"/>
                </a:lnTo>
                <a:lnTo>
                  <a:pt x="165619" y="1398106"/>
                </a:lnTo>
                <a:close/>
              </a:path>
              <a:path w="1370330" h="1447800">
                <a:moveTo>
                  <a:pt x="165253" y="1397635"/>
                </a:moveTo>
                <a:lnTo>
                  <a:pt x="165011" y="1397635"/>
                </a:lnTo>
                <a:lnTo>
                  <a:pt x="165619" y="1398106"/>
                </a:lnTo>
                <a:lnTo>
                  <a:pt x="165253" y="1397635"/>
                </a:lnTo>
                <a:close/>
              </a:path>
              <a:path w="1370330" h="1447800">
                <a:moveTo>
                  <a:pt x="1351138" y="11184"/>
                </a:moveTo>
                <a:lnTo>
                  <a:pt x="1350808" y="11429"/>
                </a:lnTo>
                <a:lnTo>
                  <a:pt x="1351138" y="11184"/>
                </a:lnTo>
                <a:close/>
              </a:path>
              <a:path w="1370330" h="1447800">
                <a:moveTo>
                  <a:pt x="1351661" y="10795"/>
                </a:moveTo>
                <a:lnTo>
                  <a:pt x="1351138" y="11184"/>
                </a:lnTo>
                <a:lnTo>
                  <a:pt x="1350898" y="11429"/>
                </a:lnTo>
                <a:lnTo>
                  <a:pt x="1351661" y="10795"/>
                </a:lnTo>
                <a:close/>
              </a:path>
              <a:path w="1370330" h="1447800">
                <a:moveTo>
                  <a:pt x="1355370" y="6841"/>
                </a:moveTo>
                <a:lnTo>
                  <a:pt x="1351138" y="11184"/>
                </a:lnTo>
                <a:lnTo>
                  <a:pt x="1351661" y="10795"/>
                </a:lnTo>
                <a:lnTo>
                  <a:pt x="1367706" y="10795"/>
                </a:lnTo>
                <a:lnTo>
                  <a:pt x="1368552" y="9398"/>
                </a:lnTo>
                <a:lnTo>
                  <a:pt x="1369060" y="8762"/>
                </a:lnTo>
                <a:lnTo>
                  <a:pt x="1369314" y="8127"/>
                </a:lnTo>
                <a:lnTo>
                  <a:pt x="1369383" y="7747"/>
                </a:lnTo>
                <a:lnTo>
                  <a:pt x="1354836" y="7747"/>
                </a:lnTo>
                <a:lnTo>
                  <a:pt x="1355370" y="6841"/>
                </a:lnTo>
                <a:close/>
              </a:path>
              <a:path w="1370330" h="1447800">
                <a:moveTo>
                  <a:pt x="1355724" y="6476"/>
                </a:moveTo>
                <a:lnTo>
                  <a:pt x="1355370" y="6841"/>
                </a:lnTo>
                <a:lnTo>
                  <a:pt x="1354836" y="7747"/>
                </a:lnTo>
                <a:lnTo>
                  <a:pt x="1355724" y="6476"/>
                </a:lnTo>
                <a:close/>
              </a:path>
              <a:path w="1370330" h="1447800">
                <a:moveTo>
                  <a:pt x="1369614" y="6476"/>
                </a:moveTo>
                <a:lnTo>
                  <a:pt x="1355724" y="6476"/>
                </a:lnTo>
                <a:lnTo>
                  <a:pt x="1354836" y="7747"/>
                </a:lnTo>
                <a:lnTo>
                  <a:pt x="1369383" y="7747"/>
                </a:lnTo>
                <a:lnTo>
                  <a:pt x="1369614" y="6476"/>
                </a:lnTo>
                <a:close/>
              </a:path>
              <a:path w="1370330" h="1447800">
                <a:moveTo>
                  <a:pt x="1357218" y="3706"/>
                </a:moveTo>
                <a:lnTo>
                  <a:pt x="1355370" y="6841"/>
                </a:lnTo>
                <a:lnTo>
                  <a:pt x="1355724" y="6476"/>
                </a:lnTo>
                <a:lnTo>
                  <a:pt x="1369614" y="6476"/>
                </a:lnTo>
                <a:lnTo>
                  <a:pt x="1369891" y="4952"/>
                </a:lnTo>
                <a:lnTo>
                  <a:pt x="1356994" y="4952"/>
                </a:lnTo>
                <a:lnTo>
                  <a:pt x="1357218" y="3706"/>
                </a:lnTo>
                <a:close/>
              </a:path>
              <a:path w="1370330" h="1447800">
                <a:moveTo>
                  <a:pt x="1357756" y="2793"/>
                </a:moveTo>
                <a:lnTo>
                  <a:pt x="1357218" y="3706"/>
                </a:lnTo>
                <a:lnTo>
                  <a:pt x="1356994" y="4952"/>
                </a:lnTo>
                <a:lnTo>
                  <a:pt x="1357756" y="2793"/>
                </a:lnTo>
                <a:close/>
              </a:path>
              <a:path w="1370330" h="1447800">
                <a:moveTo>
                  <a:pt x="1370283" y="2793"/>
                </a:moveTo>
                <a:lnTo>
                  <a:pt x="1357756" y="2793"/>
                </a:lnTo>
                <a:lnTo>
                  <a:pt x="1356994" y="4952"/>
                </a:lnTo>
                <a:lnTo>
                  <a:pt x="1369891" y="4952"/>
                </a:lnTo>
                <a:lnTo>
                  <a:pt x="1370283" y="2793"/>
                </a:lnTo>
                <a:close/>
              </a:path>
              <a:path w="1370330" h="1447800">
                <a:moveTo>
                  <a:pt x="1357884" y="0"/>
                </a:moveTo>
                <a:lnTo>
                  <a:pt x="1357218" y="3706"/>
                </a:lnTo>
                <a:lnTo>
                  <a:pt x="1357756" y="2793"/>
                </a:lnTo>
                <a:lnTo>
                  <a:pt x="1370283" y="2793"/>
                </a:lnTo>
                <a:lnTo>
                  <a:pt x="1370330" y="2539"/>
                </a:lnTo>
                <a:lnTo>
                  <a:pt x="135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68908" y="3779520"/>
            <a:ext cx="2540507" cy="2476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42688" y="4021835"/>
            <a:ext cx="1429512" cy="1546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33089" y="4687696"/>
            <a:ext cx="1390015" cy="1119505"/>
          </a:xfrm>
          <a:custGeom>
            <a:avLst/>
            <a:gdLst/>
            <a:ahLst/>
            <a:cxnLst/>
            <a:rect l="l" t="t" r="r" b="b"/>
            <a:pathLst>
              <a:path w="1390014" h="1119504">
                <a:moveTo>
                  <a:pt x="1313355" y="32173"/>
                </a:moveTo>
                <a:lnTo>
                  <a:pt x="1258824" y="39496"/>
                </a:lnTo>
                <a:lnTo>
                  <a:pt x="1194815" y="54228"/>
                </a:lnTo>
                <a:lnTo>
                  <a:pt x="1132332" y="74167"/>
                </a:lnTo>
                <a:lnTo>
                  <a:pt x="1071880" y="98678"/>
                </a:lnTo>
                <a:lnTo>
                  <a:pt x="1013968" y="127761"/>
                </a:lnTo>
                <a:lnTo>
                  <a:pt x="959358" y="160781"/>
                </a:lnTo>
                <a:lnTo>
                  <a:pt x="908050" y="197357"/>
                </a:lnTo>
                <a:lnTo>
                  <a:pt x="860933" y="237235"/>
                </a:lnTo>
                <a:lnTo>
                  <a:pt x="818388" y="279780"/>
                </a:lnTo>
                <a:lnTo>
                  <a:pt x="780923" y="324992"/>
                </a:lnTo>
                <a:lnTo>
                  <a:pt x="749173" y="372109"/>
                </a:lnTo>
                <a:lnTo>
                  <a:pt x="723519" y="420877"/>
                </a:lnTo>
                <a:lnTo>
                  <a:pt x="704469" y="471042"/>
                </a:lnTo>
                <a:lnTo>
                  <a:pt x="692658" y="522096"/>
                </a:lnTo>
                <a:lnTo>
                  <a:pt x="688594" y="573023"/>
                </a:lnTo>
                <a:lnTo>
                  <a:pt x="687577" y="597788"/>
                </a:lnTo>
                <a:lnTo>
                  <a:pt x="684784" y="622680"/>
                </a:lnTo>
                <a:lnTo>
                  <a:pt x="673353" y="671956"/>
                </a:lnTo>
                <a:lnTo>
                  <a:pt x="654938" y="720597"/>
                </a:lnTo>
                <a:lnTo>
                  <a:pt x="629920" y="768095"/>
                </a:lnTo>
                <a:lnTo>
                  <a:pt x="598805" y="814069"/>
                </a:lnTo>
                <a:lnTo>
                  <a:pt x="562228" y="858265"/>
                </a:lnTo>
                <a:lnTo>
                  <a:pt x="520319" y="900175"/>
                </a:lnTo>
                <a:lnTo>
                  <a:pt x="473963" y="939253"/>
                </a:lnTo>
                <a:lnTo>
                  <a:pt x="423672" y="975258"/>
                </a:lnTo>
                <a:lnTo>
                  <a:pt x="369697" y="1007783"/>
                </a:lnTo>
                <a:lnTo>
                  <a:pt x="312674" y="1036332"/>
                </a:lnTo>
                <a:lnTo>
                  <a:pt x="253237" y="1060627"/>
                </a:lnTo>
                <a:lnTo>
                  <a:pt x="191770" y="1080198"/>
                </a:lnTo>
                <a:lnTo>
                  <a:pt x="128777" y="1094663"/>
                </a:lnTo>
                <a:lnTo>
                  <a:pt x="64770" y="1103553"/>
                </a:lnTo>
                <a:lnTo>
                  <a:pt x="0" y="1106677"/>
                </a:lnTo>
                <a:lnTo>
                  <a:pt x="253" y="1119377"/>
                </a:lnTo>
                <a:lnTo>
                  <a:pt x="65659" y="1116215"/>
                </a:lnTo>
                <a:lnTo>
                  <a:pt x="130810" y="1107198"/>
                </a:lnTo>
                <a:lnTo>
                  <a:pt x="194818" y="1092517"/>
                </a:lnTo>
                <a:lnTo>
                  <a:pt x="257301" y="1072654"/>
                </a:lnTo>
                <a:lnTo>
                  <a:pt x="317753" y="1047991"/>
                </a:lnTo>
                <a:lnTo>
                  <a:pt x="375665" y="1019009"/>
                </a:lnTo>
                <a:lnTo>
                  <a:pt x="430402" y="986002"/>
                </a:lnTo>
                <a:lnTo>
                  <a:pt x="481584" y="949426"/>
                </a:lnTo>
                <a:lnTo>
                  <a:pt x="528827" y="909675"/>
                </a:lnTo>
                <a:lnTo>
                  <a:pt x="571373" y="867155"/>
                </a:lnTo>
                <a:lnTo>
                  <a:pt x="608838" y="821943"/>
                </a:lnTo>
                <a:lnTo>
                  <a:pt x="640588" y="774826"/>
                </a:lnTo>
                <a:lnTo>
                  <a:pt x="666241" y="726185"/>
                </a:lnTo>
                <a:lnTo>
                  <a:pt x="685419" y="676020"/>
                </a:lnTo>
                <a:lnTo>
                  <a:pt x="697230" y="624966"/>
                </a:lnTo>
                <a:lnTo>
                  <a:pt x="702310" y="548258"/>
                </a:lnTo>
                <a:lnTo>
                  <a:pt x="705231" y="523620"/>
                </a:lnTo>
                <a:lnTo>
                  <a:pt x="716788" y="474344"/>
                </a:lnTo>
                <a:lnTo>
                  <a:pt x="735202" y="425830"/>
                </a:lnTo>
                <a:lnTo>
                  <a:pt x="760222" y="378332"/>
                </a:lnTo>
                <a:lnTo>
                  <a:pt x="791337" y="332358"/>
                </a:lnTo>
                <a:lnTo>
                  <a:pt x="828039" y="288163"/>
                </a:lnTo>
                <a:lnTo>
                  <a:pt x="869823" y="246379"/>
                </a:lnTo>
                <a:lnTo>
                  <a:pt x="916051" y="207263"/>
                </a:lnTo>
                <a:lnTo>
                  <a:pt x="966470" y="171195"/>
                </a:lnTo>
                <a:lnTo>
                  <a:pt x="1020445" y="138810"/>
                </a:lnTo>
                <a:lnTo>
                  <a:pt x="1077340" y="110108"/>
                </a:lnTo>
                <a:lnTo>
                  <a:pt x="1136903" y="85978"/>
                </a:lnTo>
                <a:lnTo>
                  <a:pt x="1198372" y="66420"/>
                </a:lnTo>
                <a:lnTo>
                  <a:pt x="1261364" y="51942"/>
                </a:lnTo>
                <a:lnTo>
                  <a:pt x="1314070" y="44775"/>
                </a:lnTo>
                <a:lnTo>
                  <a:pt x="1313355" y="32173"/>
                </a:lnTo>
                <a:close/>
              </a:path>
              <a:path w="1390014" h="1119504">
                <a:moveTo>
                  <a:pt x="1383561" y="30987"/>
                </a:moveTo>
                <a:lnTo>
                  <a:pt x="1325752" y="30987"/>
                </a:lnTo>
                <a:lnTo>
                  <a:pt x="1326896" y="43560"/>
                </a:lnTo>
                <a:lnTo>
                  <a:pt x="1314070" y="44775"/>
                </a:lnTo>
                <a:lnTo>
                  <a:pt x="1315847" y="76072"/>
                </a:lnTo>
                <a:lnTo>
                  <a:pt x="1389761" y="33654"/>
                </a:lnTo>
                <a:lnTo>
                  <a:pt x="1383561" y="30987"/>
                </a:lnTo>
                <a:close/>
              </a:path>
              <a:path w="1390014" h="1119504">
                <a:moveTo>
                  <a:pt x="1325752" y="30987"/>
                </a:moveTo>
                <a:lnTo>
                  <a:pt x="1313355" y="32173"/>
                </a:lnTo>
                <a:lnTo>
                  <a:pt x="1314070" y="44775"/>
                </a:lnTo>
                <a:lnTo>
                  <a:pt x="1326896" y="43560"/>
                </a:lnTo>
                <a:lnTo>
                  <a:pt x="1325752" y="30987"/>
                </a:lnTo>
                <a:close/>
              </a:path>
              <a:path w="1390014" h="1119504">
                <a:moveTo>
                  <a:pt x="1311528" y="0"/>
                </a:moveTo>
                <a:lnTo>
                  <a:pt x="1313355" y="32173"/>
                </a:lnTo>
                <a:lnTo>
                  <a:pt x="1325752" y="30987"/>
                </a:lnTo>
                <a:lnTo>
                  <a:pt x="1383561" y="30987"/>
                </a:lnTo>
                <a:lnTo>
                  <a:pt x="1311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2191" y="3915536"/>
            <a:ext cx="10153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Add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diploma  hash to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05428" y="5020055"/>
            <a:ext cx="1245235" cy="307975"/>
          </a:xfrm>
          <a:prstGeom prst="rect">
            <a:avLst/>
          </a:prstGeom>
          <a:solidFill>
            <a:srgbClr val="FFFFFF">
              <a:alpha val="74116"/>
            </a:srgbClr>
          </a:solidFill>
        </p:spPr>
        <p:txBody>
          <a:bodyPr wrap="square" lIns="0" tIns="419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Arial"/>
                <a:cs typeface="Arial"/>
              </a:rPr>
              <a:t>Store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809" y="262585"/>
            <a:ext cx="85363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Extended CV </a:t>
            </a:r>
            <a:r>
              <a:rPr dirty="0" spc="-5"/>
              <a:t>Functionality: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737436"/>
            <a:ext cx="6159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020159"/>
            <a:ext cx="7425690" cy="1292225"/>
          </a:xfrm>
          <a:prstGeom prst="rect">
            <a:avLst/>
          </a:prstGeom>
        </p:spPr>
        <p:txBody>
          <a:bodyPr wrap="square" lIns="0" tIns="232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30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Example </a:t>
            </a:r>
            <a:r>
              <a:rPr dirty="0" sz="2800">
                <a:latin typeface="Arial"/>
                <a:cs typeface="Arial"/>
              </a:rPr>
              <a:t>Definition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required data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560"/>
              </a:spcBef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"basics"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"first name"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"John"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"lastname"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5">
                <a:solidFill>
                  <a:srgbClr val="A4B04F"/>
                </a:solidFill>
                <a:latin typeface="Calibri"/>
                <a:cs typeface="Calibri"/>
              </a:rPr>
              <a:t>"Doe"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</a:pPr>
            <a:r>
              <a:rPr dirty="0" sz="900" spc="-5">
                <a:solidFill>
                  <a:srgbClr val="C00000"/>
                </a:solidFill>
                <a:latin typeface="Calibri"/>
                <a:cs typeface="Calibri"/>
              </a:rPr>
              <a:t>"email": </a:t>
            </a:r>
            <a:r>
              <a:rPr dirty="0" sz="900">
                <a:solidFill>
                  <a:srgbClr val="9AA839"/>
                </a:solidFill>
                <a:latin typeface="Calibri"/>
                <a:cs typeface="Calibri"/>
                <a:hlinkClick r:id="rId3"/>
              </a:rPr>
              <a:t>"jo</a:t>
            </a:r>
            <a:r>
              <a:rPr dirty="0" sz="900">
                <a:solidFill>
                  <a:srgbClr val="9AA839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9AA839"/>
                </a:solidFill>
                <a:latin typeface="Calibri"/>
                <a:cs typeface="Calibri"/>
                <a:hlinkClick r:id="rId3"/>
              </a:rPr>
              <a:t>n@gmail.com"</a:t>
            </a: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394" y="2286761"/>
            <a:ext cx="2065020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"gender"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9AA839"/>
                </a:solidFill>
                <a:latin typeface="Calibri"/>
                <a:cs typeface="Calibri"/>
              </a:rPr>
              <a:t>"Male"</a:t>
            </a: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 marR="855344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"birthday"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45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"01-01-1990"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"location"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"address"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"Binzmühlestrasse 14"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"countryCode"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"CH"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"postalCode"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"8050"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"city"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"Zurich"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"canton"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"Zurich"</a:t>
            </a:r>
            <a:endParaRPr sz="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3521455"/>
            <a:ext cx="51879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C5C7C5"/>
                </a:solidFill>
                <a:latin typeface="Calibri"/>
                <a:cs typeface="Calibri"/>
              </a:rPr>
              <a:t>},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"work"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2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[</a:t>
            </a: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3932935"/>
            <a:ext cx="25279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215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"company"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"Universitätsspital Zürich"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"companyUID"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5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"CHE-108.904.325"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 marR="852169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"position"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>
                <a:solidFill>
                  <a:srgbClr val="9AA839"/>
                </a:solidFill>
                <a:latin typeface="Calibri"/>
                <a:cs typeface="Calibri"/>
              </a:rPr>
              <a:t>"System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Administrator"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"startDate"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10">
                <a:solidFill>
                  <a:srgbClr val="9AA839"/>
                </a:solidFill>
                <a:latin typeface="Calibri"/>
                <a:cs typeface="Calibri"/>
              </a:rPr>
              <a:t>"2013-01-01"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"endDate"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"2014-01-01"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"hash"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"c84f2e7767be14b872b77056d28a1d0c[...]"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"evidenceURL"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35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"https://educhain.uzh.ch/verify/[...]"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],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5030470"/>
            <a:ext cx="673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"education"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4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[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5167629"/>
            <a:ext cx="2470150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5C7C5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12700" marR="382905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"institution"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>
                <a:solidFill>
                  <a:srgbClr val="9AA839"/>
                </a:solidFill>
                <a:latin typeface="Calibri"/>
                <a:cs typeface="Calibri"/>
              </a:rPr>
              <a:t>"University of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Zurich"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"department"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"Department </a:t>
            </a:r>
            <a:r>
              <a:rPr dirty="0" sz="900">
                <a:solidFill>
                  <a:srgbClr val="9AA839"/>
                </a:solidFill>
                <a:latin typeface="Calibri"/>
                <a:cs typeface="Calibri"/>
              </a:rPr>
              <a:t>of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Informatics"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"degree"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"Bachelor's</a:t>
            </a:r>
            <a:r>
              <a:rPr dirty="0" sz="900" spc="-10">
                <a:solidFill>
                  <a:srgbClr val="9AA8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Degree"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"startDate"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10">
                <a:solidFill>
                  <a:srgbClr val="9AA839"/>
                </a:solidFill>
                <a:latin typeface="Calibri"/>
                <a:cs typeface="Calibri"/>
              </a:rPr>
              <a:t>"2011-01-01"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"endDate"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"2013-01-01"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"finalGrade"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</a:t>
            </a:r>
            <a:r>
              <a:rPr dirty="0" sz="900" spc="-10">
                <a:solidFill>
                  <a:srgbClr val="C5C7C5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"4.0"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"hash"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"c84f2e7767be14b872b77056d28a1d0c[...]"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,  </a:t>
            </a:r>
            <a:r>
              <a:rPr dirty="0" sz="900" spc="-5">
                <a:solidFill>
                  <a:srgbClr val="C64449"/>
                </a:solidFill>
                <a:latin typeface="Calibri"/>
                <a:cs typeface="Calibri"/>
              </a:rPr>
              <a:t>"evidenceURL"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: </a:t>
            </a:r>
            <a:r>
              <a:rPr dirty="0" sz="900" spc="-5">
                <a:solidFill>
                  <a:srgbClr val="9AA839"/>
                </a:solidFill>
                <a:latin typeface="Calibri"/>
                <a:cs typeface="Calibri"/>
              </a:rPr>
              <a:t>"https://educhain.uzh.ch/[...]"</a:t>
            </a:r>
            <a:r>
              <a:rPr dirty="0" sz="900" spc="-5">
                <a:solidFill>
                  <a:srgbClr val="C5C7C5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1266" y="2154428"/>
            <a:ext cx="15328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Personal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97552" y="1933955"/>
            <a:ext cx="314325" cy="1348740"/>
          </a:xfrm>
          <a:custGeom>
            <a:avLst/>
            <a:gdLst/>
            <a:ahLst/>
            <a:cxnLst/>
            <a:rect l="l" t="t" r="r" b="b"/>
            <a:pathLst>
              <a:path w="314325" h="1348739">
                <a:moveTo>
                  <a:pt x="0" y="0"/>
                </a:moveTo>
                <a:lnTo>
                  <a:pt x="61120" y="2051"/>
                </a:lnTo>
                <a:lnTo>
                  <a:pt x="111013" y="7651"/>
                </a:lnTo>
                <a:lnTo>
                  <a:pt x="144643" y="15966"/>
                </a:lnTo>
                <a:lnTo>
                  <a:pt x="156972" y="26162"/>
                </a:lnTo>
                <a:lnTo>
                  <a:pt x="156972" y="648208"/>
                </a:lnTo>
                <a:lnTo>
                  <a:pt x="169300" y="658403"/>
                </a:lnTo>
                <a:lnTo>
                  <a:pt x="202930" y="666718"/>
                </a:lnTo>
                <a:lnTo>
                  <a:pt x="252823" y="672318"/>
                </a:lnTo>
                <a:lnTo>
                  <a:pt x="313944" y="674370"/>
                </a:lnTo>
                <a:lnTo>
                  <a:pt x="252823" y="676421"/>
                </a:lnTo>
                <a:lnTo>
                  <a:pt x="202930" y="682021"/>
                </a:lnTo>
                <a:lnTo>
                  <a:pt x="169300" y="690336"/>
                </a:lnTo>
                <a:lnTo>
                  <a:pt x="156972" y="700532"/>
                </a:lnTo>
                <a:lnTo>
                  <a:pt x="156972" y="1322578"/>
                </a:lnTo>
                <a:lnTo>
                  <a:pt x="144643" y="1332773"/>
                </a:lnTo>
                <a:lnTo>
                  <a:pt x="111013" y="1341088"/>
                </a:lnTo>
                <a:lnTo>
                  <a:pt x="61120" y="1346688"/>
                </a:lnTo>
                <a:lnTo>
                  <a:pt x="0" y="134874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33133" y="4002481"/>
            <a:ext cx="23552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Work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35623" y="3578352"/>
            <a:ext cx="216535" cy="1259205"/>
          </a:xfrm>
          <a:custGeom>
            <a:avLst/>
            <a:gdLst/>
            <a:ahLst/>
            <a:cxnLst/>
            <a:rect l="l" t="t" r="r" b="b"/>
            <a:pathLst>
              <a:path w="216535" h="1259204">
                <a:moveTo>
                  <a:pt x="0" y="0"/>
                </a:moveTo>
                <a:lnTo>
                  <a:pt x="42142" y="1424"/>
                </a:lnTo>
                <a:lnTo>
                  <a:pt x="76533" y="5302"/>
                </a:lnTo>
                <a:lnTo>
                  <a:pt x="99708" y="11037"/>
                </a:lnTo>
                <a:lnTo>
                  <a:pt x="108203" y="18034"/>
                </a:lnTo>
                <a:lnTo>
                  <a:pt x="108203" y="611378"/>
                </a:lnTo>
                <a:lnTo>
                  <a:pt x="116699" y="618374"/>
                </a:lnTo>
                <a:lnTo>
                  <a:pt x="139874" y="624109"/>
                </a:lnTo>
                <a:lnTo>
                  <a:pt x="174265" y="627987"/>
                </a:lnTo>
                <a:lnTo>
                  <a:pt x="216408" y="629412"/>
                </a:lnTo>
                <a:lnTo>
                  <a:pt x="174265" y="630836"/>
                </a:lnTo>
                <a:lnTo>
                  <a:pt x="139874" y="634714"/>
                </a:lnTo>
                <a:lnTo>
                  <a:pt x="116699" y="640449"/>
                </a:lnTo>
                <a:lnTo>
                  <a:pt x="108203" y="647446"/>
                </a:lnTo>
                <a:lnTo>
                  <a:pt x="108203" y="1240790"/>
                </a:lnTo>
                <a:lnTo>
                  <a:pt x="99708" y="1247786"/>
                </a:lnTo>
                <a:lnTo>
                  <a:pt x="76533" y="1253521"/>
                </a:lnTo>
                <a:lnTo>
                  <a:pt x="42142" y="1257399"/>
                </a:lnTo>
                <a:lnTo>
                  <a:pt x="0" y="12588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33133" y="5434076"/>
            <a:ext cx="2652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Academic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degrees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15811" y="4994147"/>
            <a:ext cx="280670" cy="1289685"/>
          </a:xfrm>
          <a:custGeom>
            <a:avLst/>
            <a:gdLst/>
            <a:ahLst/>
            <a:cxnLst/>
            <a:rect l="l" t="t" r="r" b="b"/>
            <a:pathLst>
              <a:path w="280670" h="1289685">
                <a:moveTo>
                  <a:pt x="0" y="0"/>
                </a:moveTo>
                <a:lnTo>
                  <a:pt x="54590" y="1829"/>
                </a:lnTo>
                <a:lnTo>
                  <a:pt x="99155" y="6826"/>
                </a:lnTo>
                <a:lnTo>
                  <a:pt x="129194" y="14251"/>
                </a:lnTo>
                <a:lnTo>
                  <a:pt x="140208" y="23368"/>
                </a:lnTo>
                <a:lnTo>
                  <a:pt x="140208" y="621283"/>
                </a:lnTo>
                <a:lnTo>
                  <a:pt x="151221" y="630378"/>
                </a:lnTo>
                <a:lnTo>
                  <a:pt x="181260" y="637806"/>
                </a:lnTo>
                <a:lnTo>
                  <a:pt x="225825" y="642815"/>
                </a:lnTo>
                <a:lnTo>
                  <a:pt x="280415" y="644651"/>
                </a:lnTo>
                <a:lnTo>
                  <a:pt x="225825" y="646488"/>
                </a:lnTo>
                <a:lnTo>
                  <a:pt x="181260" y="651497"/>
                </a:lnTo>
                <a:lnTo>
                  <a:pt x="151221" y="658925"/>
                </a:lnTo>
                <a:lnTo>
                  <a:pt x="140208" y="668019"/>
                </a:lnTo>
                <a:lnTo>
                  <a:pt x="140208" y="1265936"/>
                </a:lnTo>
                <a:lnTo>
                  <a:pt x="129194" y="1275030"/>
                </a:lnTo>
                <a:lnTo>
                  <a:pt x="99155" y="1282458"/>
                </a:lnTo>
                <a:lnTo>
                  <a:pt x="54590" y="1287467"/>
                </a:lnTo>
                <a:lnTo>
                  <a:pt x="0" y="12893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4638" y="2631185"/>
            <a:ext cx="2354580" cy="2265045"/>
          </a:xfrm>
          <a:custGeom>
            <a:avLst/>
            <a:gdLst/>
            <a:ahLst/>
            <a:cxnLst/>
            <a:rect l="l" t="t" r="r" b="b"/>
            <a:pathLst>
              <a:path w="2354579" h="2265045">
                <a:moveTo>
                  <a:pt x="0" y="2264664"/>
                </a:moveTo>
                <a:lnTo>
                  <a:pt x="2354580" y="2264664"/>
                </a:lnTo>
                <a:lnTo>
                  <a:pt x="2354580" y="0"/>
                </a:lnTo>
                <a:lnTo>
                  <a:pt x="0" y="0"/>
                </a:lnTo>
                <a:lnTo>
                  <a:pt x="0" y="2264664"/>
                </a:lnTo>
                <a:close/>
              </a:path>
            </a:pathLst>
          </a:custGeom>
          <a:ln w="25908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8135" y="262585"/>
            <a:ext cx="67837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Possible Implementation</a:t>
            </a:r>
            <a:r>
              <a:rPr dirty="0" spc="5"/>
              <a:t> </a:t>
            </a:r>
            <a:r>
              <a:rPr dirty="0"/>
              <a:t>Paths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8394" y="3453765"/>
            <a:ext cx="488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14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1282" y="3559302"/>
            <a:ext cx="1821180" cy="40132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2000">
                <a:latin typeface="Arial"/>
                <a:cs typeface="Arial"/>
              </a:rPr>
              <a:t>EduChain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0141" y="2911601"/>
            <a:ext cx="1821180" cy="3994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latin typeface="Arial"/>
                <a:cs typeface="Arial"/>
              </a:rPr>
              <a:t>Ethereum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141" y="4207002"/>
            <a:ext cx="1821180" cy="40132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dirty="0" sz="2000" spc="-10">
                <a:latin typeface="Arial"/>
                <a:cs typeface="Arial"/>
              </a:rPr>
              <a:t>Web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3875" y="2374392"/>
            <a:ext cx="1582420" cy="277495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12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964" y="2350007"/>
            <a:ext cx="1504315" cy="277495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19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3726" y="2631185"/>
            <a:ext cx="4688205" cy="2265045"/>
          </a:xfrm>
          <a:custGeom>
            <a:avLst/>
            <a:gdLst/>
            <a:ahLst/>
            <a:cxnLst/>
            <a:rect l="l" t="t" r="r" b="b"/>
            <a:pathLst>
              <a:path w="4688205" h="2265045">
                <a:moveTo>
                  <a:pt x="0" y="2264664"/>
                </a:moveTo>
                <a:lnTo>
                  <a:pt x="4687824" y="2264664"/>
                </a:lnTo>
                <a:lnTo>
                  <a:pt x="4687824" y="0"/>
                </a:lnTo>
                <a:lnTo>
                  <a:pt x="0" y="0"/>
                </a:lnTo>
                <a:lnTo>
                  <a:pt x="0" y="2264664"/>
                </a:lnTo>
                <a:close/>
              </a:path>
            </a:pathLst>
          </a:custGeom>
          <a:ln w="25908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9217" y="3722115"/>
            <a:ext cx="513080" cy="80645"/>
          </a:xfrm>
          <a:custGeom>
            <a:avLst/>
            <a:gdLst/>
            <a:ahLst/>
            <a:cxnLst/>
            <a:rect l="l" t="t" r="r" b="b"/>
            <a:pathLst>
              <a:path w="513079" h="80645">
                <a:moveTo>
                  <a:pt x="77470" y="2412"/>
                </a:moveTo>
                <a:lnTo>
                  <a:pt x="0" y="41782"/>
                </a:lnTo>
                <a:lnTo>
                  <a:pt x="77978" y="80136"/>
                </a:lnTo>
                <a:lnTo>
                  <a:pt x="77808" y="54228"/>
                </a:lnTo>
                <a:lnTo>
                  <a:pt x="64897" y="54228"/>
                </a:lnTo>
                <a:lnTo>
                  <a:pt x="64643" y="28320"/>
                </a:lnTo>
                <a:lnTo>
                  <a:pt x="77638" y="28234"/>
                </a:lnTo>
                <a:lnTo>
                  <a:pt x="77470" y="2412"/>
                </a:lnTo>
                <a:close/>
              </a:path>
              <a:path w="513079" h="80645">
                <a:moveTo>
                  <a:pt x="487263" y="25780"/>
                </a:moveTo>
                <a:lnTo>
                  <a:pt x="448056" y="25780"/>
                </a:lnTo>
                <a:lnTo>
                  <a:pt x="448183" y="51688"/>
                </a:lnTo>
                <a:lnTo>
                  <a:pt x="435186" y="51775"/>
                </a:lnTo>
                <a:lnTo>
                  <a:pt x="435356" y="77723"/>
                </a:lnTo>
                <a:lnTo>
                  <a:pt x="512826" y="38353"/>
                </a:lnTo>
                <a:lnTo>
                  <a:pt x="487263" y="25780"/>
                </a:lnTo>
                <a:close/>
              </a:path>
              <a:path w="513079" h="80645">
                <a:moveTo>
                  <a:pt x="77638" y="28234"/>
                </a:moveTo>
                <a:lnTo>
                  <a:pt x="64643" y="28320"/>
                </a:lnTo>
                <a:lnTo>
                  <a:pt x="64897" y="54228"/>
                </a:lnTo>
                <a:lnTo>
                  <a:pt x="77808" y="54143"/>
                </a:lnTo>
                <a:lnTo>
                  <a:pt x="77638" y="28234"/>
                </a:lnTo>
                <a:close/>
              </a:path>
              <a:path w="513079" h="80645">
                <a:moveTo>
                  <a:pt x="77808" y="54143"/>
                </a:moveTo>
                <a:lnTo>
                  <a:pt x="64897" y="54228"/>
                </a:lnTo>
                <a:lnTo>
                  <a:pt x="77808" y="54228"/>
                </a:lnTo>
                <a:close/>
              </a:path>
              <a:path w="513079" h="80645">
                <a:moveTo>
                  <a:pt x="435017" y="25867"/>
                </a:moveTo>
                <a:lnTo>
                  <a:pt x="77638" y="28234"/>
                </a:lnTo>
                <a:lnTo>
                  <a:pt x="77808" y="54143"/>
                </a:lnTo>
                <a:lnTo>
                  <a:pt x="435186" y="51775"/>
                </a:lnTo>
                <a:lnTo>
                  <a:pt x="435017" y="25867"/>
                </a:lnTo>
                <a:close/>
              </a:path>
              <a:path w="513079" h="80645">
                <a:moveTo>
                  <a:pt x="448056" y="25780"/>
                </a:moveTo>
                <a:lnTo>
                  <a:pt x="435017" y="25867"/>
                </a:lnTo>
                <a:lnTo>
                  <a:pt x="435186" y="51775"/>
                </a:lnTo>
                <a:lnTo>
                  <a:pt x="448183" y="51688"/>
                </a:lnTo>
                <a:lnTo>
                  <a:pt x="448056" y="25780"/>
                </a:lnTo>
                <a:close/>
              </a:path>
              <a:path w="513079" h="80645">
                <a:moveTo>
                  <a:pt x="434848" y="0"/>
                </a:moveTo>
                <a:lnTo>
                  <a:pt x="435017" y="25867"/>
                </a:lnTo>
                <a:lnTo>
                  <a:pt x="487263" y="25780"/>
                </a:lnTo>
                <a:lnTo>
                  <a:pt x="43484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37716" y="2805683"/>
          <a:ext cx="1860550" cy="190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/>
                <a:gridCol w="629284"/>
              </a:tblGrid>
              <a:tr h="887730">
                <a:tc gridSpan="2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Permissioned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“Consortium”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3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626745">
                <a:tc gridSpan="2">
                  <a:txBody>
                    <a:bodyPr/>
                    <a:lstStyle/>
                    <a:p>
                      <a:pPr marL="102870">
                        <a:lnSpc>
                          <a:spcPts val="2070"/>
                        </a:lnSpc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Traditional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Database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982461" y="3072383"/>
            <a:ext cx="488315" cy="726440"/>
          </a:xfrm>
          <a:custGeom>
            <a:avLst/>
            <a:gdLst/>
            <a:ahLst/>
            <a:cxnLst/>
            <a:rect l="l" t="t" r="r" b="b"/>
            <a:pathLst>
              <a:path w="488314" h="726439">
                <a:moveTo>
                  <a:pt x="77724" y="648715"/>
                </a:moveTo>
                <a:lnTo>
                  <a:pt x="0" y="687577"/>
                </a:lnTo>
                <a:lnTo>
                  <a:pt x="77724" y="726439"/>
                </a:lnTo>
                <a:lnTo>
                  <a:pt x="77724" y="700532"/>
                </a:lnTo>
                <a:lnTo>
                  <a:pt x="64770" y="700532"/>
                </a:lnTo>
                <a:lnTo>
                  <a:pt x="64770" y="674623"/>
                </a:lnTo>
                <a:lnTo>
                  <a:pt x="77724" y="674623"/>
                </a:lnTo>
                <a:lnTo>
                  <a:pt x="77724" y="648715"/>
                </a:lnTo>
                <a:close/>
              </a:path>
              <a:path w="488314" h="726439">
                <a:moveTo>
                  <a:pt x="77724" y="674623"/>
                </a:moveTo>
                <a:lnTo>
                  <a:pt x="64770" y="674623"/>
                </a:lnTo>
                <a:lnTo>
                  <a:pt x="64770" y="700532"/>
                </a:lnTo>
                <a:lnTo>
                  <a:pt x="77724" y="700532"/>
                </a:lnTo>
                <a:lnTo>
                  <a:pt x="77724" y="674623"/>
                </a:lnTo>
                <a:close/>
              </a:path>
              <a:path w="488314" h="726439">
                <a:moveTo>
                  <a:pt x="231012" y="674623"/>
                </a:moveTo>
                <a:lnTo>
                  <a:pt x="77724" y="674623"/>
                </a:lnTo>
                <a:lnTo>
                  <a:pt x="77724" y="700532"/>
                </a:lnTo>
                <a:lnTo>
                  <a:pt x="251078" y="700532"/>
                </a:lnTo>
                <a:lnTo>
                  <a:pt x="256921" y="694689"/>
                </a:lnTo>
                <a:lnTo>
                  <a:pt x="256921" y="687577"/>
                </a:lnTo>
                <a:lnTo>
                  <a:pt x="231012" y="687577"/>
                </a:lnTo>
                <a:lnTo>
                  <a:pt x="231012" y="674623"/>
                </a:lnTo>
                <a:close/>
              </a:path>
              <a:path w="488314" h="726439">
                <a:moveTo>
                  <a:pt x="410083" y="25907"/>
                </a:moveTo>
                <a:lnTo>
                  <a:pt x="236727" y="25907"/>
                </a:lnTo>
                <a:lnTo>
                  <a:pt x="231012" y="31750"/>
                </a:lnTo>
                <a:lnTo>
                  <a:pt x="231012" y="687577"/>
                </a:lnTo>
                <a:lnTo>
                  <a:pt x="243966" y="674623"/>
                </a:lnTo>
                <a:lnTo>
                  <a:pt x="256921" y="674623"/>
                </a:lnTo>
                <a:lnTo>
                  <a:pt x="256921" y="51815"/>
                </a:lnTo>
                <a:lnTo>
                  <a:pt x="243966" y="51815"/>
                </a:lnTo>
                <a:lnTo>
                  <a:pt x="256921" y="38862"/>
                </a:lnTo>
                <a:lnTo>
                  <a:pt x="410083" y="38862"/>
                </a:lnTo>
                <a:lnTo>
                  <a:pt x="410083" y="25907"/>
                </a:lnTo>
                <a:close/>
              </a:path>
              <a:path w="488314" h="726439">
                <a:moveTo>
                  <a:pt x="256921" y="674623"/>
                </a:moveTo>
                <a:lnTo>
                  <a:pt x="243966" y="674623"/>
                </a:lnTo>
                <a:lnTo>
                  <a:pt x="231012" y="687577"/>
                </a:lnTo>
                <a:lnTo>
                  <a:pt x="256921" y="687577"/>
                </a:lnTo>
                <a:lnTo>
                  <a:pt x="256921" y="674623"/>
                </a:lnTo>
                <a:close/>
              </a:path>
              <a:path w="488314" h="726439">
                <a:moveTo>
                  <a:pt x="410083" y="0"/>
                </a:moveTo>
                <a:lnTo>
                  <a:pt x="410083" y="77724"/>
                </a:lnTo>
                <a:lnTo>
                  <a:pt x="461899" y="51815"/>
                </a:lnTo>
                <a:lnTo>
                  <a:pt x="423037" y="51815"/>
                </a:lnTo>
                <a:lnTo>
                  <a:pt x="423037" y="25907"/>
                </a:lnTo>
                <a:lnTo>
                  <a:pt x="461898" y="25907"/>
                </a:lnTo>
                <a:lnTo>
                  <a:pt x="410083" y="0"/>
                </a:lnTo>
                <a:close/>
              </a:path>
              <a:path w="488314" h="726439">
                <a:moveTo>
                  <a:pt x="256921" y="38862"/>
                </a:moveTo>
                <a:lnTo>
                  <a:pt x="243966" y="51815"/>
                </a:lnTo>
                <a:lnTo>
                  <a:pt x="256921" y="51815"/>
                </a:lnTo>
                <a:lnTo>
                  <a:pt x="256921" y="38862"/>
                </a:lnTo>
                <a:close/>
              </a:path>
              <a:path w="488314" h="726439">
                <a:moveTo>
                  <a:pt x="410083" y="38862"/>
                </a:moveTo>
                <a:lnTo>
                  <a:pt x="256921" y="38862"/>
                </a:lnTo>
                <a:lnTo>
                  <a:pt x="256921" y="51815"/>
                </a:lnTo>
                <a:lnTo>
                  <a:pt x="410083" y="51815"/>
                </a:lnTo>
                <a:lnTo>
                  <a:pt x="410083" y="38862"/>
                </a:lnTo>
                <a:close/>
              </a:path>
              <a:path w="488314" h="726439">
                <a:moveTo>
                  <a:pt x="461898" y="25907"/>
                </a:moveTo>
                <a:lnTo>
                  <a:pt x="423037" y="25907"/>
                </a:lnTo>
                <a:lnTo>
                  <a:pt x="423037" y="51815"/>
                </a:lnTo>
                <a:lnTo>
                  <a:pt x="461899" y="51815"/>
                </a:lnTo>
                <a:lnTo>
                  <a:pt x="487807" y="38862"/>
                </a:lnTo>
                <a:lnTo>
                  <a:pt x="461898" y="2590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82461" y="3721608"/>
            <a:ext cx="488315" cy="725170"/>
          </a:xfrm>
          <a:custGeom>
            <a:avLst/>
            <a:gdLst/>
            <a:ahLst/>
            <a:cxnLst/>
            <a:rect l="l" t="t" r="r" b="b"/>
            <a:pathLst>
              <a:path w="488314" h="725170">
                <a:moveTo>
                  <a:pt x="410083" y="647319"/>
                </a:moveTo>
                <a:lnTo>
                  <a:pt x="410083" y="725043"/>
                </a:lnTo>
                <a:lnTo>
                  <a:pt x="461899" y="699135"/>
                </a:lnTo>
                <a:lnTo>
                  <a:pt x="423037" y="699135"/>
                </a:lnTo>
                <a:lnTo>
                  <a:pt x="423037" y="673227"/>
                </a:lnTo>
                <a:lnTo>
                  <a:pt x="461899" y="673227"/>
                </a:lnTo>
                <a:lnTo>
                  <a:pt x="410083" y="647319"/>
                </a:lnTo>
                <a:close/>
              </a:path>
              <a:path w="488314" h="725170">
                <a:moveTo>
                  <a:pt x="231012" y="38862"/>
                </a:moveTo>
                <a:lnTo>
                  <a:pt x="231012" y="693293"/>
                </a:lnTo>
                <a:lnTo>
                  <a:pt x="236727" y="699135"/>
                </a:lnTo>
                <a:lnTo>
                  <a:pt x="410083" y="699135"/>
                </a:lnTo>
                <a:lnTo>
                  <a:pt x="410083" y="686181"/>
                </a:lnTo>
                <a:lnTo>
                  <a:pt x="256921" y="686181"/>
                </a:lnTo>
                <a:lnTo>
                  <a:pt x="243966" y="673227"/>
                </a:lnTo>
                <a:lnTo>
                  <a:pt x="256921" y="673227"/>
                </a:lnTo>
                <a:lnTo>
                  <a:pt x="256921" y="51816"/>
                </a:lnTo>
                <a:lnTo>
                  <a:pt x="243966" y="51816"/>
                </a:lnTo>
                <a:lnTo>
                  <a:pt x="231012" y="38862"/>
                </a:lnTo>
                <a:close/>
              </a:path>
              <a:path w="488314" h="725170">
                <a:moveTo>
                  <a:pt x="461899" y="673227"/>
                </a:moveTo>
                <a:lnTo>
                  <a:pt x="423037" y="673227"/>
                </a:lnTo>
                <a:lnTo>
                  <a:pt x="423037" y="699135"/>
                </a:lnTo>
                <a:lnTo>
                  <a:pt x="461899" y="699135"/>
                </a:lnTo>
                <a:lnTo>
                  <a:pt x="487807" y="686181"/>
                </a:lnTo>
                <a:lnTo>
                  <a:pt x="461899" y="673227"/>
                </a:lnTo>
                <a:close/>
              </a:path>
              <a:path w="488314" h="725170">
                <a:moveTo>
                  <a:pt x="256921" y="673227"/>
                </a:moveTo>
                <a:lnTo>
                  <a:pt x="243966" y="673227"/>
                </a:lnTo>
                <a:lnTo>
                  <a:pt x="256921" y="686181"/>
                </a:lnTo>
                <a:lnTo>
                  <a:pt x="256921" y="673227"/>
                </a:lnTo>
                <a:close/>
              </a:path>
              <a:path w="488314" h="725170">
                <a:moveTo>
                  <a:pt x="410083" y="673227"/>
                </a:moveTo>
                <a:lnTo>
                  <a:pt x="256921" y="673227"/>
                </a:lnTo>
                <a:lnTo>
                  <a:pt x="256921" y="686181"/>
                </a:lnTo>
                <a:lnTo>
                  <a:pt x="410083" y="686181"/>
                </a:lnTo>
                <a:lnTo>
                  <a:pt x="410083" y="673227"/>
                </a:lnTo>
                <a:close/>
              </a:path>
              <a:path w="488314" h="725170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488314" h="725170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488314" h="725170">
                <a:moveTo>
                  <a:pt x="251078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231012" y="51816"/>
                </a:lnTo>
                <a:lnTo>
                  <a:pt x="231012" y="38862"/>
                </a:lnTo>
                <a:lnTo>
                  <a:pt x="256921" y="38862"/>
                </a:lnTo>
                <a:lnTo>
                  <a:pt x="256921" y="31750"/>
                </a:lnTo>
                <a:lnTo>
                  <a:pt x="251078" y="25908"/>
                </a:lnTo>
                <a:close/>
              </a:path>
              <a:path w="488314" h="725170">
                <a:moveTo>
                  <a:pt x="256921" y="38862"/>
                </a:moveTo>
                <a:lnTo>
                  <a:pt x="231012" y="38862"/>
                </a:lnTo>
                <a:lnTo>
                  <a:pt x="243966" y="51816"/>
                </a:lnTo>
                <a:lnTo>
                  <a:pt x="256921" y="51816"/>
                </a:lnTo>
                <a:lnTo>
                  <a:pt x="256921" y="3886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7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609" y="262585"/>
            <a:ext cx="79267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Technical Challenges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 spc="-5"/>
              <a:t>Decisions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7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168979"/>
            <a:ext cx="7473315" cy="525335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Storage of Data (Diplomas,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CVs)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On-chain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off-chain?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75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Private permissioned DLT </a:t>
            </a:r>
            <a:r>
              <a:rPr dirty="0" sz="2000" spc="-5">
                <a:latin typeface="Arial"/>
                <a:cs typeface="Arial"/>
              </a:rPr>
              <a:t>vs. </a:t>
            </a:r>
            <a:r>
              <a:rPr dirty="0" sz="2000">
                <a:latin typeface="Arial"/>
                <a:cs typeface="Arial"/>
              </a:rPr>
              <a:t>traditional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Cost,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privacy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9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Storage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certificate identifier (Hashes)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Public permissionless BC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vs.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" i="1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Ethereum Smart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Contracts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Public permissioned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BC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" i="1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own instance of Proof-of-Authority (PoA)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Ethereum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Determination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roles, access policies,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254" y="2057527"/>
            <a:ext cx="6349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 you for your</a:t>
            </a:r>
            <a:r>
              <a:rPr dirty="0" spc="-60"/>
              <a:t> </a:t>
            </a:r>
            <a:r>
              <a:rPr dirty="0" spc="-5"/>
              <a:t>attention.</a:t>
            </a:r>
          </a:p>
        </p:txBody>
      </p:sp>
      <p:sp>
        <p:nvSpPr>
          <p:cNvPr id="3" name="object 3"/>
          <p:cNvSpPr/>
          <p:nvPr/>
        </p:nvSpPr>
        <p:spPr>
          <a:xfrm>
            <a:off x="4508601" y="3327684"/>
            <a:ext cx="948049" cy="94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UZH</a:t>
            </a:r>
            <a:r>
              <a:rPr dirty="0" spc="-85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AA83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Eder John Scheid</dc:creator>
  <dc:title>No Slide Title</dc:title>
  <dcterms:created xsi:type="dcterms:W3CDTF">2019-11-27T22:46:05Z</dcterms:created>
  <dcterms:modified xsi:type="dcterms:W3CDTF">2019-11-27T22:46:05Z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2019-11-27T00:00:00Z</vt:filetime>
  </property>
</Properties>
</file>