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906000" cy="6858000" type="A4"/>
  <p:notesSz cx="9906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44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000B7B-4B09-48DB-848F-36157B8D6A0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9D5888-4519-4625-BCA7-F563EE42FCAA}">
      <dgm:prSet phldrT="[Text]" custT="1"/>
      <dgm:spPr/>
      <dgm:t>
        <a:bodyPr/>
        <a:lstStyle/>
        <a:p>
          <a:pPr algn="ctr"/>
          <a:r>
            <a:rPr lang="en-US" sz="1600" b="1" u="sng" dirty="0"/>
            <a:t>Public Permissioned</a:t>
          </a:r>
        </a:p>
        <a:p>
          <a:pPr algn="ctr"/>
          <a:r>
            <a:rPr lang="en-US" sz="1200" b="0" u="none" dirty="0"/>
            <a:t>Public register with open read and restricted write access.</a:t>
          </a:r>
        </a:p>
        <a:p>
          <a:pPr algn="ctr"/>
          <a:endParaRPr lang="en-US" sz="1200" b="0" i="0" u="none" dirty="0"/>
        </a:p>
        <a:p>
          <a:pPr algn="ctr"/>
          <a:endParaRPr lang="en-US" sz="1200" b="0" i="0" u="none" dirty="0"/>
        </a:p>
      </dgm:t>
    </dgm:pt>
    <dgm:pt modelId="{DDBEA266-AE71-4617-876F-817CB10DD269}" type="parTrans" cxnId="{E1C307D7-B019-4939-882E-04BDE3856E6A}">
      <dgm:prSet/>
      <dgm:spPr/>
      <dgm:t>
        <a:bodyPr/>
        <a:lstStyle/>
        <a:p>
          <a:endParaRPr lang="en-US"/>
        </a:p>
      </dgm:t>
    </dgm:pt>
    <dgm:pt modelId="{8EF769F2-5414-48ED-A4A9-E94934C118D6}" type="sibTrans" cxnId="{E1C307D7-B019-4939-882E-04BDE3856E6A}">
      <dgm:prSet/>
      <dgm:spPr/>
      <dgm:t>
        <a:bodyPr/>
        <a:lstStyle/>
        <a:p>
          <a:endParaRPr lang="en-US"/>
        </a:p>
      </dgm:t>
    </dgm:pt>
    <dgm:pt modelId="{8EFA10A6-2B67-41E4-9CAA-48CD36C3D048}">
      <dgm:prSet phldrT="[Text]" custT="1"/>
      <dgm:spPr/>
      <dgm:t>
        <a:bodyPr/>
        <a:lstStyle/>
        <a:p>
          <a:pPr algn="ctr"/>
          <a:r>
            <a:rPr lang="en-US" sz="1600" b="1" u="sng" dirty="0"/>
            <a:t>Public Permissionless</a:t>
          </a:r>
        </a:p>
        <a:p>
          <a:pPr algn="ctr"/>
          <a:r>
            <a:rPr lang="en-US" sz="1200" b="0" i="0" u="none" dirty="0"/>
            <a:t>Fully public register with open read and write access.</a:t>
          </a:r>
        </a:p>
        <a:p>
          <a:pPr algn="ctr"/>
          <a:endParaRPr lang="en-US" sz="1200" b="0" i="0" u="none" dirty="0"/>
        </a:p>
        <a:p>
          <a:pPr algn="ctr"/>
          <a:endParaRPr lang="en-US" sz="1200" b="0" i="0" u="none" dirty="0"/>
        </a:p>
        <a:p>
          <a:pPr algn="ctr"/>
          <a:endParaRPr lang="en-US" sz="1050" b="0" u="none" dirty="0"/>
        </a:p>
      </dgm:t>
    </dgm:pt>
    <dgm:pt modelId="{4AD44D22-03AD-4F7E-997D-79348E0C93C8}" type="parTrans" cxnId="{CF20F925-33B9-4DF0-9D51-94D84BBCAA85}">
      <dgm:prSet/>
      <dgm:spPr/>
      <dgm:t>
        <a:bodyPr/>
        <a:lstStyle/>
        <a:p>
          <a:endParaRPr lang="en-US"/>
        </a:p>
      </dgm:t>
    </dgm:pt>
    <dgm:pt modelId="{F8FE30A9-87DE-4422-8971-57F4DA3B61F7}" type="sibTrans" cxnId="{CF20F925-33B9-4DF0-9D51-94D84BBCAA85}">
      <dgm:prSet/>
      <dgm:spPr/>
      <dgm:t>
        <a:bodyPr/>
        <a:lstStyle/>
        <a:p>
          <a:endParaRPr lang="en-US"/>
        </a:p>
      </dgm:t>
    </dgm:pt>
    <dgm:pt modelId="{380F02E9-9128-4881-A158-9A18DEC0CD3F}">
      <dgm:prSet phldrT="[Text]" custT="1"/>
      <dgm:spPr/>
      <dgm:t>
        <a:bodyPr/>
        <a:lstStyle/>
        <a:p>
          <a:pPr algn="ctr"/>
          <a:r>
            <a:rPr lang="en-US" sz="1600" b="1" u="sng" dirty="0"/>
            <a:t>Private Permissionless</a:t>
          </a:r>
        </a:p>
        <a:p>
          <a:pPr algn="ctr"/>
          <a:r>
            <a:rPr lang="en-US" sz="1200" b="0" u="none" dirty="0"/>
            <a:t>Consortium register </a:t>
          </a:r>
          <a:r>
            <a:rPr lang="en-US" sz="1200" b="0" u="none"/>
            <a:t>with open </a:t>
          </a:r>
          <a:r>
            <a:rPr lang="en-US" sz="1200" b="0" u="none" dirty="0"/>
            <a:t>write access.</a:t>
          </a:r>
        </a:p>
      </dgm:t>
    </dgm:pt>
    <dgm:pt modelId="{FD7C8643-94DF-4842-926E-DD59FA8C1A35}" type="parTrans" cxnId="{5D11D1FA-BA2B-4DDE-BABB-DCE8AAB46E03}">
      <dgm:prSet/>
      <dgm:spPr/>
      <dgm:t>
        <a:bodyPr/>
        <a:lstStyle/>
        <a:p>
          <a:endParaRPr lang="en-US"/>
        </a:p>
      </dgm:t>
    </dgm:pt>
    <dgm:pt modelId="{85829DFB-C336-46F4-B379-898DD44BDB0D}" type="sibTrans" cxnId="{5D11D1FA-BA2B-4DDE-BABB-DCE8AAB46E03}">
      <dgm:prSet/>
      <dgm:spPr/>
      <dgm:t>
        <a:bodyPr/>
        <a:lstStyle/>
        <a:p>
          <a:endParaRPr lang="en-US"/>
        </a:p>
      </dgm:t>
    </dgm:pt>
    <dgm:pt modelId="{B2AF8241-29EC-4511-8B3A-CCC268B913ED}">
      <dgm:prSet phldrT="[Text]" custT="1"/>
      <dgm:spPr/>
      <dgm:t>
        <a:bodyPr/>
        <a:lstStyle/>
        <a:p>
          <a:pPr algn="ctr"/>
          <a:r>
            <a:rPr lang="en-US" sz="1600" b="1" u="sng" dirty="0"/>
            <a:t>Private Permissioned</a:t>
          </a:r>
        </a:p>
        <a:p>
          <a:pPr algn="ctr"/>
          <a:r>
            <a:rPr lang="en-US" sz="1200" b="0" u="none" dirty="0"/>
            <a:t>Consortium register with restricted write access.</a:t>
          </a:r>
        </a:p>
      </dgm:t>
    </dgm:pt>
    <dgm:pt modelId="{0E8F1576-6CBF-4905-BA7E-1265C9F97460}" type="parTrans" cxnId="{F79A3ECC-2FAD-4DB0-A55C-51A339A5075A}">
      <dgm:prSet/>
      <dgm:spPr/>
      <dgm:t>
        <a:bodyPr/>
        <a:lstStyle/>
        <a:p>
          <a:endParaRPr lang="en-US"/>
        </a:p>
      </dgm:t>
    </dgm:pt>
    <dgm:pt modelId="{7B80407D-41CA-41DB-A99B-0999AF0ACE4C}" type="sibTrans" cxnId="{F79A3ECC-2FAD-4DB0-A55C-51A339A5075A}">
      <dgm:prSet/>
      <dgm:spPr/>
      <dgm:t>
        <a:bodyPr/>
        <a:lstStyle/>
        <a:p>
          <a:endParaRPr lang="en-US"/>
        </a:p>
      </dgm:t>
    </dgm:pt>
    <dgm:pt modelId="{0C11B215-B6C1-49A3-89FC-0A61CBA9FCE9}" type="pres">
      <dgm:prSet presAssocID="{3F000B7B-4B09-48DB-848F-36157B8D6A0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9B3DD8D8-BB3E-434A-9074-85536C91CC84}" type="pres">
      <dgm:prSet presAssocID="{3F000B7B-4B09-48DB-848F-36157B8D6A00}" presName="children" presStyleCnt="0"/>
      <dgm:spPr/>
    </dgm:pt>
    <dgm:pt modelId="{407CC6C8-A568-42BF-85E0-8FA04108CD10}" type="pres">
      <dgm:prSet presAssocID="{3F000B7B-4B09-48DB-848F-36157B8D6A00}" presName="childPlaceholder" presStyleCnt="0"/>
      <dgm:spPr/>
    </dgm:pt>
    <dgm:pt modelId="{F47632C9-543C-4A65-8119-52BF365535BA}" type="pres">
      <dgm:prSet presAssocID="{3F000B7B-4B09-48DB-848F-36157B8D6A00}" presName="circle" presStyleCnt="0"/>
      <dgm:spPr/>
    </dgm:pt>
    <dgm:pt modelId="{B4EAA3F3-E13C-4A7D-948C-53041595BF53}" type="pres">
      <dgm:prSet presAssocID="{3F000B7B-4B09-48DB-848F-36157B8D6A00}" presName="quadrant1" presStyleLbl="node1" presStyleIdx="0" presStyleCnt="4" custLinFactNeighborX="2309" custLinFactNeighborY="4236">
        <dgm:presLayoutVars>
          <dgm:chMax val="1"/>
          <dgm:bulletEnabled val="1"/>
        </dgm:presLayoutVars>
      </dgm:prSet>
      <dgm:spPr/>
    </dgm:pt>
    <dgm:pt modelId="{C5B4AA82-D87F-4915-81B9-6D5CB4152C7C}" type="pres">
      <dgm:prSet presAssocID="{3F000B7B-4B09-48DB-848F-36157B8D6A00}" presName="quadrant2" presStyleLbl="node1" presStyleIdx="1" presStyleCnt="4" custLinFactNeighborX="-2309" custLinFactNeighborY="4236">
        <dgm:presLayoutVars>
          <dgm:chMax val="1"/>
          <dgm:bulletEnabled val="1"/>
        </dgm:presLayoutVars>
      </dgm:prSet>
      <dgm:spPr/>
    </dgm:pt>
    <dgm:pt modelId="{94272722-4370-4DF7-A261-408EC0EE53DD}" type="pres">
      <dgm:prSet presAssocID="{3F000B7B-4B09-48DB-848F-36157B8D6A00}" presName="quadrant3" presStyleLbl="node1" presStyleIdx="2" presStyleCnt="4" custLinFactNeighborX="-2309" custLinFactNeighborY="-728">
        <dgm:presLayoutVars>
          <dgm:chMax val="1"/>
          <dgm:bulletEnabled val="1"/>
        </dgm:presLayoutVars>
      </dgm:prSet>
      <dgm:spPr/>
    </dgm:pt>
    <dgm:pt modelId="{4291CC2D-FDF0-4899-9746-0AC5DC084D67}" type="pres">
      <dgm:prSet presAssocID="{3F000B7B-4B09-48DB-848F-36157B8D6A00}" presName="quadrant4" presStyleLbl="node1" presStyleIdx="3" presStyleCnt="4" custLinFactNeighborX="2309" custLinFactNeighborY="-728">
        <dgm:presLayoutVars>
          <dgm:chMax val="1"/>
          <dgm:bulletEnabled val="1"/>
        </dgm:presLayoutVars>
      </dgm:prSet>
      <dgm:spPr/>
    </dgm:pt>
    <dgm:pt modelId="{935BA469-5784-4B9B-AD7A-FA8449B06B18}" type="pres">
      <dgm:prSet presAssocID="{3F000B7B-4B09-48DB-848F-36157B8D6A00}" presName="quadrantPlaceholder" presStyleCnt="0"/>
      <dgm:spPr/>
    </dgm:pt>
    <dgm:pt modelId="{1505EBAE-4BF9-4485-ABE7-9DFE65EEF341}" type="pres">
      <dgm:prSet presAssocID="{3F000B7B-4B09-48DB-848F-36157B8D6A00}" presName="center1" presStyleLbl="fgShp" presStyleIdx="0" presStyleCnt="2" custLinFactX="300000" custLinFactY="63905" custLinFactNeighborX="371302" custLinFactNeighborY="100000"/>
      <dgm:spPr/>
    </dgm:pt>
    <dgm:pt modelId="{7B5293D5-F7D4-4FB6-8DA4-E3EEE2F5BF47}" type="pres">
      <dgm:prSet presAssocID="{3F000B7B-4B09-48DB-848F-36157B8D6A00}" presName="center2" presStyleLbl="fgShp" presStyleIdx="1" presStyleCnt="2" custLinFactX="200000" custLinFactY="100000" custLinFactNeighborX="262915" custLinFactNeighborY="101458"/>
      <dgm:spPr/>
    </dgm:pt>
  </dgm:ptLst>
  <dgm:cxnLst>
    <dgm:cxn modelId="{CF20F925-33B9-4DF0-9D51-94D84BBCAA85}" srcId="{3F000B7B-4B09-48DB-848F-36157B8D6A00}" destId="{8EFA10A6-2B67-41E4-9CAA-48CD36C3D048}" srcOrd="1" destOrd="0" parTransId="{4AD44D22-03AD-4F7E-997D-79348E0C93C8}" sibTransId="{F8FE30A9-87DE-4422-8971-57F4DA3B61F7}"/>
    <dgm:cxn modelId="{80999F3C-4D13-408A-9DA1-C6FED15C4ADA}" type="presOf" srcId="{B2AF8241-29EC-4511-8B3A-CCC268B913ED}" destId="{4291CC2D-FDF0-4899-9746-0AC5DC084D67}" srcOrd="0" destOrd="0" presId="urn:microsoft.com/office/officeart/2005/8/layout/cycle4"/>
    <dgm:cxn modelId="{1167C058-AB7A-45D9-A9A2-F0F1C86B4717}" type="presOf" srcId="{069D5888-4519-4625-BCA7-F563EE42FCAA}" destId="{B4EAA3F3-E13C-4A7D-948C-53041595BF53}" srcOrd="0" destOrd="0" presId="urn:microsoft.com/office/officeart/2005/8/layout/cycle4"/>
    <dgm:cxn modelId="{F79A3ECC-2FAD-4DB0-A55C-51A339A5075A}" srcId="{3F000B7B-4B09-48DB-848F-36157B8D6A00}" destId="{B2AF8241-29EC-4511-8B3A-CCC268B913ED}" srcOrd="3" destOrd="0" parTransId="{0E8F1576-6CBF-4905-BA7E-1265C9F97460}" sibTransId="{7B80407D-41CA-41DB-A99B-0999AF0ACE4C}"/>
    <dgm:cxn modelId="{E1C307D7-B019-4939-882E-04BDE3856E6A}" srcId="{3F000B7B-4B09-48DB-848F-36157B8D6A00}" destId="{069D5888-4519-4625-BCA7-F563EE42FCAA}" srcOrd="0" destOrd="0" parTransId="{DDBEA266-AE71-4617-876F-817CB10DD269}" sibTransId="{8EF769F2-5414-48ED-A4A9-E94934C118D6}"/>
    <dgm:cxn modelId="{E084D2DB-1F6D-4F61-82C7-F8864BF18974}" type="presOf" srcId="{8EFA10A6-2B67-41E4-9CAA-48CD36C3D048}" destId="{C5B4AA82-D87F-4915-81B9-6D5CB4152C7C}" srcOrd="0" destOrd="0" presId="urn:microsoft.com/office/officeart/2005/8/layout/cycle4"/>
    <dgm:cxn modelId="{7A94DBEA-69C0-4269-B71C-C955CB527135}" type="presOf" srcId="{380F02E9-9128-4881-A158-9A18DEC0CD3F}" destId="{94272722-4370-4DF7-A261-408EC0EE53DD}" srcOrd="0" destOrd="0" presId="urn:microsoft.com/office/officeart/2005/8/layout/cycle4"/>
    <dgm:cxn modelId="{1206CCEC-57E4-40F9-A15E-FAC460ECA89D}" type="presOf" srcId="{3F000B7B-4B09-48DB-848F-36157B8D6A00}" destId="{0C11B215-B6C1-49A3-89FC-0A61CBA9FCE9}" srcOrd="0" destOrd="0" presId="urn:microsoft.com/office/officeart/2005/8/layout/cycle4"/>
    <dgm:cxn modelId="{5D11D1FA-BA2B-4DDE-BABB-DCE8AAB46E03}" srcId="{3F000B7B-4B09-48DB-848F-36157B8D6A00}" destId="{380F02E9-9128-4881-A158-9A18DEC0CD3F}" srcOrd="2" destOrd="0" parTransId="{FD7C8643-94DF-4842-926E-DD59FA8C1A35}" sibTransId="{85829DFB-C336-46F4-B379-898DD44BDB0D}"/>
    <dgm:cxn modelId="{1A0B7EAD-FC40-4A91-AA5C-FD1C12013222}" type="presParOf" srcId="{0C11B215-B6C1-49A3-89FC-0A61CBA9FCE9}" destId="{9B3DD8D8-BB3E-434A-9074-85536C91CC84}" srcOrd="0" destOrd="0" presId="urn:microsoft.com/office/officeart/2005/8/layout/cycle4"/>
    <dgm:cxn modelId="{F7608EC5-1795-46D0-96F6-330159872A20}" type="presParOf" srcId="{9B3DD8D8-BB3E-434A-9074-85536C91CC84}" destId="{407CC6C8-A568-42BF-85E0-8FA04108CD10}" srcOrd="0" destOrd="0" presId="urn:microsoft.com/office/officeart/2005/8/layout/cycle4"/>
    <dgm:cxn modelId="{0E9184E8-25C5-41B3-894B-5355AA61BB08}" type="presParOf" srcId="{0C11B215-B6C1-49A3-89FC-0A61CBA9FCE9}" destId="{F47632C9-543C-4A65-8119-52BF365535BA}" srcOrd="1" destOrd="0" presId="urn:microsoft.com/office/officeart/2005/8/layout/cycle4"/>
    <dgm:cxn modelId="{495291F7-C9BF-4B42-BFB0-2C62877108BC}" type="presParOf" srcId="{F47632C9-543C-4A65-8119-52BF365535BA}" destId="{B4EAA3F3-E13C-4A7D-948C-53041595BF53}" srcOrd="0" destOrd="0" presId="urn:microsoft.com/office/officeart/2005/8/layout/cycle4"/>
    <dgm:cxn modelId="{687F950F-BC18-4381-8F38-C5D4CEB26BC3}" type="presParOf" srcId="{F47632C9-543C-4A65-8119-52BF365535BA}" destId="{C5B4AA82-D87F-4915-81B9-6D5CB4152C7C}" srcOrd="1" destOrd="0" presId="urn:microsoft.com/office/officeart/2005/8/layout/cycle4"/>
    <dgm:cxn modelId="{95550742-1DE8-43EC-9723-25571461BAF2}" type="presParOf" srcId="{F47632C9-543C-4A65-8119-52BF365535BA}" destId="{94272722-4370-4DF7-A261-408EC0EE53DD}" srcOrd="2" destOrd="0" presId="urn:microsoft.com/office/officeart/2005/8/layout/cycle4"/>
    <dgm:cxn modelId="{6FFBCEB7-1ECE-4F6C-8455-8A41AEF14075}" type="presParOf" srcId="{F47632C9-543C-4A65-8119-52BF365535BA}" destId="{4291CC2D-FDF0-4899-9746-0AC5DC084D67}" srcOrd="3" destOrd="0" presId="urn:microsoft.com/office/officeart/2005/8/layout/cycle4"/>
    <dgm:cxn modelId="{6B51F073-00C5-4194-8E10-5A5248C688BC}" type="presParOf" srcId="{F47632C9-543C-4A65-8119-52BF365535BA}" destId="{935BA469-5784-4B9B-AD7A-FA8449B06B18}" srcOrd="4" destOrd="0" presId="urn:microsoft.com/office/officeart/2005/8/layout/cycle4"/>
    <dgm:cxn modelId="{0D7E9CDF-AC9C-4D93-859E-848E1D939085}" type="presParOf" srcId="{0C11B215-B6C1-49A3-89FC-0A61CBA9FCE9}" destId="{1505EBAE-4BF9-4485-ABE7-9DFE65EEF341}" srcOrd="2" destOrd="0" presId="urn:microsoft.com/office/officeart/2005/8/layout/cycle4"/>
    <dgm:cxn modelId="{7DA35A14-5FD3-48FD-AFA3-E13FA36118C9}" type="presParOf" srcId="{0C11B215-B6C1-49A3-89FC-0A61CBA9FCE9}" destId="{7B5293D5-F7D4-4FB6-8DA4-E3EEE2F5BF47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AA3F3-E13C-4A7D-948C-53041595BF53}">
      <dsp:nvSpPr>
        <dsp:cNvPr id="0" name=""/>
        <dsp:cNvSpPr/>
      </dsp:nvSpPr>
      <dsp:spPr>
        <a:xfrm>
          <a:off x="1669006" y="372530"/>
          <a:ext cx="2140983" cy="214098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/>
            <a:t>Public Permissioned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u="none" kern="1200" dirty="0"/>
            <a:t>Public register with open read and restricted write access.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i="0" u="none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i="0" u="none" kern="1200" dirty="0"/>
        </a:p>
      </dsp:txBody>
      <dsp:txXfrm>
        <a:off x="2296085" y="999609"/>
        <a:ext cx="1513904" cy="1513904"/>
      </dsp:txXfrm>
    </dsp:sp>
    <dsp:sp modelId="{C5B4AA82-D87F-4915-81B9-6D5CB4152C7C}">
      <dsp:nvSpPr>
        <dsp:cNvPr id="0" name=""/>
        <dsp:cNvSpPr/>
      </dsp:nvSpPr>
      <dsp:spPr>
        <a:xfrm rot="5400000">
          <a:off x="3810010" y="372530"/>
          <a:ext cx="2140983" cy="214098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/>
            <a:t>Public Permissionless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Fully public register with open read and write access.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i="0" u="none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i="0" u="none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u="none" kern="1200" dirty="0"/>
        </a:p>
      </dsp:txBody>
      <dsp:txXfrm rot="-5400000">
        <a:off x="3810010" y="999609"/>
        <a:ext cx="1513904" cy="1513904"/>
      </dsp:txXfrm>
    </dsp:sp>
    <dsp:sp modelId="{94272722-4370-4DF7-A261-408EC0EE53DD}">
      <dsp:nvSpPr>
        <dsp:cNvPr id="0" name=""/>
        <dsp:cNvSpPr/>
      </dsp:nvSpPr>
      <dsp:spPr>
        <a:xfrm rot="10800000">
          <a:off x="3810010" y="2506125"/>
          <a:ext cx="2140983" cy="214098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/>
            <a:t>Private Permissionless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u="none" kern="1200" dirty="0"/>
            <a:t>Consortium register </a:t>
          </a:r>
          <a:r>
            <a:rPr lang="en-US" sz="1200" b="0" u="none" kern="1200"/>
            <a:t>with open </a:t>
          </a:r>
          <a:r>
            <a:rPr lang="en-US" sz="1200" b="0" u="none" kern="1200" dirty="0"/>
            <a:t>write access.</a:t>
          </a:r>
        </a:p>
      </dsp:txBody>
      <dsp:txXfrm rot="10800000">
        <a:off x="3810010" y="2506125"/>
        <a:ext cx="1513904" cy="1513904"/>
      </dsp:txXfrm>
    </dsp:sp>
    <dsp:sp modelId="{4291CC2D-FDF0-4899-9746-0AC5DC084D67}">
      <dsp:nvSpPr>
        <dsp:cNvPr id="0" name=""/>
        <dsp:cNvSpPr/>
      </dsp:nvSpPr>
      <dsp:spPr>
        <a:xfrm rot="16200000">
          <a:off x="1669006" y="2506125"/>
          <a:ext cx="2140983" cy="214098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/>
            <a:t>Private Permissioned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u="none" kern="1200" dirty="0"/>
            <a:t>Consortium register with restricted write access.</a:t>
          </a:r>
        </a:p>
      </dsp:txBody>
      <dsp:txXfrm rot="5400000">
        <a:off x="2296085" y="2506125"/>
        <a:ext cx="1513904" cy="1513904"/>
      </dsp:txXfrm>
    </dsp:sp>
    <dsp:sp modelId="{1505EBAE-4BF9-4485-ABE7-9DFE65EEF341}">
      <dsp:nvSpPr>
        <dsp:cNvPr id="0" name=""/>
        <dsp:cNvSpPr/>
      </dsp:nvSpPr>
      <dsp:spPr>
        <a:xfrm>
          <a:off x="7250396" y="3080822"/>
          <a:ext cx="739207" cy="642789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293D5-F7D4-4FB6-8DA4-E3EEE2F5BF47}">
      <dsp:nvSpPr>
        <dsp:cNvPr id="0" name=""/>
        <dsp:cNvSpPr/>
      </dsp:nvSpPr>
      <dsp:spPr>
        <a:xfrm rot="10800000">
          <a:off x="6862300" y="3569436"/>
          <a:ext cx="739207" cy="642789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UZH</a:t>
            </a:r>
            <a:r>
              <a:rPr spc="-85" dirty="0"/>
              <a:t> </a:t>
            </a:r>
            <a:r>
              <a:rPr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1000" y="1066800"/>
            <a:ext cx="9220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UZH</a:t>
            </a:r>
            <a:r>
              <a:rPr spc="-85" dirty="0"/>
              <a:t> </a:t>
            </a:r>
            <a:r>
              <a:rPr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UZH</a:t>
            </a:r>
            <a:r>
              <a:rPr spc="-85" dirty="0"/>
              <a:t> </a:t>
            </a:r>
            <a:r>
              <a:rPr dirty="0"/>
              <a:t>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1000" y="1066800"/>
            <a:ext cx="9220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4770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0" y="0"/>
                </a:moveTo>
                <a:lnTo>
                  <a:pt x="9905999" y="0"/>
                </a:lnTo>
              </a:path>
            </a:pathLst>
          </a:custGeom>
          <a:ln w="12192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UZH</a:t>
            </a:r>
            <a:r>
              <a:rPr spc="-85" dirty="0"/>
              <a:t> </a:t>
            </a:r>
            <a:r>
              <a:rPr dirty="0"/>
              <a:t>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UZH</a:t>
            </a:r>
            <a:r>
              <a:rPr spc="-85" dirty="0"/>
              <a:t> </a:t>
            </a:r>
            <a:r>
              <a:rPr dirty="0"/>
              <a:t>2019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8254" y="2057527"/>
            <a:ext cx="6349491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199" y="1166887"/>
            <a:ext cx="8991600" cy="4573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1043" y="6581547"/>
            <a:ext cx="804544" cy="182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UZH</a:t>
            </a:r>
            <a:r>
              <a:rPr spc="-85" dirty="0"/>
              <a:t> </a:t>
            </a:r>
            <a:r>
              <a:rPr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830698" y="6566518"/>
            <a:ext cx="221614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066800"/>
            <a:ext cx="9220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770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0" y="0"/>
                </a:moveTo>
                <a:lnTo>
                  <a:pt x="9905999" y="0"/>
                </a:lnTo>
              </a:path>
            </a:pathLst>
          </a:custGeom>
          <a:ln w="12192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4189" y="3736340"/>
            <a:ext cx="8562340" cy="168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Bruno Rodrigues, Muriel Franco, </a:t>
            </a: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Eder Scheid</a:t>
            </a:r>
            <a:r>
              <a:rPr sz="1800" b="1" spc="-5" dirty="0">
                <a:latin typeface="Arial"/>
                <a:cs typeface="Arial"/>
              </a:rPr>
              <a:t>, Christian Killer, Burkhard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Stiller</a:t>
            </a:r>
            <a:endParaRPr sz="1800">
              <a:latin typeface="Arial"/>
              <a:cs typeface="Arial"/>
            </a:endParaRPr>
          </a:p>
          <a:p>
            <a:pPr marL="2385695" marR="2377440" indent="-635" algn="ctr">
              <a:lnSpc>
                <a:spcPct val="102499"/>
              </a:lnSpc>
              <a:spcBef>
                <a:spcPts val="5"/>
              </a:spcBef>
            </a:pPr>
            <a:r>
              <a:rPr sz="1800" i="1" spc="-5" dirty="0">
                <a:latin typeface="Arial"/>
                <a:cs typeface="Arial"/>
              </a:rPr>
              <a:t>Communication Systems Group CSG  </a:t>
            </a:r>
            <a:r>
              <a:rPr sz="1800" i="1" spc="-10" dirty="0">
                <a:latin typeface="Arial"/>
                <a:cs typeface="Arial"/>
              </a:rPr>
              <a:t>Department </a:t>
            </a:r>
            <a:r>
              <a:rPr sz="1800" i="1" spc="-5" dirty="0">
                <a:latin typeface="Arial"/>
                <a:cs typeface="Arial"/>
              </a:rPr>
              <a:t>of Informatics </a:t>
            </a:r>
            <a:r>
              <a:rPr sz="1800" i="1" dirty="0">
                <a:latin typeface="Arial"/>
                <a:cs typeface="Arial"/>
              </a:rPr>
              <a:t>IfI  </a:t>
            </a:r>
            <a:r>
              <a:rPr sz="1800" i="1" spc="-5" dirty="0">
                <a:latin typeface="Arial"/>
                <a:cs typeface="Arial"/>
              </a:rPr>
              <a:t>University </a:t>
            </a:r>
            <a:r>
              <a:rPr sz="1800" i="1" dirty="0">
                <a:latin typeface="Arial"/>
                <a:cs typeface="Arial"/>
              </a:rPr>
              <a:t>of </a:t>
            </a:r>
            <a:r>
              <a:rPr sz="1800" i="1" spc="-5" dirty="0">
                <a:latin typeface="Arial"/>
                <a:cs typeface="Arial"/>
              </a:rPr>
              <a:t>Zürich </a:t>
            </a:r>
            <a:r>
              <a:rPr sz="1800" i="1" dirty="0">
                <a:latin typeface="Arial"/>
                <a:cs typeface="Arial"/>
              </a:rPr>
              <a:t>UZH,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Switzerland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i="1" spc="-5" dirty="0">
                <a:latin typeface="Arial"/>
                <a:cs typeface="Arial"/>
              </a:rPr>
              <a:t>[rodrigues¦franco¦scheid¦killer¦stiller]@ifi.uzh.ch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9794" y="417067"/>
            <a:ext cx="4578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Arial"/>
                <a:cs typeface="Arial"/>
              </a:rPr>
              <a:t>EduChain </a:t>
            </a:r>
            <a:r>
              <a:rPr sz="1800" b="1" i="1" spc="-5" dirty="0">
                <a:latin typeface="Arial"/>
                <a:cs typeface="Arial"/>
              </a:rPr>
              <a:t>Workshop, Zurich, </a:t>
            </a:r>
            <a:r>
              <a:rPr sz="1800" b="1" i="1" dirty="0">
                <a:latin typeface="Arial"/>
                <a:cs typeface="Arial"/>
              </a:rPr>
              <a:t>June 7,</a:t>
            </a:r>
            <a:r>
              <a:rPr sz="1800" b="1" i="1" spc="-6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2019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8103" y="5373862"/>
            <a:ext cx="2727804" cy="8597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1331" y="1456944"/>
            <a:ext cx="8420100" cy="188531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1635" rIns="0" bIns="0" rtlCol="0">
            <a:spAutoFit/>
          </a:bodyPr>
          <a:lstStyle/>
          <a:p>
            <a:pPr marL="908685" marR="822325" indent="-78105">
              <a:lnSpc>
                <a:spcPct val="100000"/>
              </a:lnSpc>
              <a:spcBef>
                <a:spcPts val="3005"/>
              </a:spcBef>
            </a:pPr>
            <a:r>
              <a:rPr dirty="0"/>
              <a:t>Overview on</a:t>
            </a:r>
            <a:r>
              <a:rPr spc="-105" dirty="0"/>
              <a:t> </a:t>
            </a:r>
            <a:r>
              <a:rPr dirty="0"/>
              <a:t>Blockchain-based  Academic Certificate</a:t>
            </a:r>
            <a:r>
              <a:rPr spc="-9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8" name="object 8"/>
          <p:cNvSpPr/>
          <p:nvPr/>
        </p:nvSpPr>
        <p:spPr>
          <a:xfrm>
            <a:off x="7834469" y="5271515"/>
            <a:ext cx="1168213" cy="967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UZH</a:t>
            </a:r>
            <a:r>
              <a:rPr spc="-85" dirty="0"/>
              <a:t> </a:t>
            </a:r>
            <a:r>
              <a:rPr dirty="0"/>
              <a:t>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7896" y="262585"/>
            <a:ext cx="2464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Challenges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UZH</a:t>
            </a:r>
            <a:r>
              <a:rPr spc="-85" dirty="0"/>
              <a:t> </a:t>
            </a:r>
            <a:r>
              <a:rPr dirty="0"/>
              <a:t>2019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12700" y="1168979"/>
            <a:ext cx="9931400" cy="538797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828040" indent="-342900">
              <a:lnSpc>
                <a:spcPct val="100000"/>
              </a:lnSpc>
              <a:spcBef>
                <a:spcPts val="655"/>
              </a:spcBef>
              <a:buSzPct val="64285"/>
              <a:buFont typeface="MS UI Gothic"/>
              <a:buChar char="❑"/>
              <a:tabLst>
                <a:tab pos="827405" algn="l"/>
                <a:tab pos="828040" algn="l"/>
              </a:tabLst>
            </a:pPr>
            <a:r>
              <a:rPr sz="2800" dirty="0">
                <a:latin typeface="Arial"/>
                <a:cs typeface="Arial"/>
              </a:rPr>
              <a:t>Privacy</a:t>
            </a:r>
            <a:endParaRPr sz="2800">
              <a:latin typeface="Arial"/>
              <a:cs typeface="Arial"/>
            </a:endParaRPr>
          </a:p>
          <a:p>
            <a:pPr marL="1228725" lvl="1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1229360" algn="l"/>
              </a:tabLst>
            </a:pPr>
            <a:r>
              <a:rPr sz="2400" spc="-5" dirty="0">
                <a:latin typeface="Arial"/>
                <a:cs typeface="Arial"/>
              </a:rPr>
              <a:t>Data </a:t>
            </a:r>
            <a:r>
              <a:rPr sz="2400" dirty="0">
                <a:latin typeface="Arial"/>
                <a:cs typeface="Arial"/>
              </a:rPr>
              <a:t>in the BC (</a:t>
            </a:r>
            <a:r>
              <a:rPr sz="2400" i="1" dirty="0">
                <a:latin typeface="Arial"/>
                <a:cs typeface="Arial"/>
              </a:rPr>
              <a:t>e.g., </a:t>
            </a:r>
            <a:r>
              <a:rPr sz="2400" dirty="0">
                <a:latin typeface="Arial"/>
                <a:cs typeface="Arial"/>
              </a:rPr>
              <a:t>certificate </a:t>
            </a:r>
            <a:r>
              <a:rPr sz="2400" spc="-5" dirty="0">
                <a:latin typeface="Arial"/>
                <a:cs typeface="Arial"/>
              </a:rPr>
              <a:t>hash)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personal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data?</a:t>
            </a:r>
            <a:endParaRPr sz="2400">
              <a:latin typeface="Arial"/>
              <a:cs typeface="Arial"/>
            </a:endParaRPr>
          </a:p>
          <a:p>
            <a:pPr marL="1228725" lvl="1" indent="-286385">
              <a:lnSpc>
                <a:spcPct val="100000"/>
              </a:lnSpc>
              <a:spcBef>
                <a:spcPts val="470"/>
              </a:spcBef>
              <a:buChar char="–"/>
              <a:tabLst>
                <a:tab pos="1229360" algn="l"/>
              </a:tabLst>
            </a:pPr>
            <a:r>
              <a:rPr sz="2400" dirty="0">
                <a:latin typeface="Arial"/>
                <a:cs typeface="Arial"/>
              </a:rPr>
              <a:t>GDPR </a:t>
            </a:r>
            <a:r>
              <a:rPr sz="2400" spc="-5" dirty="0">
                <a:latin typeface="Arial"/>
                <a:cs typeface="Arial"/>
              </a:rPr>
              <a:t>Compliance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→ </a:t>
            </a:r>
            <a:r>
              <a:rPr sz="2400" spc="-5" dirty="0">
                <a:latin typeface="Arial"/>
                <a:cs typeface="Arial"/>
              </a:rPr>
              <a:t>cannot remove data </a:t>
            </a:r>
            <a:r>
              <a:rPr sz="2400" dirty="0">
                <a:latin typeface="Arial"/>
                <a:cs typeface="Arial"/>
              </a:rPr>
              <a:t>from the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BC</a:t>
            </a:r>
            <a:endParaRPr sz="2400">
              <a:latin typeface="Arial"/>
              <a:cs typeface="Arial"/>
            </a:endParaRPr>
          </a:p>
          <a:p>
            <a:pPr marL="828040" indent="-342900">
              <a:lnSpc>
                <a:spcPct val="100000"/>
              </a:lnSpc>
              <a:spcBef>
                <a:spcPts val="550"/>
              </a:spcBef>
              <a:buSzPct val="64285"/>
              <a:buFont typeface="MS UI Gothic"/>
              <a:buChar char="❑"/>
              <a:tabLst>
                <a:tab pos="827405" algn="l"/>
                <a:tab pos="828040" algn="l"/>
              </a:tabLst>
            </a:pPr>
            <a:r>
              <a:rPr sz="2800" dirty="0">
                <a:latin typeface="Arial"/>
                <a:cs typeface="Arial"/>
              </a:rPr>
              <a:t>Integrity</a:t>
            </a:r>
            <a:endParaRPr sz="2800">
              <a:latin typeface="Arial"/>
              <a:cs typeface="Arial"/>
            </a:endParaRPr>
          </a:p>
          <a:p>
            <a:pPr marL="1228725" marR="1069340" lvl="1" indent="-286385">
              <a:lnSpc>
                <a:spcPct val="111200"/>
              </a:lnSpc>
              <a:spcBef>
                <a:spcPts val="160"/>
              </a:spcBef>
              <a:buChar char="–"/>
              <a:tabLst>
                <a:tab pos="1229360" algn="l"/>
              </a:tabLst>
            </a:pPr>
            <a:r>
              <a:rPr sz="2400" dirty="0">
                <a:latin typeface="Arial"/>
                <a:cs typeface="Arial"/>
              </a:rPr>
              <a:t>Prevent certificates </a:t>
            </a:r>
            <a:r>
              <a:rPr sz="2400" spc="-5" dirty="0">
                <a:latin typeface="Arial"/>
                <a:cs typeface="Arial"/>
              </a:rPr>
              <a:t>issued by recognized and accredited  institutions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being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modified</a:t>
            </a:r>
            <a:endParaRPr sz="2400">
              <a:latin typeface="Arial"/>
              <a:cs typeface="Arial"/>
            </a:endParaRPr>
          </a:p>
          <a:p>
            <a:pPr marL="828040" indent="-342900">
              <a:lnSpc>
                <a:spcPct val="100000"/>
              </a:lnSpc>
              <a:spcBef>
                <a:spcPts val="560"/>
              </a:spcBef>
              <a:buSzPct val="64285"/>
              <a:buFont typeface="MS UI Gothic"/>
              <a:buChar char="❑"/>
              <a:tabLst>
                <a:tab pos="827405" algn="l"/>
                <a:tab pos="828040" algn="l"/>
              </a:tabLst>
            </a:pPr>
            <a:r>
              <a:rPr sz="2800" dirty="0">
                <a:latin typeface="Arial"/>
                <a:cs typeface="Arial"/>
              </a:rPr>
              <a:t>Access </a:t>
            </a:r>
            <a:r>
              <a:rPr sz="2800" spc="-5" dirty="0">
                <a:latin typeface="Arial"/>
                <a:cs typeface="Arial"/>
              </a:rPr>
              <a:t>Control /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Organizational</a:t>
            </a:r>
            <a:endParaRPr sz="2800">
              <a:latin typeface="Arial"/>
              <a:cs typeface="Arial"/>
            </a:endParaRPr>
          </a:p>
          <a:p>
            <a:pPr marL="1228725" marR="1078865" lvl="1" indent="-286385">
              <a:lnSpc>
                <a:spcPct val="110800"/>
              </a:lnSpc>
              <a:spcBef>
                <a:spcPts val="175"/>
              </a:spcBef>
              <a:buChar char="–"/>
              <a:tabLst>
                <a:tab pos="1229360" algn="l"/>
              </a:tabLst>
            </a:pPr>
            <a:r>
              <a:rPr sz="2400" dirty="0">
                <a:latin typeface="Arial"/>
                <a:cs typeface="Arial"/>
              </a:rPr>
              <a:t>Prevent </a:t>
            </a:r>
            <a:r>
              <a:rPr sz="2400" spc="-5" dirty="0">
                <a:latin typeface="Arial"/>
                <a:cs typeface="Arial"/>
              </a:rPr>
              <a:t>unrecognized and unaccredited institutions </a:t>
            </a:r>
            <a:r>
              <a:rPr sz="2400" dirty="0">
                <a:latin typeface="Arial"/>
                <a:cs typeface="Arial"/>
              </a:rPr>
              <a:t>from  </a:t>
            </a:r>
            <a:r>
              <a:rPr sz="2400" spc="-5" dirty="0">
                <a:latin typeface="Arial"/>
                <a:cs typeface="Arial"/>
              </a:rPr>
              <a:t>issuing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certificates</a:t>
            </a:r>
            <a:endParaRPr sz="2400">
              <a:latin typeface="Arial"/>
              <a:cs typeface="Arial"/>
            </a:endParaRPr>
          </a:p>
          <a:p>
            <a:pPr marL="828040" indent="-342900">
              <a:lnSpc>
                <a:spcPct val="100000"/>
              </a:lnSpc>
              <a:spcBef>
                <a:spcPts val="565"/>
              </a:spcBef>
              <a:buSzPct val="64285"/>
              <a:buFont typeface="MS UI Gothic"/>
              <a:buChar char="❑"/>
              <a:tabLst>
                <a:tab pos="827405" algn="l"/>
                <a:tab pos="828040" algn="l"/>
              </a:tabLst>
            </a:pPr>
            <a:r>
              <a:rPr sz="2800" dirty="0">
                <a:latin typeface="Arial"/>
                <a:cs typeface="Arial"/>
              </a:rPr>
              <a:t>Novelty</a:t>
            </a:r>
            <a:endParaRPr sz="2800">
              <a:latin typeface="Arial"/>
              <a:cs typeface="Arial"/>
            </a:endParaRPr>
          </a:p>
          <a:p>
            <a:pPr marL="122872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1229360" algn="l"/>
              </a:tabLst>
            </a:pPr>
            <a:r>
              <a:rPr sz="2400" spc="-5" dirty="0">
                <a:latin typeface="Arial"/>
                <a:cs typeface="Arial"/>
              </a:rPr>
              <a:t>Skepticism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BC adoption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942340" algn="l"/>
                <a:tab pos="9918065" algn="l"/>
              </a:tabLst>
            </a:pPr>
            <a:r>
              <a:rPr sz="2400" u="sng" dirty="0">
                <a:uFill>
                  <a:solidFill>
                    <a:srgbClr val="DADAD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u="sng" dirty="0">
                <a:uFill>
                  <a:solidFill>
                    <a:srgbClr val="DADADA"/>
                  </a:solidFill>
                </a:uFill>
                <a:latin typeface="Arial"/>
                <a:cs typeface="Arial"/>
              </a:rPr>
              <a:t>– </a:t>
            </a:r>
            <a:r>
              <a:rPr sz="2400" u="sng" spc="-5" dirty="0">
                <a:uFill>
                  <a:solidFill>
                    <a:srgbClr val="DADADA"/>
                  </a:solidFill>
                </a:uFill>
                <a:latin typeface="Arial"/>
                <a:cs typeface="Arial"/>
              </a:rPr>
              <a:t>Price</a:t>
            </a:r>
            <a:r>
              <a:rPr sz="2400" u="sng" spc="-470" dirty="0">
                <a:uFill>
                  <a:solidFill>
                    <a:srgbClr val="DADADA"/>
                  </a:solidFill>
                </a:uFill>
                <a:latin typeface="Arial"/>
                <a:cs typeface="Arial"/>
              </a:rPr>
              <a:t> </a:t>
            </a:r>
            <a:r>
              <a:rPr sz="2400" u="sng" spc="-5" dirty="0">
                <a:uFill>
                  <a:solidFill>
                    <a:srgbClr val="DADADA"/>
                  </a:solidFill>
                </a:uFill>
                <a:latin typeface="Arial"/>
                <a:cs typeface="Arial"/>
              </a:rPr>
              <a:t>volatility	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066800"/>
            <a:ext cx="9220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770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0" y="0"/>
                </a:moveTo>
                <a:lnTo>
                  <a:pt x="9905999" y="0"/>
                </a:lnTo>
              </a:path>
            </a:pathLst>
          </a:custGeom>
          <a:ln w="12192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69004" y="262585"/>
            <a:ext cx="30206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Opportunities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UZH</a:t>
            </a:r>
            <a:r>
              <a:rPr spc="-85" dirty="0"/>
              <a:t> </a:t>
            </a:r>
            <a:r>
              <a:rPr dirty="0"/>
              <a:t>2019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8140" indent="-342900">
              <a:lnSpc>
                <a:spcPct val="100000"/>
              </a:lnSpc>
              <a:spcBef>
                <a:spcPts val="670"/>
              </a:spcBef>
              <a:buSzPct val="64285"/>
              <a:buFont typeface="MS UI Gothic"/>
              <a:buChar char="❑"/>
              <a:tabLst>
                <a:tab pos="357505" algn="l"/>
                <a:tab pos="358140" algn="l"/>
              </a:tabLst>
            </a:pPr>
            <a:r>
              <a:rPr spc="-5" dirty="0"/>
              <a:t>BC </a:t>
            </a:r>
            <a:r>
              <a:rPr dirty="0"/>
              <a:t>conceived </a:t>
            </a:r>
            <a:r>
              <a:rPr spc="-5" dirty="0"/>
              <a:t>to promote</a:t>
            </a:r>
            <a:r>
              <a:rPr spc="40" dirty="0"/>
              <a:t> </a:t>
            </a:r>
            <a:r>
              <a:rPr dirty="0">
                <a:solidFill>
                  <a:srgbClr val="3333CC"/>
                </a:solidFill>
              </a:rPr>
              <a:t>disintermediation</a:t>
            </a:r>
          </a:p>
          <a:p>
            <a:pPr marL="358140" marR="1043940" indent="-342900">
              <a:lnSpc>
                <a:spcPct val="107200"/>
              </a:lnSpc>
              <a:spcBef>
                <a:spcPts val="335"/>
              </a:spcBef>
              <a:buSzPct val="64285"/>
              <a:buFont typeface="MS UI Gothic"/>
              <a:buChar char="❑"/>
              <a:tabLst>
                <a:tab pos="357505" algn="l"/>
                <a:tab pos="358140" algn="l"/>
              </a:tabLst>
            </a:pPr>
            <a:r>
              <a:rPr dirty="0"/>
              <a:t>However, stakeholders operate </a:t>
            </a:r>
            <a:r>
              <a:rPr spc="-5" dirty="0"/>
              <a:t>in </a:t>
            </a:r>
            <a:r>
              <a:rPr dirty="0"/>
              <a:t>different </a:t>
            </a:r>
            <a:r>
              <a:rPr spc="-5" dirty="0"/>
              <a:t>BC  </a:t>
            </a:r>
            <a:r>
              <a:rPr dirty="0"/>
              <a:t>networks that are closed in their </a:t>
            </a:r>
            <a:r>
              <a:rPr spc="-5" dirty="0"/>
              <a:t>own ecosystem</a:t>
            </a:r>
          </a:p>
          <a:p>
            <a:pPr marL="758825" marR="514350" lvl="1" indent="-286385">
              <a:lnSpc>
                <a:spcPct val="111200"/>
              </a:lnSpc>
              <a:spcBef>
                <a:spcPts val="165"/>
              </a:spcBef>
              <a:buChar char="–"/>
              <a:tabLst>
                <a:tab pos="759460" algn="l"/>
              </a:tabLst>
            </a:pPr>
            <a:r>
              <a:rPr sz="2400" spc="-5" dirty="0">
                <a:latin typeface="Arial"/>
                <a:cs typeface="Arial"/>
              </a:rPr>
              <a:t>Standards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→ </a:t>
            </a:r>
            <a:r>
              <a:rPr sz="2400" spc="-5" dirty="0">
                <a:latin typeface="Arial"/>
                <a:cs typeface="Arial"/>
              </a:rPr>
              <a:t>fundamental </a:t>
            </a:r>
            <a:r>
              <a:rPr sz="2400" dirty="0">
                <a:latin typeface="Arial"/>
                <a:cs typeface="Arial"/>
              </a:rPr>
              <a:t>aspect to </a:t>
            </a:r>
            <a:r>
              <a:rPr sz="2400" spc="-5" dirty="0">
                <a:latin typeface="Arial"/>
                <a:cs typeface="Arial"/>
              </a:rPr>
              <a:t>make </a:t>
            </a:r>
            <a:r>
              <a:rPr sz="2400" dirty="0">
                <a:latin typeface="Arial"/>
                <a:cs typeface="Arial"/>
              </a:rPr>
              <a:t>these </a:t>
            </a:r>
            <a:r>
              <a:rPr sz="2400" spc="-5" dirty="0">
                <a:latin typeface="Arial"/>
                <a:cs typeface="Arial"/>
              </a:rPr>
              <a:t>different  isolated networks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communicate, </a:t>
            </a:r>
            <a:r>
              <a:rPr sz="2400" i="1" dirty="0">
                <a:latin typeface="Arial"/>
                <a:cs typeface="Arial"/>
              </a:rPr>
              <a:t>i.e.,</a:t>
            </a:r>
            <a:r>
              <a:rPr sz="2400" i="1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interoperability</a:t>
            </a:r>
            <a:endParaRPr sz="2400">
              <a:latin typeface="Arial"/>
              <a:cs typeface="Arial"/>
            </a:endParaRPr>
          </a:p>
          <a:p>
            <a:pPr marL="2540" lvl="1">
              <a:lnSpc>
                <a:spcPct val="100000"/>
              </a:lnSpc>
              <a:buFont typeface="Arial"/>
              <a:buChar char="–"/>
            </a:pPr>
            <a:endParaRPr sz="3900">
              <a:latin typeface="Times New Roman"/>
              <a:cs typeface="Times New Roman"/>
            </a:endParaRPr>
          </a:p>
          <a:p>
            <a:pPr marL="358140" indent="-342900">
              <a:lnSpc>
                <a:spcPct val="100000"/>
              </a:lnSpc>
              <a:buSzPct val="64285"/>
              <a:buFont typeface="MS UI Gothic"/>
              <a:buChar char="❑"/>
              <a:tabLst>
                <a:tab pos="357505" algn="l"/>
                <a:tab pos="358140" algn="l"/>
              </a:tabLst>
            </a:pPr>
            <a:r>
              <a:rPr dirty="0"/>
              <a:t>User-centric </a:t>
            </a:r>
            <a:r>
              <a:rPr spc="-5" dirty="0"/>
              <a:t>Data</a:t>
            </a:r>
            <a:r>
              <a:rPr spc="10" dirty="0"/>
              <a:t> </a:t>
            </a:r>
            <a:r>
              <a:rPr dirty="0"/>
              <a:t>Control</a:t>
            </a:r>
          </a:p>
          <a:p>
            <a:pPr marL="758825" marR="1337945" lvl="1" indent="-286385">
              <a:lnSpc>
                <a:spcPct val="111300"/>
              </a:lnSpc>
              <a:spcBef>
                <a:spcPts val="160"/>
              </a:spcBef>
              <a:buChar char="–"/>
              <a:tabLst>
                <a:tab pos="759460" algn="l"/>
              </a:tabLst>
            </a:pPr>
            <a:r>
              <a:rPr sz="2400" spc="-5" dirty="0">
                <a:latin typeface="Arial"/>
                <a:cs typeface="Arial"/>
              </a:rPr>
              <a:t>Allow verifiable claims in Curriculum Vitae (CV)  independently </a:t>
            </a:r>
            <a:r>
              <a:rPr sz="2400" dirty="0">
                <a:latin typeface="Arial"/>
                <a:cs typeface="Arial"/>
              </a:rPr>
              <a:t>of a </a:t>
            </a:r>
            <a:r>
              <a:rPr sz="2400" spc="-5" dirty="0">
                <a:latin typeface="Arial"/>
                <a:cs typeface="Arial"/>
              </a:rPr>
              <a:t>vendor </a:t>
            </a:r>
            <a:r>
              <a:rPr sz="2400" dirty="0">
                <a:latin typeface="Arial"/>
                <a:cs typeface="Arial"/>
              </a:rPr>
              <a:t>or </a:t>
            </a:r>
            <a:r>
              <a:rPr sz="2400" spc="-5" dirty="0">
                <a:latin typeface="Arial"/>
                <a:cs typeface="Arial"/>
              </a:rPr>
              <a:t>educational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institution</a:t>
            </a:r>
            <a:endParaRPr sz="2400">
              <a:latin typeface="Arial"/>
              <a:cs typeface="Arial"/>
            </a:endParaRPr>
          </a:p>
          <a:p>
            <a:pPr marL="758825" lvl="1" indent="-286385">
              <a:lnSpc>
                <a:spcPct val="100000"/>
              </a:lnSpc>
              <a:spcBef>
                <a:spcPts val="470"/>
              </a:spcBef>
              <a:buChar char="–"/>
              <a:tabLst>
                <a:tab pos="759460" algn="l"/>
              </a:tabLst>
            </a:pPr>
            <a:r>
              <a:rPr sz="2400" spc="-5" dirty="0">
                <a:latin typeface="Arial"/>
                <a:cs typeface="Arial"/>
              </a:rPr>
              <a:t>Secure sharing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CV/certificate data (control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data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access)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 you for your</a:t>
            </a:r>
            <a:r>
              <a:rPr spc="-60" dirty="0"/>
              <a:t> </a:t>
            </a:r>
            <a:r>
              <a:rPr spc="-5" dirty="0"/>
              <a:t>attention.</a:t>
            </a:r>
          </a:p>
        </p:txBody>
      </p:sp>
      <p:sp>
        <p:nvSpPr>
          <p:cNvPr id="3" name="object 3"/>
          <p:cNvSpPr/>
          <p:nvPr/>
        </p:nvSpPr>
        <p:spPr>
          <a:xfrm>
            <a:off x="4508601" y="3327684"/>
            <a:ext cx="948049" cy="948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UZH</a:t>
            </a:r>
            <a:r>
              <a:rPr spc="-85" dirty="0"/>
              <a:t> </a:t>
            </a:r>
            <a:r>
              <a:rPr dirty="0"/>
              <a:t>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066800"/>
            <a:ext cx="9220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5797" y="262585"/>
            <a:ext cx="5588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Blockchains </a:t>
            </a:r>
            <a:r>
              <a:rPr dirty="0"/>
              <a:t>in</a:t>
            </a:r>
            <a:r>
              <a:rPr spc="-1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16042" y="6566518"/>
            <a:ext cx="1358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z="1200" i="1" spc="-5" dirty="0"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UZH</a:t>
            </a:r>
            <a:r>
              <a:rPr spc="-85" dirty="0"/>
              <a:t> </a:t>
            </a:r>
            <a:r>
              <a:rPr dirty="0"/>
              <a:t>2019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-12700" y="1097306"/>
            <a:ext cx="9931400" cy="54381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828040" indent="-342900">
              <a:lnSpc>
                <a:spcPct val="100000"/>
              </a:lnSpc>
              <a:spcBef>
                <a:spcPts val="660"/>
              </a:spcBef>
              <a:buSzPct val="64285"/>
              <a:buFont typeface="MS UI Gothic"/>
              <a:buChar char="❑"/>
              <a:tabLst>
                <a:tab pos="827405" algn="l"/>
                <a:tab pos="828040" algn="l"/>
              </a:tabLst>
            </a:pPr>
            <a:r>
              <a:rPr sz="2800" dirty="0">
                <a:latin typeface="Arial"/>
                <a:cs typeface="Arial"/>
              </a:rPr>
              <a:t>Academic certificate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handling</a:t>
            </a:r>
            <a:endParaRPr sz="2800">
              <a:latin typeface="Arial"/>
              <a:cs typeface="Arial"/>
            </a:endParaRPr>
          </a:p>
          <a:p>
            <a:pPr marL="1228725" lvl="1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1229360" algn="l"/>
              </a:tabLst>
            </a:pPr>
            <a:r>
              <a:rPr sz="2400" spc="-5" dirty="0">
                <a:latin typeface="Arial"/>
                <a:cs typeface="Arial"/>
              </a:rPr>
              <a:t>Creation (issuance), revocation, and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verification</a:t>
            </a:r>
            <a:endParaRPr sz="2400">
              <a:latin typeface="Arial"/>
              <a:cs typeface="Arial"/>
            </a:endParaRPr>
          </a:p>
          <a:p>
            <a:pPr marL="828040" indent="-342900">
              <a:lnSpc>
                <a:spcPct val="100000"/>
              </a:lnSpc>
              <a:spcBef>
                <a:spcPts val="560"/>
              </a:spcBef>
              <a:buSzPct val="64285"/>
              <a:buFont typeface="MS UI Gothic"/>
              <a:buChar char="❑"/>
              <a:tabLst>
                <a:tab pos="827405" algn="l"/>
                <a:tab pos="828040" algn="l"/>
              </a:tabLst>
            </a:pPr>
            <a:r>
              <a:rPr sz="2800" dirty="0">
                <a:latin typeface="Arial"/>
                <a:cs typeface="Arial"/>
              </a:rPr>
              <a:t>Interesting blockchain </a:t>
            </a:r>
            <a:r>
              <a:rPr sz="2800" spc="-5" dirty="0">
                <a:latin typeface="Arial"/>
                <a:cs typeface="Arial"/>
              </a:rPr>
              <a:t>(BC)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features</a:t>
            </a:r>
            <a:endParaRPr sz="2800">
              <a:latin typeface="Arial"/>
              <a:cs typeface="Arial"/>
            </a:endParaRPr>
          </a:p>
          <a:p>
            <a:pPr marL="1228725" lvl="1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1229360" algn="l"/>
              </a:tabLst>
            </a:pPr>
            <a:r>
              <a:rPr sz="2400" spc="-5" dirty="0"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3333CC"/>
                </a:solidFill>
                <a:latin typeface="Arial"/>
                <a:cs typeface="Arial"/>
              </a:rPr>
              <a:t>immutability</a:t>
            </a:r>
            <a:r>
              <a:rPr sz="2400" spc="-15" dirty="0">
                <a:latin typeface="Arial"/>
                <a:cs typeface="Arial"/>
              </a:rPr>
              <a:t>, </a:t>
            </a:r>
            <a:r>
              <a:rPr sz="2400" i="1" dirty="0">
                <a:latin typeface="Arial"/>
                <a:cs typeface="Arial"/>
              </a:rPr>
              <a:t>i.e., </a:t>
            </a:r>
            <a:r>
              <a:rPr sz="2400" spc="-5" dirty="0">
                <a:latin typeface="Arial"/>
                <a:cs typeface="Arial"/>
              </a:rPr>
              <a:t>data cannot be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changed</a:t>
            </a:r>
            <a:endParaRPr sz="2400">
              <a:latin typeface="Arial"/>
              <a:cs typeface="Arial"/>
            </a:endParaRPr>
          </a:p>
          <a:p>
            <a:pPr marL="1228725" lvl="1" indent="-286385">
              <a:lnSpc>
                <a:spcPct val="100000"/>
              </a:lnSpc>
              <a:spcBef>
                <a:spcPts val="455"/>
              </a:spcBef>
              <a:buChar char="–"/>
              <a:tabLst>
                <a:tab pos="1229360" algn="l"/>
              </a:tabLst>
            </a:pPr>
            <a:r>
              <a:rPr sz="2400" spc="-5" dirty="0"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replication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i="1" dirty="0">
                <a:latin typeface="Arial"/>
                <a:cs typeface="Arial"/>
              </a:rPr>
              <a:t>i.e., </a:t>
            </a:r>
            <a:r>
              <a:rPr sz="2400" spc="-20" dirty="0">
                <a:latin typeface="Arial"/>
                <a:cs typeface="Arial"/>
              </a:rPr>
              <a:t>availability, </a:t>
            </a:r>
            <a:r>
              <a:rPr sz="2400" spc="-5" dirty="0">
                <a:latin typeface="Arial"/>
                <a:cs typeface="Arial"/>
              </a:rPr>
              <a:t>no single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point-of-failure</a:t>
            </a:r>
            <a:endParaRPr sz="2400">
              <a:latin typeface="Arial"/>
              <a:cs typeface="Arial"/>
            </a:endParaRPr>
          </a:p>
          <a:p>
            <a:pPr marL="1228725" lvl="1" indent="-286385">
              <a:lnSpc>
                <a:spcPct val="100000"/>
              </a:lnSpc>
              <a:spcBef>
                <a:spcPts val="470"/>
              </a:spcBef>
              <a:buChar char="–"/>
              <a:tabLst>
                <a:tab pos="1229360" algn="l"/>
              </a:tabLst>
            </a:pPr>
            <a:r>
              <a:rPr sz="2400" spc="-5" dirty="0">
                <a:latin typeface="Arial"/>
                <a:cs typeface="Arial"/>
              </a:rPr>
              <a:t>Data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trust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dirty="0">
                <a:latin typeface="Arial"/>
                <a:cs typeface="Arial"/>
              </a:rPr>
              <a:t>i.e., </a:t>
            </a:r>
            <a:r>
              <a:rPr sz="2400" spc="-5" dirty="0">
                <a:latin typeface="Arial"/>
                <a:cs typeface="Arial"/>
              </a:rPr>
              <a:t>no need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spc="-15" dirty="0">
                <a:latin typeface="Arial"/>
                <a:cs typeface="Arial"/>
              </a:rPr>
              <a:t>Trusted </a:t>
            </a:r>
            <a:r>
              <a:rPr sz="2400" spc="-5" dirty="0">
                <a:latin typeface="Arial"/>
                <a:cs typeface="Arial"/>
              </a:rPr>
              <a:t>Third Party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(TTP)</a:t>
            </a:r>
            <a:endParaRPr sz="2400">
              <a:latin typeface="Arial"/>
              <a:cs typeface="Arial"/>
            </a:endParaRPr>
          </a:p>
          <a:p>
            <a:pPr marL="828040" marR="1631314" indent="-342900">
              <a:lnSpc>
                <a:spcPct val="107200"/>
              </a:lnSpc>
              <a:spcBef>
                <a:spcPts val="315"/>
              </a:spcBef>
              <a:buSzPct val="64285"/>
              <a:buFont typeface="MS UI Gothic"/>
              <a:buChar char="❑"/>
              <a:tabLst>
                <a:tab pos="827405" algn="l"/>
                <a:tab pos="828040" algn="l"/>
              </a:tabLst>
            </a:pPr>
            <a:r>
              <a:rPr sz="2800" spc="-5" dirty="0">
                <a:latin typeface="Arial"/>
                <a:cs typeface="Arial"/>
              </a:rPr>
              <a:t>BC </a:t>
            </a:r>
            <a:r>
              <a:rPr sz="2800" dirty="0">
                <a:latin typeface="Arial"/>
                <a:cs typeface="Arial"/>
              </a:rPr>
              <a:t>can act </a:t>
            </a:r>
            <a:r>
              <a:rPr sz="2800" spc="-5" dirty="0">
                <a:latin typeface="Arial"/>
                <a:cs typeface="Arial"/>
              </a:rPr>
              <a:t>as a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public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and distributed </a:t>
            </a:r>
            <a:r>
              <a:rPr sz="2800" spc="-5" dirty="0">
                <a:latin typeface="Arial"/>
                <a:cs typeface="Arial"/>
              </a:rPr>
              <a:t>ledger of  </a:t>
            </a:r>
            <a:r>
              <a:rPr sz="2800" dirty="0">
                <a:latin typeface="Arial"/>
                <a:cs typeface="Arial"/>
              </a:rPr>
              <a:t>academic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certificates</a:t>
            </a:r>
            <a:endParaRPr sz="2800">
              <a:latin typeface="Arial"/>
              <a:cs typeface="Arial"/>
            </a:endParaRPr>
          </a:p>
          <a:p>
            <a:pPr marL="1228725" marR="1529715" lvl="1" indent="-286385">
              <a:lnSpc>
                <a:spcPct val="110800"/>
              </a:lnSpc>
              <a:spcBef>
                <a:spcPts val="175"/>
              </a:spcBef>
              <a:buChar char="–"/>
              <a:tabLst>
                <a:tab pos="1229360" algn="l"/>
              </a:tabLst>
            </a:pPr>
            <a:r>
              <a:rPr sz="2400" spc="-5" dirty="0">
                <a:latin typeface="Arial"/>
                <a:cs typeface="Arial"/>
              </a:rPr>
              <a:t>Still necessary to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trust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the institutions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issuing 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certificates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accredited</a:t>
            </a:r>
            <a:endParaRPr sz="2400">
              <a:latin typeface="Arial"/>
              <a:cs typeface="Arial"/>
            </a:endParaRPr>
          </a:p>
          <a:p>
            <a:pPr marL="828040" indent="-342900">
              <a:lnSpc>
                <a:spcPct val="100000"/>
              </a:lnSpc>
              <a:spcBef>
                <a:spcPts val="560"/>
              </a:spcBef>
              <a:buSzPct val="64285"/>
              <a:buFont typeface="MS UI Gothic"/>
              <a:buChar char="❑"/>
              <a:tabLst>
                <a:tab pos="827405" algn="l"/>
                <a:tab pos="828040" algn="l"/>
              </a:tabLst>
            </a:pPr>
            <a:r>
              <a:rPr sz="2800" spc="-5" dirty="0">
                <a:latin typeface="Arial"/>
                <a:cs typeface="Arial"/>
              </a:rPr>
              <a:t>BC-based Smart Contracts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(SC)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942340" algn="l"/>
                <a:tab pos="9918065" algn="l"/>
              </a:tabLst>
            </a:pPr>
            <a:r>
              <a:rPr sz="2400" u="sng" dirty="0">
                <a:solidFill>
                  <a:srgbClr val="3333CC"/>
                </a:solidFill>
                <a:uFill>
                  <a:solidFill>
                    <a:srgbClr val="DADAD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u="sng" dirty="0">
                <a:solidFill>
                  <a:srgbClr val="3333CC"/>
                </a:solidFill>
                <a:uFill>
                  <a:solidFill>
                    <a:srgbClr val="DADADA"/>
                  </a:solidFill>
                </a:uFill>
                <a:latin typeface="Arial"/>
                <a:cs typeface="Arial"/>
              </a:rPr>
              <a:t>– </a:t>
            </a:r>
            <a:r>
              <a:rPr sz="2400" u="sng" spc="-5" dirty="0">
                <a:solidFill>
                  <a:srgbClr val="3333CC"/>
                </a:solidFill>
                <a:uFill>
                  <a:solidFill>
                    <a:srgbClr val="DADADA"/>
                  </a:solidFill>
                </a:uFill>
                <a:latin typeface="Arial"/>
                <a:cs typeface="Arial"/>
              </a:rPr>
              <a:t>Automated </a:t>
            </a:r>
            <a:r>
              <a:rPr sz="2400" u="sng" spc="-5" dirty="0">
                <a:uFill>
                  <a:solidFill>
                    <a:srgbClr val="DADADA"/>
                  </a:solidFill>
                </a:uFill>
                <a:latin typeface="Arial"/>
                <a:cs typeface="Arial"/>
              </a:rPr>
              <a:t>and </a:t>
            </a:r>
            <a:r>
              <a:rPr sz="2400" u="sng" spc="-5" dirty="0">
                <a:solidFill>
                  <a:srgbClr val="3333CC"/>
                </a:solidFill>
                <a:uFill>
                  <a:solidFill>
                    <a:srgbClr val="DADADA"/>
                  </a:solidFill>
                </a:uFill>
                <a:latin typeface="Arial"/>
                <a:cs typeface="Arial"/>
              </a:rPr>
              <a:t>immutable </a:t>
            </a:r>
            <a:r>
              <a:rPr sz="2400" u="sng" spc="-5" dirty="0">
                <a:uFill>
                  <a:solidFill>
                    <a:srgbClr val="DADADA"/>
                  </a:solidFill>
                </a:uFill>
                <a:latin typeface="Arial"/>
                <a:cs typeface="Arial"/>
              </a:rPr>
              <a:t>code</a:t>
            </a:r>
            <a:r>
              <a:rPr sz="2400" u="sng" spc="-355" dirty="0">
                <a:uFill>
                  <a:solidFill>
                    <a:srgbClr val="DADADA"/>
                  </a:solidFill>
                </a:uFill>
                <a:latin typeface="Arial"/>
                <a:cs typeface="Arial"/>
              </a:rPr>
              <a:t> </a:t>
            </a:r>
            <a:r>
              <a:rPr sz="2400" u="sng" spc="-5" dirty="0">
                <a:uFill>
                  <a:solidFill>
                    <a:srgbClr val="DADADA"/>
                  </a:solidFill>
                </a:uFill>
                <a:latin typeface="Arial"/>
                <a:cs typeface="Arial"/>
              </a:rPr>
              <a:t>execution	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066800"/>
            <a:ext cx="9220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770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0" y="0"/>
                </a:moveTo>
                <a:lnTo>
                  <a:pt x="9905999" y="0"/>
                </a:lnTo>
              </a:path>
            </a:pathLst>
          </a:custGeom>
          <a:ln w="12192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2142" y="262585"/>
            <a:ext cx="6654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Blockchain Deployment</a:t>
            </a:r>
            <a:r>
              <a:rPr dirty="0"/>
              <a:t> </a:t>
            </a:r>
            <a:r>
              <a:rPr spc="-5" dirty="0"/>
              <a:t>Types</a:t>
            </a:r>
          </a:p>
        </p:txBody>
      </p:sp>
      <p:sp>
        <p:nvSpPr>
          <p:cNvPr id="5" name="object 5"/>
          <p:cNvSpPr/>
          <p:nvPr/>
        </p:nvSpPr>
        <p:spPr>
          <a:xfrm>
            <a:off x="622537" y="1488947"/>
            <a:ext cx="8451493" cy="4482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805421" y="2628138"/>
            <a:ext cx="2330450" cy="321945"/>
          </a:xfrm>
          <a:custGeom>
            <a:avLst/>
            <a:gdLst/>
            <a:ahLst/>
            <a:cxnLst/>
            <a:rect l="l" t="t" r="r" b="b"/>
            <a:pathLst>
              <a:path w="2330450" h="321944">
                <a:moveTo>
                  <a:pt x="0" y="321563"/>
                </a:moveTo>
                <a:lnTo>
                  <a:pt x="2330196" y="321563"/>
                </a:lnTo>
                <a:lnTo>
                  <a:pt x="2330196" y="0"/>
                </a:lnTo>
                <a:lnTo>
                  <a:pt x="0" y="0"/>
                </a:lnTo>
                <a:lnTo>
                  <a:pt x="0" y="321563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16042" y="6566518"/>
            <a:ext cx="1358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z="1200" i="1" spc="-5" dirty="0"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UZH</a:t>
            </a:r>
            <a:r>
              <a:rPr spc="-85" dirty="0"/>
              <a:t> </a:t>
            </a:r>
            <a:r>
              <a:rPr dirty="0"/>
              <a:t>2019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8EBD1C7-8E6C-4BEA-89BF-798330DB0D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814721"/>
              </p:ext>
            </p:extLst>
          </p:nvPr>
        </p:nvGraphicFramePr>
        <p:xfrm>
          <a:off x="1143000" y="1227666"/>
          <a:ext cx="7620000" cy="4944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32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066800"/>
            <a:ext cx="9220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770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0" y="0"/>
                </a:moveTo>
                <a:lnTo>
                  <a:pt x="9905999" y="0"/>
                </a:lnTo>
              </a:path>
            </a:pathLst>
          </a:custGeom>
          <a:ln w="12192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9740" y="1097306"/>
            <a:ext cx="7666990" cy="507428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0"/>
              </a:spcBef>
              <a:buSzPct val="64285"/>
              <a:buFont typeface="MS UI Gothic"/>
              <a:buChar char="❑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Issuers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Accredited education institutions, </a:t>
            </a:r>
            <a:r>
              <a:rPr sz="2400" i="1" dirty="0">
                <a:latin typeface="Arial"/>
                <a:cs typeface="Arial"/>
              </a:rPr>
              <a:t>e.g., </a:t>
            </a:r>
            <a:r>
              <a:rPr sz="2400" dirty="0">
                <a:latin typeface="Arial"/>
                <a:cs typeface="Arial"/>
              </a:rPr>
              <a:t>UZH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ETH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6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BC permissions: write and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read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3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64285"/>
              <a:buFont typeface="MS UI Gothic"/>
              <a:buChar char="❑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Recipients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Certificate owners, </a:t>
            </a:r>
            <a:r>
              <a:rPr sz="2400" i="1" dirty="0">
                <a:latin typeface="Arial"/>
                <a:cs typeface="Arial"/>
              </a:rPr>
              <a:t>e.g.,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students</a:t>
            </a:r>
          </a:p>
          <a:p>
            <a:pPr marL="756285" lvl="1" indent="-286385">
              <a:lnSpc>
                <a:spcPct val="100000"/>
              </a:lnSpc>
              <a:spcBef>
                <a:spcPts val="47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BC </a:t>
            </a:r>
            <a:r>
              <a:rPr sz="2400" spc="-5" dirty="0">
                <a:latin typeface="Arial"/>
                <a:cs typeface="Arial"/>
              </a:rPr>
              <a:t>permissions: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read</a:t>
            </a: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3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64285"/>
              <a:buFont typeface="MS UI Gothic"/>
              <a:buChar char="❑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Verifiers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Interested parties, </a:t>
            </a:r>
            <a:r>
              <a:rPr sz="2400" i="1" dirty="0">
                <a:latin typeface="Arial"/>
                <a:cs typeface="Arial"/>
              </a:rPr>
              <a:t>e.g., </a:t>
            </a:r>
            <a:r>
              <a:rPr sz="2400" spc="-5" dirty="0">
                <a:latin typeface="Arial"/>
                <a:cs typeface="Arial"/>
              </a:rPr>
              <a:t>companies,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universities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5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BC permissions: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read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76297" y="262585"/>
            <a:ext cx="5207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Stakeholders </a:t>
            </a:r>
            <a:r>
              <a:rPr dirty="0"/>
              <a:t>and</a:t>
            </a:r>
            <a:r>
              <a:rPr spc="-30" dirty="0"/>
              <a:t> </a:t>
            </a:r>
            <a:r>
              <a:rPr spc="-5" dirty="0"/>
              <a:t>Roles</a:t>
            </a:r>
          </a:p>
        </p:txBody>
      </p:sp>
      <p:sp>
        <p:nvSpPr>
          <p:cNvPr id="6" name="object 6"/>
          <p:cNvSpPr/>
          <p:nvPr/>
        </p:nvSpPr>
        <p:spPr>
          <a:xfrm>
            <a:off x="2139695" y="1246632"/>
            <a:ext cx="295656" cy="295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8232" y="3076955"/>
            <a:ext cx="542544" cy="329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7044" y="4838700"/>
            <a:ext cx="475488" cy="475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16042" y="6566518"/>
            <a:ext cx="1358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z="1200" i="1" spc="-5" dirty="0">
                <a:latin typeface="Arial"/>
                <a:cs typeface="Arial"/>
              </a:rPr>
              <a:t>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UZH</a:t>
            </a:r>
            <a:r>
              <a:rPr spc="-85" dirty="0"/>
              <a:t> </a:t>
            </a:r>
            <a:r>
              <a:rPr dirty="0"/>
              <a:t>2019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0" y="0"/>
                </a:moveTo>
                <a:lnTo>
                  <a:pt x="9905999" y="0"/>
                </a:lnTo>
              </a:path>
            </a:pathLst>
          </a:custGeom>
          <a:ln w="12192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7415" y="1302125"/>
            <a:ext cx="8129229" cy="4809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9123" y="6022035"/>
            <a:ext cx="1349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Based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K. </a:t>
            </a:r>
            <a:r>
              <a:rPr sz="1200" spc="5" dirty="0">
                <a:latin typeface="Arial"/>
                <a:cs typeface="Arial"/>
              </a:rPr>
              <a:t>Wüst, </a:t>
            </a:r>
            <a:r>
              <a:rPr sz="1200" dirty="0">
                <a:latin typeface="Arial"/>
                <a:cs typeface="Arial"/>
              </a:rPr>
              <a:t>A.</a:t>
            </a:r>
            <a:r>
              <a:rPr sz="1200" spc="-1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Gervais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9409" y="262585"/>
            <a:ext cx="88398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Mapping Stakeholder Permissions </a:t>
            </a:r>
            <a:r>
              <a:rPr dirty="0"/>
              <a:t>to</a:t>
            </a:r>
            <a:r>
              <a:rPr spc="30" dirty="0"/>
              <a:t> </a:t>
            </a:r>
            <a:r>
              <a:rPr dirty="0"/>
              <a:t>BC</a:t>
            </a:r>
          </a:p>
        </p:txBody>
      </p:sp>
      <p:sp>
        <p:nvSpPr>
          <p:cNvPr id="6" name="object 6"/>
          <p:cNvSpPr/>
          <p:nvPr/>
        </p:nvSpPr>
        <p:spPr>
          <a:xfrm>
            <a:off x="763523" y="1440180"/>
            <a:ext cx="1461770" cy="1417320"/>
          </a:xfrm>
          <a:custGeom>
            <a:avLst/>
            <a:gdLst/>
            <a:ahLst/>
            <a:cxnLst/>
            <a:rect l="l" t="t" r="r" b="b"/>
            <a:pathLst>
              <a:path w="1461770" h="1417320">
                <a:moveTo>
                  <a:pt x="730758" y="0"/>
                </a:moveTo>
                <a:lnTo>
                  <a:pt x="682711" y="1507"/>
                </a:lnTo>
                <a:lnTo>
                  <a:pt x="635493" y="5966"/>
                </a:lnTo>
                <a:lnTo>
                  <a:pt x="589202" y="13284"/>
                </a:lnTo>
                <a:lnTo>
                  <a:pt x="543934" y="23368"/>
                </a:lnTo>
                <a:lnTo>
                  <a:pt x="499784" y="36124"/>
                </a:lnTo>
                <a:lnTo>
                  <a:pt x="456849" y="51459"/>
                </a:lnTo>
                <a:lnTo>
                  <a:pt x="415225" y="69280"/>
                </a:lnTo>
                <a:lnTo>
                  <a:pt x="375009" y="89492"/>
                </a:lnTo>
                <a:lnTo>
                  <a:pt x="336296" y="112004"/>
                </a:lnTo>
                <a:lnTo>
                  <a:pt x="299184" y="136721"/>
                </a:lnTo>
                <a:lnTo>
                  <a:pt x="263768" y="163550"/>
                </a:lnTo>
                <a:lnTo>
                  <a:pt x="230145" y="192397"/>
                </a:lnTo>
                <a:lnTo>
                  <a:pt x="198411" y="223171"/>
                </a:lnTo>
                <a:lnTo>
                  <a:pt x="168662" y="255776"/>
                </a:lnTo>
                <a:lnTo>
                  <a:pt x="140995" y="290120"/>
                </a:lnTo>
                <a:lnTo>
                  <a:pt x="115506" y="326110"/>
                </a:lnTo>
                <a:lnTo>
                  <a:pt x="92291" y="363652"/>
                </a:lnTo>
                <a:lnTo>
                  <a:pt x="71447" y="402652"/>
                </a:lnTo>
                <a:lnTo>
                  <a:pt x="53069" y="443018"/>
                </a:lnTo>
                <a:lnTo>
                  <a:pt x="37255" y="484656"/>
                </a:lnTo>
                <a:lnTo>
                  <a:pt x="24100" y="527473"/>
                </a:lnTo>
                <a:lnTo>
                  <a:pt x="13700" y="571375"/>
                </a:lnTo>
                <a:lnTo>
                  <a:pt x="6153" y="616269"/>
                </a:lnTo>
                <a:lnTo>
                  <a:pt x="1554" y="662061"/>
                </a:lnTo>
                <a:lnTo>
                  <a:pt x="0" y="708660"/>
                </a:lnTo>
                <a:lnTo>
                  <a:pt x="1554" y="755258"/>
                </a:lnTo>
                <a:lnTo>
                  <a:pt x="6153" y="801050"/>
                </a:lnTo>
                <a:lnTo>
                  <a:pt x="13700" y="845944"/>
                </a:lnTo>
                <a:lnTo>
                  <a:pt x="24100" y="889846"/>
                </a:lnTo>
                <a:lnTo>
                  <a:pt x="37255" y="932663"/>
                </a:lnTo>
                <a:lnTo>
                  <a:pt x="53069" y="974301"/>
                </a:lnTo>
                <a:lnTo>
                  <a:pt x="71447" y="1014667"/>
                </a:lnTo>
                <a:lnTo>
                  <a:pt x="92291" y="1053667"/>
                </a:lnTo>
                <a:lnTo>
                  <a:pt x="115506" y="1091209"/>
                </a:lnTo>
                <a:lnTo>
                  <a:pt x="140995" y="1127199"/>
                </a:lnTo>
                <a:lnTo>
                  <a:pt x="168662" y="1161543"/>
                </a:lnTo>
                <a:lnTo>
                  <a:pt x="198411" y="1194148"/>
                </a:lnTo>
                <a:lnTo>
                  <a:pt x="230145" y="1224922"/>
                </a:lnTo>
                <a:lnTo>
                  <a:pt x="263768" y="1253769"/>
                </a:lnTo>
                <a:lnTo>
                  <a:pt x="299184" y="1280598"/>
                </a:lnTo>
                <a:lnTo>
                  <a:pt x="336296" y="1305315"/>
                </a:lnTo>
                <a:lnTo>
                  <a:pt x="375009" y="1327827"/>
                </a:lnTo>
                <a:lnTo>
                  <a:pt x="415225" y="1348039"/>
                </a:lnTo>
                <a:lnTo>
                  <a:pt x="456849" y="1365860"/>
                </a:lnTo>
                <a:lnTo>
                  <a:pt x="499784" y="1381195"/>
                </a:lnTo>
                <a:lnTo>
                  <a:pt x="543934" y="1393951"/>
                </a:lnTo>
                <a:lnTo>
                  <a:pt x="589202" y="1404035"/>
                </a:lnTo>
                <a:lnTo>
                  <a:pt x="635493" y="1411353"/>
                </a:lnTo>
                <a:lnTo>
                  <a:pt x="682711" y="1415812"/>
                </a:lnTo>
                <a:lnTo>
                  <a:pt x="730758" y="1417320"/>
                </a:lnTo>
                <a:lnTo>
                  <a:pt x="778807" y="1415812"/>
                </a:lnTo>
                <a:lnTo>
                  <a:pt x="826027" y="1411353"/>
                </a:lnTo>
                <a:lnTo>
                  <a:pt x="872320" y="1404035"/>
                </a:lnTo>
                <a:lnTo>
                  <a:pt x="917590" y="1393951"/>
                </a:lnTo>
                <a:lnTo>
                  <a:pt x="961741" y="1381195"/>
                </a:lnTo>
                <a:lnTo>
                  <a:pt x="1004677" y="1365860"/>
                </a:lnTo>
                <a:lnTo>
                  <a:pt x="1046301" y="1348039"/>
                </a:lnTo>
                <a:lnTo>
                  <a:pt x="1086518" y="1327827"/>
                </a:lnTo>
                <a:lnTo>
                  <a:pt x="1125230" y="1305315"/>
                </a:lnTo>
                <a:lnTo>
                  <a:pt x="1162342" y="1280598"/>
                </a:lnTo>
                <a:lnTo>
                  <a:pt x="1197757" y="1253769"/>
                </a:lnTo>
                <a:lnTo>
                  <a:pt x="1231380" y="1224922"/>
                </a:lnTo>
                <a:lnTo>
                  <a:pt x="1263113" y="1194148"/>
                </a:lnTo>
                <a:lnTo>
                  <a:pt x="1292861" y="1161543"/>
                </a:lnTo>
                <a:lnTo>
                  <a:pt x="1320527" y="1127199"/>
                </a:lnTo>
                <a:lnTo>
                  <a:pt x="1346015" y="1091209"/>
                </a:lnTo>
                <a:lnTo>
                  <a:pt x="1369229" y="1053667"/>
                </a:lnTo>
                <a:lnTo>
                  <a:pt x="1390073" y="1014667"/>
                </a:lnTo>
                <a:lnTo>
                  <a:pt x="1408449" y="974301"/>
                </a:lnTo>
                <a:lnTo>
                  <a:pt x="1424263" y="932663"/>
                </a:lnTo>
                <a:lnTo>
                  <a:pt x="1437417" y="889846"/>
                </a:lnTo>
                <a:lnTo>
                  <a:pt x="1447816" y="845944"/>
                </a:lnTo>
                <a:lnTo>
                  <a:pt x="1455363" y="801050"/>
                </a:lnTo>
                <a:lnTo>
                  <a:pt x="1459961" y="755258"/>
                </a:lnTo>
                <a:lnTo>
                  <a:pt x="1461515" y="708660"/>
                </a:lnTo>
                <a:lnTo>
                  <a:pt x="1459961" y="662061"/>
                </a:lnTo>
                <a:lnTo>
                  <a:pt x="1455363" y="616269"/>
                </a:lnTo>
                <a:lnTo>
                  <a:pt x="1447816" y="571375"/>
                </a:lnTo>
                <a:lnTo>
                  <a:pt x="1437417" y="527473"/>
                </a:lnTo>
                <a:lnTo>
                  <a:pt x="1424263" y="484656"/>
                </a:lnTo>
                <a:lnTo>
                  <a:pt x="1408449" y="443018"/>
                </a:lnTo>
                <a:lnTo>
                  <a:pt x="1390073" y="402652"/>
                </a:lnTo>
                <a:lnTo>
                  <a:pt x="1369229" y="363652"/>
                </a:lnTo>
                <a:lnTo>
                  <a:pt x="1346015" y="326110"/>
                </a:lnTo>
                <a:lnTo>
                  <a:pt x="1320527" y="290120"/>
                </a:lnTo>
                <a:lnTo>
                  <a:pt x="1292861" y="255776"/>
                </a:lnTo>
                <a:lnTo>
                  <a:pt x="1263113" y="223171"/>
                </a:lnTo>
                <a:lnTo>
                  <a:pt x="1231380" y="192397"/>
                </a:lnTo>
                <a:lnTo>
                  <a:pt x="1197757" y="163550"/>
                </a:lnTo>
                <a:lnTo>
                  <a:pt x="1162342" y="136721"/>
                </a:lnTo>
                <a:lnTo>
                  <a:pt x="1125230" y="112004"/>
                </a:lnTo>
                <a:lnTo>
                  <a:pt x="1086518" y="89492"/>
                </a:lnTo>
                <a:lnTo>
                  <a:pt x="1046301" y="69280"/>
                </a:lnTo>
                <a:lnTo>
                  <a:pt x="1004677" y="51459"/>
                </a:lnTo>
                <a:lnTo>
                  <a:pt x="961741" y="36124"/>
                </a:lnTo>
                <a:lnTo>
                  <a:pt x="917590" y="23368"/>
                </a:lnTo>
                <a:lnTo>
                  <a:pt x="872320" y="13284"/>
                </a:lnTo>
                <a:lnTo>
                  <a:pt x="826027" y="5966"/>
                </a:lnTo>
                <a:lnTo>
                  <a:pt x="778807" y="1507"/>
                </a:lnTo>
                <a:lnTo>
                  <a:pt x="730758" y="0"/>
                </a:lnTo>
                <a:close/>
              </a:path>
            </a:pathLst>
          </a:custGeom>
          <a:solidFill>
            <a:srgbClr val="FF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7983" y="1447800"/>
            <a:ext cx="1461770" cy="1419225"/>
          </a:xfrm>
          <a:custGeom>
            <a:avLst/>
            <a:gdLst/>
            <a:ahLst/>
            <a:cxnLst/>
            <a:rect l="l" t="t" r="r" b="b"/>
            <a:pathLst>
              <a:path w="1461770" h="1419225">
                <a:moveTo>
                  <a:pt x="730758" y="0"/>
                </a:moveTo>
                <a:lnTo>
                  <a:pt x="682708" y="1509"/>
                </a:lnTo>
                <a:lnTo>
                  <a:pt x="635488" y="5973"/>
                </a:lnTo>
                <a:lnTo>
                  <a:pt x="589195" y="13300"/>
                </a:lnTo>
                <a:lnTo>
                  <a:pt x="543925" y="23396"/>
                </a:lnTo>
                <a:lnTo>
                  <a:pt x="499774" y="36167"/>
                </a:lnTo>
                <a:lnTo>
                  <a:pt x="456838" y="51520"/>
                </a:lnTo>
                <a:lnTo>
                  <a:pt x="415214" y="69361"/>
                </a:lnTo>
                <a:lnTo>
                  <a:pt x="374997" y="89597"/>
                </a:lnTo>
                <a:lnTo>
                  <a:pt x="336285" y="112134"/>
                </a:lnTo>
                <a:lnTo>
                  <a:pt x="299173" y="136879"/>
                </a:lnTo>
                <a:lnTo>
                  <a:pt x="263758" y="163738"/>
                </a:lnTo>
                <a:lnTo>
                  <a:pt x="230135" y="192619"/>
                </a:lnTo>
                <a:lnTo>
                  <a:pt x="198402" y="223426"/>
                </a:lnTo>
                <a:lnTo>
                  <a:pt x="168654" y="256068"/>
                </a:lnTo>
                <a:lnTo>
                  <a:pt x="140988" y="290450"/>
                </a:lnTo>
                <a:lnTo>
                  <a:pt x="115500" y="326478"/>
                </a:lnTo>
                <a:lnTo>
                  <a:pt x="92286" y="364060"/>
                </a:lnTo>
                <a:lnTo>
                  <a:pt x="71442" y="403102"/>
                </a:lnTo>
                <a:lnTo>
                  <a:pt x="53066" y="443511"/>
                </a:lnTo>
                <a:lnTo>
                  <a:pt x="37252" y="485192"/>
                </a:lnTo>
                <a:lnTo>
                  <a:pt x="24098" y="528053"/>
                </a:lnTo>
                <a:lnTo>
                  <a:pt x="13699" y="572000"/>
                </a:lnTo>
                <a:lnTo>
                  <a:pt x="6152" y="616939"/>
                </a:lnTo>
                <a:lnTo>
                  <a:pt x="1554" y="662778"/>
                </a:lnTo>
                <a:lnTo>
                  <a:pt x="0" y="709422"/>
                </a:lnTo>
                <a:lnTo>
                  <a:pt x="1554" y="756065"/>
                </a:lnTo>
                <a:lnTo>
                  <a:pt x="6152" y="801904"/>
                </a:lnTo>
                <a:lnTo>
                  <a:pt x="13699" y="846843"/>
                </a:lnTo>
                <a:lnTo>
                  <a:pt x="24098" y="890790"/>
                </a:lnTo>
                <a:lnTo>
                  <a:pt x="37252" y="933651"/>
                </a:lnTo>
                <a:lnTo>
                  <a:pt x="53066" y="975332"/>
                </a:lnTo>
                <a:lnTo>
                  <a:pt x="71442" y="1015741"/>
                </a:lnTo>
                <a:lnTo>
                  <a:pt x="92286" y="1054783"/>
                </a:lnTo>
                <a:lnTo>
                  <a:pt x="115500" y="1092365"/>
                </a:lnTo>
                <a:lnTo>
                  <a:pt x="140988" y="1128393"/>
                </a:lnTo>
                <a:lnTo>
                  <a:pt x="168654" y="1162775"/>
                </a:lnTo>
                <a:lnTo>
                  <a:pt x="198402" y="1195417"/>
                </a:lnTo>
                <a:lnTo>
                  <a:pt x="230135" y="1226224"/>
                </a:lnTo>
                <a:lnTo>
                  <a:pt x="263758" y="1255105"/>
                </a:lnTo>
                <a:lnTo>
                  <a:pt x="299173" y="1281964"/>
                </a:lnTo>
                <a:lnTo>
                  <a:pt x="336285" y="1306709"/>
                </a:lnTo>
                <a:lnTo>
                  <a:pt x="374997" y="1329246"/>
                </a:lnTo>
                <a:lnTo>
                  <a:pt x="415214" y="1349482"/>
                </a:lnTo>
                <a:lnTo>
                  <a:pt x="456838" y="1367323"/>
                </a:lnTo>
                <a:lnTo>
                  <a:pt x="499774" y="1382676"/>
                </a:lnTo>
                <a:lnTo>
                  <a:pt x="543925" y="1395447"/>
                </a:lnTo>
                <a:lnTo>
                  <a:pt x="589195" y="1405543"/>
                </a:lnTo>
                <a:lnTo>
                  <a:pt x="635488" y="1412870"/>
                </a:lnTo>
                <a:lnTo>
                  <a:pt x="682708" y="1417334"/>
                </a:lnTo>
                <a:lnTo>
                  <a:pt x="730758" y="1418844"/>
                </a:lnTo>
                <a:lnTo>
                  <a:pt x="778807" y="1417334"/>
                </a:lnTo>
                <a:lnTo>
                  <a:pt x="826027" y="1412870"/>
                </a:lnTo>
                <a:lnTo>
                  <a:pt x="872320" y="1405543"/>
                </a:lnTo>
                <a:lnTo>
                  <a:pt x="917590" y="1395447"/>
                </a:lnTo>
                <a:lnTo>
                  <a:pt x="961741" y="1382676"/>
                </a:lnTo>
                <a:lnTo>
                  <a:pt x="1004677" y="1367323"/>
                </a:lnTo>
                <a:lnTo>
                  <a:pt x="1046301" y="1349482"/>
                </a:lnTo>
                <a:lnTo>
                  <a:pt x="1086518" y="1329246"/>
                </a:lnTo>
                <a:lnTo>
                  <a:pt x="1125230" y="1306709"/>
                </a:lnTo>
                <a:lnTo>
                  <a:pt x="1162342" y="1281964"/>
                </a:lnTo>
                <a:lnTo>
                  <a:pt x="1197757" y="1255105"/>
                </a:lnTo>
                <a:lnTo>
                  <a:pt x="1231380" y="1226224"/>
                </a:lnTo>
                <a:lnTo>
                  <a:pt x="1263113" y="1195417"/>
                </a:lnTo>
                <a:lnTo>
                  <a:pt x="1292861" y="1162775"/>
                </a:lnTo>
                <a:lnTo>
                  <a:pt x="1320527" y="1128393"/>
                </a:lnTo>
                <a:lnTo>
                  <a:pt x="1346015" y="1092365"/>
                </a:lnTo>
                <a:lnTo>
                  <a:pt x="1369229" y="1054783"/>
                </a:lnTo>
                <a:lnTo>
                  <a:pt x="1390073" y="1015741"/>
                </a:lnTo>
                <a:lnTo>
                  <a:pt x="1408449" y="975332"/>
                </a:lnTo>
                <a:lnTo>
                  <a:pt x="1424263" y="933651"/>
                </a:lnTo>
                <a:lnTo>
                  <a:pt x="1437417" y="890790"/>
                </a:lnTo>
                <a:lnTo>
                  <a:pt x="1447816" y="846843"/>
                </a:lnTo>
                <a:lnTo>
                  <a:pt x="1455363" y="801904"/>
                </a:lnTo>
                <a:lnTo>
                  <a:pt x="1459961" y="756065"/>
                </a:lnTo>
                <a:lnTo>
                  <a:pt x="1461516" y="709422"/>
                </a:lnTo>
                <a:lnTo>
                  <a:pt x="1459961" y="662778"/>
                </a:lnTo>
                <a:lnTo>
                  <a:pt x="1455363" y="616939"/>
                </a:lnTo>
                <a:lnTo>
                  <a:pt x="1447816" y="572000"/>
                </a:lnTo>
                <a:lnTo>
                  <a:pt x="1437417" y="528053"/>
                </a:lnTo>
                <a:lnTo>
                  <a:pt x="1424263" y="485192"/>
                </a:lnTo>
                <a:lnTo>
                  <a:pt x="1408449" y="443511"/>
                </a:lnTo>
                <a:lnTo>
                  <a:pt x="1390073" y="403102"/>
                </a:lnTo>
                <a:lnTo>
                  <a:pt x="1369229" y="364060"/>
                </a:lnTo>
                <a:lnTo>
                  <a:pt x="1346015" y="326478"/>
                </a:lnTo>
                <a:lnTo>
                  <a:pt x="1320527" y="290450"/>
                </a:lnTo>
                <a:lnTo>
                  <a:pt x="1292861" y="256068"/>
                </a:lnTo>
                <a:lnTo>
                  <a:pt x="1263113" y="223426"/>
                </a:lnTo>
                <a:lnTo>
                  <a:pt x="1231380" y="192619"/>
                </a:lnTo>
                <a:lnTo>
                  <a:pt x="1197757" y="163738"/>
                </a:lnTo>
                <a:lnTo>
                  <a:pt x="1162342" y="136879"/>
                </a:lnTo>
                <a:lnTo>
                  <a:pt x="1125230" y="112134"/>
                </a:lnTo>
                <a:lnTo>
                  <a:pt x="1086518" y="89597"/>
                </a:lnTo>
                <a:lnTo>
                  <a:pt x="1046301" y="69361"/>
                </a:lnTo>
                <a:lnTo>
                  <a:pt x="1004677" y="51520"/>
                </a:lnTo>
                <a:lnTo>
                  <a:pt x="961741" y="36167"/>
                </a:lnTo>
                <a:lnTo>
                  <a:pt x="917590" y="23396"/>
                </a:lnTo>
                <a:lnTo>
                  <a:pt x="872320" y="13300"/>
                </a:lnTo>
                <a:lnTo>
                  <a:pt x="826027" y="5973"/>
                </a:lnTo>
                <a:lnTo>
                  <a:pt x="778807" y="1509"/>
                </a:lnTo>
                <a:lnTo>
                  <a:pt x="730758" y="0"/>
                </a:lnTo>
                <a:close/>
              </a:path>
            </a:pathLst>
          </a:custGeom>
          <a:solidFill>
            <a:srgbClr val="FF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53967" y="1447800"/>
            <a:ext cx="1461770" cy="1419225"/>
          </a:xfrm>
          <a:custGeom>
            <a:avLst/>
            <a:gdLst/>
            <a:ahLst/>
            <a:cxnLst/>
            <a:rect l="l" t="t" r="r" b="b"/>
            <a:pathLst>
              <a:path w="1461770" h="1419225">
                <a:moveTo>
                  <a:pt x="730758" y="0"/>
                </a:moveTo>
                <a:lnTo>
                  <a:pt x="682708" y="1509"/>
                </a:lnTo>
                <a:lnTo>
                  <a:pt x="635488" y="5973"/>
                </a:lnTo>
                <a:lnTo>
                  <a:pt x="589195" y="13300"/>
                </a:lnTo>
                <a:lnTo>
                  <a:pt x="543925" y="23396"/>
                </a:lnTo>
                <a:lnTo>
                  <a:pt x="499774" y="36167"/>
                </a:lnTo>
                <a:lnTo>
                  <a:pt x="456838" y="51520"/>
                </a:lnTo>
                <a:lnTo>
                  <a:pt x="415214" y="69361"/>
                </a:lnTo>
                <a:lnTo>
                  <a:pt x="374997" y="89597"/>
                </a:lnTo>
                <a:lnTo>
                  <a:pt x="336285" y="112134"/>
                </a:lnTo>
                <a:lnTo>
                  <a:pt x="299173" y="136879"/>
                </a:lnTo>
                <a:lnTo>
                  <a:pt x="263758" y="163738"/>
                </a:lnTo>
                <a:lnTo>
                  <a:pt x="230135" y="192619"/>
                </a:lnTo>
                <a:lnTo>
                  <a:pt x="198402" y="223426"/>
                </a:lnTo>
                <a:lnTo>
                  <a:pt x="168654" y="256068"/>
                </a:lnTo>
                <a:lnTo>
                  <a:pt x="140988" y="290450"/>
                </a:lnTo>
                <a:lnTo>
                  <a:pt x="115500" y="326478"/>
                </a:lnTo>
                <a:lnTo>
                  <a:pt x="92286" y="364060"/>
                </a:lnTo>
                <a:lnTo>
                  <a:pt x="71442" y="403102"/>
                </a:lnTo>
                <a:lnTo>
                  <a:pt x="53066" y="443511"/>
                </a:lnTo>
                <a:lnTo>
                  <a:pt x="37252" y="485192"/>
                </a:lnTo>
                <a:lnTo>
                  <a:pt x="24098" y="528053"/>
                </a:lnTo>
                <a:lnTo>
                  <a:pt x="13699" y="572000"/>
                </a:lnTo>
                <a:lnTo>
                  <a:pt x="6152" y="616939"/>
                </a:lnTo>
                <a:lnTo>
                  <a:pt x="1554" y="662778"/>
                </a:lnTo>
                <a:lnTo>
                  <a:pt x="0" y="709422"/>
                </a:lnTo>
                <a:lnTo>
                  <a:pt x="1554" y="756065"/>
                </a:lnTo>
                <a:lnTo>
                  <a:pt x="6152" y="801904"/>
                </a:lnTo>
                <a:lnTo>
                  <a:pt x="13699" y="846843"/>
                </a:lnTo>
                <a:lnTo>
                  <a:pt x="24098" y="890790"/>
                </a:lnTo>
                <a:lnTo>
                  <a:pt x="37252" y="933651"/>
                </a:lnTo>
                <a:lnTo>
                  <a:pt x="53066" y="975332"/>
                </a:lnTo>
                <a:lnTo>
                  <a:pt x="71442" y="1015741"/>
                </a:lnTo>
                <a:lnTo>
                  <a:pt x="92286" y="1054783"/>
                </a:lnTo>
                <a:lnTo>
                  <a:pt x="115500" y="1092365"/>
                </a:lnTo>
                <a:lnTo>
                  <a:pt x="140988" y="1128393"/>
                </a:lnTo>
                <a:lnTo>
                  <a:pt x="168654" y="1162775"/>
                </a:lnTo>
                <a:lnTo>
                  <a:pt x="198402" y="1195417"/>
                </a:lnTo>
                <a:lnTo>
                  <a:pt x="230135" y="1226224"/>
                </a:lnTo>
                <a:lnTo>
                  <a:pt x="263758" y="1255105"/>
                </a:lnTo>
                <a:lnTo>
                  <a:pt x="299173" y="1281964"/>
                </a:lnTo>
                <a:lnTo>
                  <a:pt x="336285" y="1306709"/>
                </a:lnTo>
                <a:lnTo>
                  <a:pt x="374997" y="1329246"/>
                </a:lnTo>
                <a:lnTo>
                  <a:pt x="415214" y="1349482"/>
                </a:lnTo>
                <a:lnTo>
                  <a:pt x="456838" y="1367323"/>
                </a:lnTo>
                <a:lnTo>
                  <a:pt x="499774" y="1382676"/>
                </a:lnTo>
                <a:lnTo>
                  <a:pt x="543925" y="1395447"/>
                </a:lnTo>
                <a:lnTo>
                  <a:pt x="589195" y="1405543"/>
                </a:lnTo>
                <a:lnTo>
                  <a:pt x="635488" y="1412870"/>
                </a:lnTo>
                <a:lnTo>
                  <a:pt x="682708" y="1417334"/>
                </a:lnTo>
                <a:lnTo>
                  <a:pt x="730758" y="1418844"/>
                </a:lnTo>
                <a:lnTo>
                  <a:pt x="778807" y="1417334"/>
                </a:lnTo>
                <a:lnTo>
                  <a:pt x="826027" y="1412870"/>
                </a:lnTo>
                <a:lnTo>
                  <a:pt x="872320" y="1405543"/>
                </a:lnTo>
                <a:lnTo>
                  <a:pt x="917590" y="1395447"/>
                </a:lnTo>
                <a:lnTo>
                  <a:pt x="961741" y="1382676"/>
                </a:lnTo>
                <a:lnTo>
                  <a:pt x="1004677" y="1367323"/>
                </a:lnTo>
                <a:lnTo>
                  <a:pt x="1046301" y="1349482"/>
                </a:lnTo>
                <a:lnTo>
                  <a:pt x="1086518" y="1329246"/>
                </a:lnTo>
                <a:lnTo>
                  <a:pt x="1125230" y="1306709"/>
                </a:lnTo>
                <a:lnTo>
                  <a:pt x="1162342" y="1281964"/>
                </a:lnTo>
                <a:lnTo>
                  <a:pt x="1197757" y="1255105"/>
                </a:lnTo>
                <a:lnTo>
                  <a:pt x="1231380" y="1226224"/>
                </a:lnTo>
                <a:lnTo>
                  <a:pt x="1263113" y="1195417"/>
                </a:lnTo>
                <a:lnTo>
                  <a:pt x="1292861" y="1162775"/>
                </a:lnTo>
                <a:lnTo>
                  <a:pt x="1320527" y="1128393"/>
                </a:lnTo>
                <a:lnTo>
                  <a:pt x="1346015" y="1092365"/>
                </a:lnTo>
                <a:lnTo>
                  <a:pt x="1369229" y="1054783"/>
                </a:lnTo>
                <a:lnTo>
                  <a:pt x="1390073" y="1015741"/>
                </a:lnTo>
                <a:lnTo>
                  <a:pt x="1408449" y="975332"/>
                </a:lnTo>
                <a:lnTo>
                  <a:pt x="1424263" y="933651"/>
                </a:lnTo>
                <a:lnTo>
                  <a:pt x="1437417" y="890790"/>
                </a:lnTo>
                <a:lnTo>
                  <a:pt x="1447816" y="846843"/>
                </a:lnTo>
                <a:lnTo>
                  <a:pt x="1455363" y="801904"/>
                </a:lnTo>
                <a:lnTo>
                  <a:pt x="1459961" y="756065"/>
                </a:lnTo>
                <a:lnTo>
                  <a:pt x="1461516" y="709422"/>
                </a:lnTo>
                <a:lnTo>
                  <a:pt x="1459961" y="662778"/>
                </a:lnTo>
                <a:lnTo>
                  <a:pt x="1455363" y="616939"/>
                </a:lnTo>
                <a:lnTo>
                  <a:pt x="1447816" y="572000"/>
                </a:lnTo>
                <a:lnTo>
                  <a:pt x="1437417" y="528053"/>
                </a:lnTo>
                <a:lnTo>
                  <a:pt x="1424263" y="485192"/>
                </a:lnTo>
                <a:lnTo>
                  <a:pt x="1408449" y="443511"/>
                </a:lnTo>
                <a:lnTo>
                  <a:pt x="1390073" y="403102"/>
                </a:lnTo>
                <a:lnTo>
                  <a:pt x="1369229" y="364060"/>
                </a:lnTo>
                <a:lnTo>
                  <a:pt x="1346015" y="326478"/>
                </a:lnTo>
                <a:lnTo>
                  <a:pt x="1320527" y="290450"/>
                </a:lnTo>
                <a:lnTo>
                  <a:pt x="1292861" y="256068"/>
                </a:lnTo>
                <a:lnTo>
                  <a:pt x="1263113" y="223426"/>
                </a:lnTo>
                <a:lnTo>
                  <a:pt x="1231380" y="192619"/>
                </a:lnTo>
                <a:lnTo>
                  <a:pt x="1197757" y="163738"/>
                </a:lnTo>
                <a:lnTo>
                  <a:pt x="1162342" y="136879"/>
                </a:lnTo>
                <a:lnTo>
                  <a:pt x="1125230" y="112134"/>
                </a:lnTo>
                <a:lnTo>
                  <a:pt x="1086518" y="89597"/>
                </a:lnTo>
                <a:lnTo>
                  <a:pt x="1046301" y="69361"/>
                </a:lnTo>
                <a:lnTo>
                  <a:pt x="1004677" y="51520"/>
                </a:lnTo>
                <a:lnTo>
                  <a:pt x="961741" y="36167"/>
                </a:lnTo>
                <a:lnTo>
                  <a:pt x="917590" y="23396"/>
                </a:lnTo>
                <a:lnTo>
                  <a:pt x="872320" y="13300"/>
                </a:lnTo>
                <a:lnTo>
                  <a:pt x="826027" y="5973"/>
                </a:lnTo>
                <a:lnTo>
                  <a:pt x="778807" y="1509"/>
                </a:lnTo>
                <a:lnTo>
                  <a:pt x="730758" y="0"/>
                </a:lnTo>
                <a:close/>
              </a:path>
            </a:pathLst>
          </a:custGeom>
          <a:solidFill>
            <a:srgbClr val="FF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82896" y="1447800"/>
            <a:ext cx="1461770" cy="1419225"/>
          </a:xfrm>
          <a:custGeom>
            <a:avLst/>
            <a:gdLst/>
            <a:ahLst/>
            <a:cxnLst/>
            <a:rect l="l" t="t" r="r" b="b"/>
            <a:pathLst>
              <a:path w="1461770" h="1419225">
                <a:moveTo>
                  <a:pt x="730757" y="0"/>
                </a:moveTo>
                <a:lnTo>
                  <a:pt x="682708" y="1509"/>
                </a:lnTo>
                <a:lnTo>
                  <a:pt x="635488" y="5973"/>
                </a:lnTo>
                <a:lnTo>
                  <a:pt x="589195" y="13300"/>
                </a:lnTo>
                <a:lnTo>
                  <a:pt x="543925" y="23396"/>
                </a:lnTo>
                <a:lnTo>
                  <a:pt x="499774" y="36167"/>
                </a:lnTo>
                <a:lnTo>
                  <a:pt x="456838" y="51520"/>
                </a:lnTo>
                <a:lnTo>
                  <a:pt x="415214" y="69361"/>
                </a:lnTo>
                <a:lnTo>
                  <a:pt x="374997" y="89597"/>
                </a:lnTo>
                <a:lnTo>
                  <a:pt x="336285" y="112134"/>
                </a:lnTo>
                <a:lnTo>
                  <a:pt x="299173" y="136879"/>
                </a:lnTo>
                <a:lnTo>
                  <a:pt x="263758" y="163738"/>
                </a:lnTo>
                <a:lnTo>
                  <a:pt x="230135" y="192619"/>
                </a:lnTo>
                <a:lnTo>
                  <a:pt x="198402" y="223426"/>
                </a:lnTo>
                <a:lnTo>
                  <a:pt x="168654" y="256068"/>
                </a:lnTo>
                <a:lnTo>
                  <a:pt x="140988" y="290450"/>
                </a:lnTo>
                <a:lnTo>
                  <a:pt x="115500" y="326478"/>
                </a:lnTo>
                <a:lnTo>
                  <a:pt x="92286" y="364060"/>
                </a:lnTo>
                <a:lnTo>
                  <a:pt x="71442" y="403102"/>
                </a:lnTo>
                <a:lnTo>
                  <a:pt x="53066" y="443511"/>
                </a:lnTo>
                <a:lnTo>
                  <a:pt x="37252" y="485192"/>
                </a:lnTo>
                <a:lnTo>
                  <a:pt x="24098" y="528053"/>
                </a:lnTo>
                <a:lnTo>
                  <a:pt x="13699" y="572000"/>
                </a:lnTo>
                <a:lnTo>
                  <a:pt x="6152" y="616939"/>
                </a:lnTo>
                <a:lnTo>
                  <a:pt x="1554" y="662778"/>
                </a:lnTo>
                <a:lnTo>
                  <a:pt x="0" y="709422"/>
                </a:lnTo>
                <a:lnTo>
                  <a:pt x="1554" y="756065"/>
                </a:lnTo>
                <a:lnTo>
                  <a:pt x="6152" y="801904"/>
                </a:lnTo>
                <a:lnTo>
                  <a:pt x="13699" y="846843"/>
                </a:lnTo>
                <a:lnTo>
                  <a:pt x="24098" y="890790"/>
                </a:lnTo>
                <a:lnTo>
                  <a:pt x="37252" y="933651"/>
                </a:lnTo>
                <a:lnTo>
                  <a:pt x="53066" y="975332"/>
                </a:lnTo>
                <a:lnTo>
                  <a:pt x="71442" y="1015741"/>
                </a:lnTo>
                <a:lnTo>
                  <a:pt x="92286" y="1054783"/>
                </a:lnTo>
                <a:lnTo>
                  <a:pt x="115500" y="1092365"/>
                </a:lnTo>
                <a:lnTo>
                  <a:pt x="140988" y="1128393"/>
                </a:lnTo>
                <a:lnTo>
                  <a:pt x="168654" y="1162775"/>
                </a:lnTo>
                <a:lnTo>
                  <a:pt x="198402" y="1195417"/>
                </a:lnTo>
                <a:lnTo>
                  <a:pt x="230135" y="1226224"/>
                </a:lnTo>
                <a:lnTo>
                  <a:pt x="263758" y="1255105"/>
                </a:lnTo>
                <a:lnTo>
                  <a:pt x="299173" y="1281964"/>
                </a:lnTo>
                <a:lnTo>
                  <a:pt x="336285" y="1306709"/>
                </a:lnTo>
                <a:lnTo>
                  <a:pt x="374997" y="1329246"/>
                </a:lnTo>
                <a:lnTo>
                  <a:pt x="415214" y="1349482"/>
                </a:lnTo>
                <a:lnTo>
                  <a:pt x="456838" y="1367323"/>
                </a:lnTo>
                <a:lnTo>
                  <a:pt x="499774" y="1382676"/>
                </a:lnTo>
                <a:lnTo>
                  <a:pt x="543925" y="1395447"/>
                </a:lnTo>
                <a:lnTo>
                  <a:pt x="589195" y="1405543"/>
                </a:lnTo>
                <a:lnTo>
                  <a:pt x="635488" y="1412870"/>
                </a:lnTo>
                <a:lnTo>
                  <a:pt x="682708" y="1417334"/>
                </a:lnTo>
                <a:lnTo>
                  <a:pt x="730757" y="1418844"/>
                </a:lnTo>
                <a:lnTo>
                  <a:pt x="778807" y="1417334"/>
                </a:lnTo>
                <a:lnTo>
                  <a:pt x="826027" y="1412870"/>
                </a:lnTo>
                <a:lnTo>
                  <a:pt x="872320" y="1405543"/>
                </a:lnTo>
                <a:lnTo>
                  <a:pt x="917590" y="1395447"/>
                </a:lnTo>
                <a:lnTo>
                  <a:pt x="961741" y="1382676"/>
                </a:lnTo>
                <a:lnTo>
                  <a:pt x="1004677" y="1367323"/>
                </a:lnTo>
                <a:lnTo>
                  <a:pt x="1046301" y="1349482"/>
                </a:lnTo>
                <a:lnTo>
                  <a:pt x="1086518" y="1329246"/>
                </a:lnTo>
                <a:lnTo>
                  <a:pt x="1125230" y="1306709"/>
                </a:lnTo>
                <a:lnTo>
                  <a:pt x="1162342" y="1281964"/>
                </a:lnTo>
                <a:lnTo>
                  <a:pt x="1197757" y="1255105"/>
                </a:lnTo>
                <a:lnTo>
                  <a:pt x="1231380" y="1226224"/>
                </a:lnTo>
                <a:lnTo>
                  <a:pt x="1263113" y="1195417"/>
                </a:lnTo>
                <a:lnTo>
                  <a:pt x="1292861" y="1162775"/>
                </a:lnTo>
                <a:lnTo>
                  <a:pt x="1320527" y="1128393"/>
                </a:lnTo>
                <a:lnTo>
                  <a:pt x="1346015" y="1092365"/>
                </a:lnTo>
                <a:lnTo>
                  <a:pt x="1369229" y="1054783"/>
                </a:lnTo>
                <a:lnTo>
                  <a:pt x="1390073" y="1015741"/>
                </a:lnTo>
                <a:lnTo>
                  <a:pt x="1408449" y="975332"/>
                </a:lnTo>
                <a:lnTo>
                  <a:pt x="1424263" y="933651"/>
                </a:lnTo>
                <a:lnTo>
                  <a:pt x="1437417" y="890790"/>
                </a:lnTo>
                <a:lnTo>
                  <a:pt x="1447816" y="846843"/>
                </a:lnTo>
                <a:lnTo>
                  <a:pt x="1455363" y="801904"/>
                </a:lnTo>
                <a:lnTo>
                  <a:pt x="1459961" y="756065"/>
                </a:lnTo>
                <a:lnTo>
                  <a:pt x="1461515" y="709422"/>
                </a:lnTo>
                <a:lnTo>
                  <a:pt x="1459961" y="662778"/>
                </a:lnTo>
                <a:lnTo>
                  <a:pt x="1455363" y="616939"/>
                </a:lnTo>
                <a:lnTo>
                  <a:pt x="1447816" y="572000"/>
                </a:lnTo>
                <a:lnTo>
                  <a:pt x="1437417" y="528053"/>
                </a:lnTo>
                <a:lnTo>
                  <a:pt x="1424263" y="485192"/>
                </a:lnTo>
                <a:lnTo>
                  <a:pt x="1408449" y="443511"/>
                </a:lnTo>
                <a:lnTo>
                  <a:pt x="1390073" y="403102"/>
                </a:lnTo>
                <a:lnTo>
                  <a:pt x="1369229" y="364060"/>
                </a:lnTo>
                <a:lnTo>
                  <a:pt x="1346015" y="326478"/>
                </a:lnTo>
                <a:lnTo>
                  <a:pt x="1320527" y="290450"/>
                </a:lnTo>
                <a:lnTo>
                  <a:pt x="1292861" y="256068"/>
                </a:lnTo>
                <a:lnTo>
                  <a:pt x="1263113" y="223426"/>
                </a:lnTo>
                <a:lnTo>
                  <a:pt x="1231380" y="192619"/>
                </a:lnTo>
                <a:lnTo>
                  <a:pt x="1197757" y="163738"/>
                </a:lnTo>
                <a:lnTo>
                  <a:pt x="1162342" y="136879"/>
                </a:lnTo>
                <a:lnTo>
                  <a:pt x="1125230" y="112134"/>
                </a:lnTo>
                <a:lnTo>
                  <a:pt x="1086518" y="89597"/>
                </a:lnTo>
                <a:lnTo>
                  <a:pt x="1046301" y="69361"/>
                </a:lnTo>
                <a:lnTo>
                  <a:pt x="1004677" y="51520"/>
                </a:lnTo>
                <a:lnTo>
                  <a:pt x="961741" y="36167"/>
                </a:lnTo>
                <a:lnTo>
                  <a:pt x="917590" y="23396"/>
                </a:lnTo>
                <a:lnTo>
                  <a:pt x="872320" y="13300"/>
                </a:lnTo>
                <a:lnTo>
                  <a:pt x="826027" y="5973"/>
                </a:lnTo>
                <a:lnTo>
                  <a:pt x="778807" y="1509"/>
                </a:lnTo>
                <a:lnTo>
                  <a:pt x="730757" y="0"/>
                </a:lnTo>
                <a:close/>
              </a:path>
            </a:pathLst>
          </a:custGeom>
          <a:solidFill>
            <a:srgbClr val="FF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43855" y="2734055"/>
            <a:ext cx="1461770" cy="1419225"/>
          </a:xfrm>
          <a:custGeom>
            <a:avLst/>
            <a:gdLst/>
            <a:ahLst/>
            <a:cxnLst/>
            <a:rect l="l" t="t" r="r" b="b"/>
            <a:pathLst>
              <a:path w="1461770" h="1419225">
                <a:moveTo>
                  <a:pt x="730758" y="0"/>
                </a:moveTo>
                <a:lnTo>
                  <a:pt x="682708" y="1509"/>
                </a:lnTo>
                <a:lnTo>
                  <a:pt x="635488" y="5973"/>
                </a:lnTo>
                <a:lnTo>
                  <a:pt x="589195" y="13300"/>
                </a:lnTo>
                <a:lnTo>
                  <a:pt x="543925" y="23396"/>
                </a:lnTo>
                <a:lnTo>
                  <a:pt x="499774" y="36167"/>
                </a:lnTo>
                <a:lnTo>
                  <a:pt x="456838" y="51520"/>
                </a:lnTo>
                <a:lnTo>
                  <a:pt x="415214" y="69361"/>
                </a:lnTo>
                <a:lnTo>
                  <a:pt x="374997" y="89597"/>
                </a:lnTo>
                <a:lnTo>
                  <a:pt x="336285" y="112134"/>
                </a:lnTo>
                <a:lnTo>
                  <a:pt x="299173" y="136879"/>
                </a:lnTo>
                <a:lnTo>
                  <a:pt x="263758" y="163738"/>
                </a:lnTo>
                <a:lnTo>
                  <a:pt x="230135" y="192619"/>
                </a:lnTo>
                <a:lnTo>
                  <a:pt x="198402" y="223426"/>
                </a:lnTo>
                <a:lnTo>
                  <a:pt x="168654" y="256068"/>
                </a:lnTo>
                <a:lnTo>
                  <a:pt x="140988" y="290450"/>
                </a:lnTo>
                <a:lnTo>
                  <a:pt x="115500" y="326478"/>
                </a:lnTo>
                <a:lnTo>
                  <a:pt x="92286" y="364060"/>
                </a:lnTo>
                <a:lnTo>
                  <a:pt x="71442" y="403102"/>
                </a:lnTo>
                <a:lnTo>
                  <a:pt x="53066" y="443511"/>
                </a:lnTo>
                <a:lnTo>
                  <a:pt x="37252" y="485192"/>
                </a:lnTo>
                <a:lnTo>
                  <a:pt x="24098" y="528053"/>
                </a:lnTo>
                <a:lnTo>
                  <a:pt x="13699" y="572000"/>
                </a:lnTo>
                <a:lnTo>
                  <a:pt x="6152" y="616939"/>
                </a:lnTo>
                <a:lnTo>
                  <a:pt x="1554" y="662778"/>
                </a:lnTo>
                <a:lnTo>
                  <a:pt x="0" y="709422"/>
                </a:lnTo>
                <a:lnTo>
                  <a:pt x="1554" y="756065"/>
                </a:lnTo>
                <a:lnTo>
                  <a:pt x="6152" y="801904"/>
                </a:lnTo>
                <a:lnTo>
                  <a:pt x="13699" y="846843"/>
                </a:lnTo>
                <a:lnTo>
                  <a:pt x="24098" y="890790"/>
                </a:lnTo>
                <a:lnTo>
                  <a:pt x="37252" y="933651"/>
                </a:lnTo>
                <a:lnTo>
                  <a:pt x="53066" y="975332"/>
                </a:lnTo>
                <a:lnTo>
                  <a:pt x="71442" y="1015741"/>
                </a:lnTo>
                <a:lnTo>
                  <a:pt x="92286" y="1054783"/>
                </a:lnTo>
                <a:lnTo>
                  <a:pt x="115500" y="1092365"/>
                </a:lnTo>
                <a:lnTo>
                  <a:pt x="140988" y="1128393"/>
                </a:lnTo>
                <a:lnTo>
                  <a:pt x="168654" y="1162775"/>
                </a:lnTo>
                <a:lnTo>
                  <a:pt x="198402" y="1195417"/>
                </a:lnTo>
                <a:lnTo>
                  <a:pt x="230135" y="1226224"/>
                </a:lnTo>
                <a:lnTo>
                  <a:pt x="263758" y="1255105"/>
                </a:lnTo>
                <a:lnTo>
                  <a:pt x="299173" y="1281964"/>
                </a:lnTo>
                <a:lnTo>
                  <a:pt x="336285" y="1306709"/>
                </a:lnTo>
                <a:lnTo>
                  <a:pt x="374997" y="1329246"/>
                </a:lnTo>
                <a:lnTo>
                  <a:pt x="415214" y="1349482"/>
                </a:lnTo>
                <a:lnTo>
                  <a:pt x="456838" y="1367323"/>
                </a:lnTo>
                <a:lnTo>
                  <a:pt x="499774" y="1382676"/>
                </a:lnTo>
                <a:lnTo>
                  <a:pt x="543925" y="1395447"/>
                </a:lnTo>
                <a:lnTo>
                  <a:pt x="589195" y="1405543"/>
                </a:lnTo>
                <a:lnTo>
                  <a:pt x="635488" y="1412870"/>
                </a:lnTo>
                <a:lnTo>
                  <a:pt x="682708" y="1417334"/>
                </a:lnTo>
                <a:lnTo>
                  <a:pt x="730758" y="1418844"/>
                </a:lnTo>
                <a:lnTo>
                  <a:pt x="778807" y="1417334"/>
                </a:lnTo>
                <a:lnTo>
                  <a:pt x="826027" y="1412870"/>
                </a:lnTo>
                <a:lnTo>
                  <a:pt x="872320" y="1405543"/>
                </a:lnTo>
                <a:lnTo>
                  <a:pt x="917590" y="1395447"/>
                </a:lnTo>
                <a:lnTo>
                  <a:pt x="961741" y="1382676"/>
                </a:lnTo>
                <a:lnTo>
                  <a:pt x="1004677" y="1367323"/>
                </a:lnTo>
                <a:lnTo>
                  <a:pt x="1046301" y="1349482"/>
                </a:lnTo>
                <a:lnTo>
                  <a:pt x="1086518" y="1329246"/>
                </a:lnTo>
                <a:lnTo>
                  <a:pt x="1125230" y="1306709"/>
                </a:lnTo>
                <a:lnTo>
                  <a:pt x="1162342" y="1281964"/>
                </a:lnTo>
                <a:lnTo>
                  <a:pt x="1197757" y="1255105"/>
                </a:lnTo>
                <a:lnTo>
                  <a:pt x="1231380" y="1226224"/>
                </a:lnTo>
                <a:lnTo>
                  <a:pt x="1263113" y="1195417"/>
                </a:lnTo>
                <a:lnTo>
                  <a:pt x="1292861" y="1162775"/>
                </a:lnTo>
                <a:lnTo>
                  <a:pt x="1320527" y="1128393"/>
                </a:lnTo>
                <a:lnTo>
                  <a:pt x="1346015" y="1092365"/>
                </a:lnTo>
                <a:lnTo>
                  <a:pt x="1369229" y="1054783"/>
                </a:lnTo>
                <a:lnTo>
                  <a:pt x="1390073" y="1015741"/>
                </a:lnTo>
                <a:lnTo>
                  <a:pt x="1408449" y="975332"/>
                </a:lnTo>
                <a:lnTo>
                  <a:pt x="1424263" y="933651"/>
                </a:lnTo>
                <a:lnTo>
                  <a:pt x="1437417" y="890790"/>
                </a:lnTo>
                <a:lnTo>
                  <a:pt x="1447816" y="846843"/>
                </a:lnTo>
                <a:lnTo>
                  <a:pt x="1455363" y="801904"/>
                </a:lnTo>
                <a:lnTo>
                  <a:pt x="1459961" y="756065"/>
                </a:lnTo>
                <a:lnTo>
                  <a:pt x="1461516" y="709422"/>
                </a:lnTo>
                <a:lnTo>
                  <a:pt x="1459961" y="662778"/>
                </a:lnTo>
                <a:lnTo>
                  <a:pt x="1455363" y="616939"/>
                </a:lnTo>
                <a:lnTo>
                  <a:pt x="1447816" y="572000"/>
                </a:lnTo>
                <a:lnTo>
                  <a:pt x="1437417" y="528053"/>
                </a:lnTo>
                <a:lnTo>
                  <a:pt x="1424263" y="485192"/>
                </a:lnTo>
                <a:lnTo>
                  <a:pt x="1408449" y="443511"/>
                </a:lnTo>
                <a:lnTo>
                  <a:pt x="1390073" y="403102"/>
                </a:lnTo>
                <a:lnTo>
                  <a:pt x="1369229" y="364060"/>
                </a:lnTo>
                <a:lnTo>
                  <a:pt x="1346015" y="326478"/>
                </a:lnTo>
                <a:lnTo>
                  <a:pt x="1320527" y="290450"/>
                </a:lnTo>
                <a:lnTo>
                  <a:pt x="1292861" y="256068"/>
                </a:lnTo>
                <a:lnTo>
                  <a:pt x="1263113" y="223426"/>
                </a:lnTo>
                <a:lnTo>
                  <a:pt x="1231380" y="192619"/>
                </a:lnTo>
                <a:lnTo>
                  <a:pt x="1197757" y="163738"/>
                </a:lnTo>
                <a:lnTo>
                  <a:pt x="1162342" y="136879"/>
                </a:lnTo>
                <a:lnTo>
                  <a:pt x="1125230" y="112134"/>
                </a:lnTo>
                <a:lnTo>
                  <a:pt x="1086518" y="89597"/>
                </a:lnTo>
                <a:lnTo>
                  <a:pt x="1046301" y="69361"/>
                </a:lnTo>
                <a:lnTo>
                  <a:pt x="1004677" y="51520"/>
                </a:lnTo>
                <a:lnTo>
                  <a:pt x="961741" y="36167"/>
                </a:lnTo>
                <a:lnTo>
                  <a:pt x="917590" y="23396"/>
                </a:lnTo>
                <a:lnTo>
                  <a:pt x="872320" y="13300"/>
                </a:lnTo>
                <a:lnTo>
                  <a:pt x="826027" y="5973"/>
                </a:lnTo>
                <a:lnTo>
                  <a:pt x="778807" y="1509"/>
                </a:lnTo>
                <a:lnTo>
                  <a:pt x="730758" y="0"/>
                </a:lnTo>
                <a:close/>
              </a:path>
            </a:pathLst>
          </a:custGeom>
          <a:solidFill>
            <a:srgbClr val="FF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00215" y="2695955"/>
            <a:ext cx="1461770" cy="1417320"/>
          </a:xfrm>
          <a:custGeom>
            <a:avLst/>
            <a:gdLst/>
            <a:ahLst/>
            <a:cxnLst/>
            <a:rect l="l" t="t" r="r" b="b"/>
            <a:pathLst>
              <a:path w="1461770" h="1417320">
                <a:moveTo>
                  <a:pt x="730758" y="0"/>
                </a:moveTo>
                <a:lnTo>
                  <a:pt x="682708" y="1507"/>
                </a:lnTo>
                <a:lnTo>
                  <a:pt x="635488" y="5966"/>
                </a:lnTo>
                <a:lnTo>
                  <a:pt x="589195" y="13284"/>
                </a:lnTo>
                <a:lnTo>
                  <a:pt x="543925" y="23368"/>
                </a:lnTo>
                <a:lnTo>
                  <a:pt x="499774" y="36124"/>
                </a:lnTo>
                <a:lnTo>
                  <a:pt x="456838" y="51459"/>
                </a:lnTo>
                <a:lnTo>
                  <a:pt x="415214" y="69280"/>
                </a:lnTo>
                <a:lnTo>
                  <a:pt x="374997" y="89492"/>
                </a:lnTo>
                <a:lnTo>
                  <a:pt x="336285" y="112004"/>
                </a:lnTo>
                <a:lnTo>
                  <a:pt x="299173" y="136721"/>
                </a:lnTo>
                <a:lnTo>
                  <a:pt x="263758" y="163550"/>
                </a:lnTo>
                <a:lnTo>
                  <a:pt x="230135" y="192397"/>
                </a:lnTo>
                <a:lnTo>
                  <a:pt x="198402" y="223171"/>
                </a:lnTo>
                <a:lnTo>
                  <a:pt x="168654" y="255776"/>
                </a:lnTo>
                <a:lnTo>
                  <a:pt x="140988" y="290120"/>
                </a:lnTo>
                <a:lnTo>
                  <a:pt x="115500" y="326110"/>
                </a:lnTo>
                <a:lnTo>
                  <a:pt x="92286" y="363652"/>
                </a:lnTo>
                <a:lnTo>
                  <a:pt x="71442" y="402652"/>
                </a:lnTo>
                <a:lnTo>
                  <a:pt x="53066" y="443018"/>
                </a:lnTo>
                <a:lnTo>
                  <a:pt x="37252" y="484656"/>
                </a:lnTo>
                <a:lnTo>
                  <a:pt x="24098" y="527473"/>
                </a:lnTo>
                <a:lnTo>
                  <a:pt x="13699" y="571375"/>
                </a:lnTo>
                <a:lnTo>
                  <a:pt x="6152" y="616269"/>
                </a:lnTo>
                <a:lnTo>
                  <a:pt x="1554" y="662061"/>
                </a:lnTo>
                <a:lnTo>
                  <a:pt x="0" y="708660"/>
                </a:lnTo>
                <a:lnTo>
                  <a:pt x="1554" y="755258"/>
                </a:lnTo>
                <a:lnTo>
                  <a:pt x="6152" y="801050"/>
                </a:lnTo>
                <a:lnTo>
                  <a:pt x="13699" y="845944"/>
                </a:lnTo>
                <a:lnTo>
                  <a:pt x="24098" y="889846"/>
                </a:lnTo>
                <a:lnTo>
                  <a:pt x="37252" y="932663"/>
                </a:lnTo>
                <a:lnTo>
                  <a:pt x="53066" y="974301"/>
                </a:lnTo>
                <a:lnTo>
                  <a:pt x="71442" y="1014667"/>
                </a:lnTo>
                <a:lnTo>
                  <a:pt x="92286" y="1053667"/>
                </a:lnTo>
                <a:lnTo>
                  <a:pt x="115500" y="1091209"/>
                </a:lnTo>
                <a:lnTo>
                  <a:pt x="140988" y="1127199"/>
                </a:lnTo>
                <a:lnTo>
                  <a:pt x="168654" y="1161543"/>
                </a:lnTo>
                <a:lnTo>
                  <a:pt x="198402" y="1194148"/>
                </a:lnTo>
                <a:lnTo>
                  <a:pt x="230135" y="1224922"/>
                </a:lnTo>
                <a:lnTo>
                  <a:pt x="263758" y="1253769"/>
                </a:lnTo>
                <a:lnTo>
                  <a:pt x="299173" y="1280598"/>
                </a:lnTo>
                <a:lnTo>
                  <a:pt x="336285" y="1305315"/>
                </a:lnTo>
                <a:lnTo>
                  <a:pt x="374997" y="1327827"/>
                </a:lnTo>
                <a:lnTo>
                  <a:pt x="415214" y="1348039"/>
                </a:lnTo>
                <a:lnTo>
                  <a:pt x="456838" y="1365860"/>
                </a:lnTo>
                <a:lnTo>
                  <a:pt x="499774" y="1381195"/>
                </a:lnTo>
                <a:lnTo>
                  <a:pt x="543925" y="1393951"/>
                </a:lnTo>
                <a:lnTo>
                  <a:pt x="589195" y="1404035"/>
                </a:lnTo>
                <a:lnTo>
                  <a:pt x="635488" y="1411353"/>
                </a:lnTo>
                <a:lnTo>
                  <a:pt x="682708" y="1415812"/>
                </a:lnTo>
                <a:lnTo>
                  <a:pt x="730758" y="1417320"/>
                </a:lnTo>
                <a:lnTo>
                  <a:pt x="778807" y="1415812"/>
                </a:lnTo>
                <a:lnTo>
                  <a:pt x="826027" y="1411353"/>
                </a:lnTo>
                <a:lnTo>
                  <a:pt x="872320" y="1404035"/>
                </a:lnTo>
                <a:lnTo>
                  <a:pt x="917590" y="1393951"/>
                </a:lnTo>
                <a:lnTo>
                  <a:pt x="961741" y="1381195"/>
                </a:lnTo>
                <a:lnTo>
                  <a:pt x="1004677" y="1365860"/>
                </a:lnTo>
                <a:lnTo>
                  <a:pt x="1046301" y="1348039"/>
                </a:lnTo>
                <a:lnTo>
                  <a:pt x="1086518" y="1327827"/>
                </a:lnTo>
                <a:lnTo>
                  <a:pt x="1125230" y="1305315"/>
                </a:lnTo>
                <a:lnTo>
                  <a:pt x="1162342" y="1280598"/>
                </a:lnTo>
                <a:lnTo>
                  <a:pt x="1197757" y="1253769"/>
                </a:lnTo>
                <a:lnTo>
                  <a:pt x="1231380" y="1224922"/>
                </a:lnTo>
                <a:lnTo>
                  <a:pt x="1263113" y="1194148"/>
                </a:lnTo>
                <a:lnTo>
                  <a:pt x="1292861" y="1161543"/>
                </a:lnTo>
                <a:lnTo>
                  <a:pt x="1320527" y="1127199"/>
                </a:lnTo>
                <a:lnTo>
                  <a:pt x="1346015" y="1091209"/>
                </a:lnTo>
                <a:lnTo>
                  <a:pt x="1369229" y="1053667"/>
                </a:lnTo>
                <a:lnTo>
                  <a:pt x="1390073" y="1014667"/>
                </a:lnTo>
                <a:lnTo>
                  <a:pt x="1408449" y="974301"/>
                </a:lnTo>
                <a:lnTo>
                  <a:pt x="1424263" y="932663"/>
                </a:lnTo>
                <a:lnTo>
                  <a:pt x="1437417" y="889846"/>
                </a:lnTo>
                <a:lnTo>
                  <a:pt x="1447816" y="845944"/>
                </a:lnTo>
                <a:lnTo>
                  <a:pt x="1455363" y="801050"/>
                </a:lnTo>
                <a:lnTo>
                  <a:pt x="1459961" y="755258"/>
                </a:lnTo>
                <a:lnTo>
                  <a:pt x="1461515" y="708660"/>
                </a:lnTo>
                <a:lnTo>
                  <a:pt x="1459961" y="662061"/>
                </a:lnTo>
                <a:lnTo>
                  <a:pt x="1455363" y="616269"/>
                </a:lnTo>
                <a:lnTo>
                  <a:pt x="1447816" y="571375"/>
                </a:lnTo>
                <a:lnTo>
                  <a:pt x="1437417" y="527473"/>
                </a:lnTo>
                <a:lnTo>
                  <a:pt x="1424263" y="484656"/>
                </a:lnTo>
                <a:lnTo>
                  <a:pt x="1408449" y="443018"/>
                </a:lnTo>
                <a:lnTo>
                  <a:pt x="1390073" y="402652"/>
                </a:lnTo>
                <a:lnTo>
                  <a:pt x="1369229" y="363652"/>
                </a:lnTo>
                <a:lnTo>
                  <a:pt x="1346015" y="326110"/>
                </a:lnTo>
                <a:lnTo>
                  <a:pt x="1320527" y="290120"/>
                </a:lnTo>
                <a:lnTo>
                  <a:pt x="1292861" y="255776"/>
                </a:lnTo>
                <a:lnTo>
                  <a:pt x="1263113" y="223171"/>
                </a:lnTo>
                <a:lnTo>
                  <a:pt x="1231380" y="192397"/>
                </a:lnTo>
                <a:lnTo>
                  <a:pt x="1197757" y="163550"/>
                </a:lnTo>
                <a:lnTo>
                  <a:pt x="1162342" y="136721"/>
                </a:lnTo>
                <a:lnTo>
                  <a:pt x="1125230" y="112004"/>
                </a:lnTo>
                <a:lnTo>
                  <a:pt x="1086518" y="89492"/>
                </a:lnTo>
                <a:lnTo>
                  <a:pt x="1046301" y="69280"/>
                </a:lnTo>
                <a:lnTo>
                  <a:pt x="1004677" y="51459"/>
                </a:lnTo>
                <a:lnTo>
                  <a:pt x="961741" y="36124"/>
                </a:lnTo>
                <a:lnTo>
                  <a:pt x="917590" y="23368"/>
                </a:lnTo>
                <a:lnTo>
                  <a:pt x="872320" y="13284"/>
                </a:lnTo>
                <a:lnTo>
                  <a:pt x="826027" y="5966"/>
                </a:lnTo>
                <a:lnTo>
                  <a:pt x="778807" y="1507"/>
                </a:lnTo>
                <a:lnTo>
                  <a:pt x="730758" y="0"/>
                </a:lnTo>
                <a:close/>
              </a:path>
            </a:pathLst>
          </a:custGeom>
          <a:solidFill>
            <a:srgbClr val="FF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97368" y="3101339"/>
            <a:ext cx="889000" cy="512445"/>
          </a:xfrm>
          <a:custGeom>
            <a:avLst/>
            <a:gdLst/>
            <a:ahLst/>
            <a:cxnLst/>
            <a:rect l="l" t="t" r="r" b="b"/>
            <a:pathLst>
              <a:path w="889000" h="512445">
                <a:moveTo>
                  <a:pt x="803148" y="0"/>
                </a:moveTo>
                <a:lnTo>
                  <a:pt x="85343" y="0"/>
                </a:lnTo>
                <a:lnTo>
                  <a:pt x="52131" y="6709"/>
                </a:lnTo>
                <a:lnTo>
                  <a:pt x="25003" y="25003"/>
                </a:lnTo>
                <a:lnTo>
                  <a:pt x="6709" y="52131"/>
                </a:lnTo>
                <a:lnTo>
                  <a:pt x="0" y="85344"/>
                </a:lnTo>
                <a:lnTo>
                  <a:pt x="0" y="426720"/>
                </a:lnTo>
                <a:lnTo>
                  <a:pt x="6709" y="459932"/>
                </a:lnTo>
                <a:lnTo>
                  <a:pt x="25003" y="487060"/>
                </a:lnTo>
                <a:lnTo>
                  <a:pt x="52131" y="505354"/>
                </a:lnTo>
                <a:lnTo>
                  <a:pt x="85343" y="512064"/>
                </a:lnTo>
                <a:lnTo>
                  <a:pt x="803148" y="512064"/>
                </a:lnTo>
                <a:lnTo>
                  <a:pt x="836360" y="505354"/>
                </a:lnTo>
                <a:lnTo>
                  <a:pt x="863488" y="487060"/>
                </a:lnTo>
                <a:lnTo>
                  <a:pt x="881782" y="459932"/>
                </a:lnTo>
                <a:lnTo>
                  <a:pt x="888491" y="426720"/>
                </a:lnTo>
                <a:lnTo>
                  <a:pt x="888491" y="85344"/>
                </a:lnTo>
                <a:lnTo>
                  <a:pt x="881782" y="52131"/>
                </a:lnTo>
                <a:lnTo>
                  <a:pt x="863488" y="25003"/>
                </a:lnTo>
                <a:lnTo>
                  <a:pt x="836360" y="6709"/>
                </a:lnTo>
                <a:lnTo>
                  <a:pt x="803148" y="0"/>
                </a:lnTo>
                <a:close/>
              </a:path>
            </a:pathLst>
          </a:custGeom>
          <a:solidFill>
            <a:srgbClr val="FF7B8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16042" y="6566518"/>
            <a:ext cx="1358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z="1200" i="1" spc="-5" dirty="0">
                <a:latin typeface="Arial"/>
                <a:cs typeface="Arial"/>
              </a:rPr>
              <a:t>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UZH</a:t>
            </a:r>
            <a:r>
              <a:rPr spc="-85" dirty="0"/>
              <a:t> </a:t>
            </a:r>
            <a:r>
              <a:rPr dirty="0"/>
              <a:t>2019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0" y="0"/>
                </a:moveTo>
                <a:lnTo>
                  <a:pt x="9905999" y="0"/>
                </a:lnTo>
              </a:path>
            </a:pathLst>
          </a:custGeom>
          <a:ln w="12192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5817" y="262585"/>
            <a:ext cx="8408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Landscape </a:t>
            </a:r>
            <a:r>
              <a:rPr spc="-10" dirty="0"/>
              <a:t>of </a:t>
            </a:r>
            <a:r>
              <a:rPr dirty="0"/>
              <a:t>Blockchain </a:t>
            </a:r>
            <a:r>
              <a:rPr spc="-10" dirty="0"/>
              <a:t>in</a:t>
            </a:r>
            <a:r>
              <a:rPr spc="1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UZH</a:t>
            </a:r>
            <a:r>
              <a:rPr spc="-85" dirty="0"/>
              <a:t> </a:t>
            </a:r>
            <a:r>
              <a:rPr dirty="0"/>
              <a:t>2019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1311021"/>
          <a:ext cx="9222105" cy="4691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0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0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0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0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BC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3335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549275" marR="410209" indent="-11747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Certifica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 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Storage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198120" marR="1784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Permissions</a:t>
                      </a:r>
                      <a:r>
                        <a:rPr sz="16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Issue  Certificates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Blockcerts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Permissionless</a:t>
                      </a: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Bitcoin,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Ethereum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Traditional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Off-chain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Overlay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Disciplina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Permissionless</a:t>
                      </a: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Own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Blockchain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Own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Blockchain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Smart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Contract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UZHBC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Permissionless</a:t>
                      </a: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Ethereum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Traditional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Smart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Contract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BCDiploma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Permissionless</a:t>
                      </a: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Ethereum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Traditional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Smart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Contract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Edgecoin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Permissionless</a:t>
                      </a: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Ethereum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IPFS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Smart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Contract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OS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University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Permissionless</a:t>
                      </a: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Ethereum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IPFS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Smart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Contract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Gräter et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al.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Permissionless</a:t>
                      </a: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Ethereum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IPFS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Smart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Contract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497205" marR="388620" indent="-901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Sony</a:t>
                      </a:r>
                      <a:r>
                        <a:rPr sz="14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Global  Education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Permissioned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IBM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HyperLedger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Traditional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Selected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institutions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GRNET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Permissioned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Cardano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Traditional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Selected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institutions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CredenceLedger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Permissioned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MultiChain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Traditional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Selected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institutions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06400" y="6173825"/>
            <a:ext cx="90316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Based on: </a:t>
            </a:r>
            <a:r>
              <a:rPr sz="1100" spc="-5" dirty="0">
                <a:latin typeface="Arial"/>
                <a:cs typeface="Arial"/>
              </a:rPr>
              <a:t>B. Rodrigues, </a:t>
            </a:r>
            <a:r>
              <a:rPr sz="1100" spc="-10" dirty="0">
                <a:latin typeface="Arial"/>
                <a:cs typeface="Arial"/>
              </a:rPr>
              <a:t>M. </a:t>
            </a:r>
            <a:r>
              <a:rPr sz="1100" dirty="0">
                <a:latin typeface="Arial"/>
                <a:cs typeface="Arial"/>
              </a:rPr>
              <a:t>Franco, </a:t>
            </a:r>
            <a:r>
              <a:rPr sz="1100" spc="-5" dirty="0">
                <a:latin typeface="Arial"/>
                <a:cs typeface="Arial"/>
              </a:rPr>
              <a:t>E. Scheid, B. Stiller, S. Kanhere: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Technology-driven </a:t>
            </a:r>
            <a:r>
              <a:rPr sz="1100" dirty="0">
                <a:latin typeface="Calibri"/>
                <a:cs typeface="Calibri"/>
              </a:rPr>
              <a:t>Overview on </a:t>
            </a:r>
            <a:r>
              <a:rPr sz="1100" spc="-5" dirty="0">
                <a:latin typeface="Calibri"/>
                <a:cs typeface="Calibri"/>
              </a:rPr>
              <a:t>Blockchain-based </a:t>
            </a:r>
            <a:r>
              <a:rPr sz="1100" dirty="0">
                <a:latin typeface="Calibri"/>
                <a:cs typeface="Calibri"/>
              </a:rPr>
              <a:t>Academic </a:t>
            </a:r>
            <a:r>
              <a:rPr sz="1100" spc="-5" dirty="0">
                <a:latin typeface="Calibri"/>
                <a:cs typeface="Calibri"/>
              </a:rPr>
              <a:t>Certificate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Handling.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0" y="0"/>
                </a:moveTo>
                <a:lnTo>
                  <a:pt x="9905999" y="0"/>
                </a:lnTo>
              </a:path>
            </a:pathLst>
          </a:custGeom>
          <a:ln w="12192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1517" y="262585"/>
            <a:ext cx="8636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Approaches </a:t>
            </a:r>
            <a:r>
              <a:rPr dirty="0"/>
              <a:t>for BC </a:t>
            </a:r>
            <a:r>
              <a:rPr spc="-5" dirty="0"/>
              <a:t>Certificate</a:t>
            </a:r>
            <a:r>
              <a:rPr spc="2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UZH</a:t>
            </a:r>
            <a:r>
              <a:rPr spc="-85" dirty="0"/>
              <a:t> </a:t>
            </a:r>
            <a:r>
              <a:rPr dirty="0"/>
              <a:t>2019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168979"/>
            <a:ext cx="8801735" cy="498094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5"/>
              </a:spcBef>
              <a:buSzPct val="64285"/>
              <a:buFont typeface="MS UI Gothic"/>
              <a:buChar char="❑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Proof of Existence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BC used as </a:t>
            </a:r>
            <a:r>
              <a:rPr sz="2400" spc="-5" dirty="0">
                <a:latin typeface="Arial"/>
                <a:cs typeface="Arial"/>
              </a:rPr>
              <a:t>time-stamping solution, providing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integrity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SzPct val="64285"/>
              <a:buFont typeface="MS UI Gothic"/>
              <a:buChar char="❑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Vendor </a:t>
            </a:r>
            <a:r>
              <a:rPr sz="2800" spc="-5" dirty="0">
                <a:latin typeface="Arial"/>
                <a:cs typeface="Arial"/>
              </a:rPr>
              <a:t>as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Notary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Intermediator providing </a:t>
            </a:r>
            <a:r>
              <a:rPr sz="2400" dirty="0">
                <a:latin typeface="Arial"/>
                <a:cs typeface="Arial"/>
              </a:rPr>
              <a:t>access to the </a:t>
            </a:r>
            <a:r>
              <a:rPr sz="2400" spc="-5" dirty="0">
                <a:latin typeface="Arial"/>
                <a:cs typeface="Arial"/>
              </a:rPr>
              <a:t>information on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BC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SzPct val="64285"/>
              <a:buFont typeface="MS UI Gothic"/>
              <a:buChar char="❑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Know your customer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(KYC)</a:t>
            </a:r>
            <a:endParaRPr sz="2800">
              <a:latin typeface="Arial"/>
              <a:cs typeface="Arial"/>
            </a:endParaRPr>
          </a:p>
          <a:p>
            <a:pPr marL="756285" marR="800100" lvl="1" indent="-286385">
              <a:lnSpc>
                <a:spcPct val="111300"/>
              </a:lnSpc>
              <a:spcBef>
                <a:spcPts val="16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Allow recipients to demonstrate the ownership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their  </a:t>
            </a:r>
            <a:r>
              <a:rPr sz="2400" dirty="0">
                <a:latin typeface="Arial"/>
                <a:cs typeface="Arial"/>
              </a:rPr>
              <a:t>certificates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7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Vendor-dependent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validation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SzPct val="64285"/>
              <a:buFont typeface="MS UI Gothic"/>
              <a:buChar char="❑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Digital </a:t>
            </a:r>
            <a:r>
              <a:rPr sz="2800" spc="-5" dirty="0">
                <a:latin typeface="Arial"/>
                <a:cs typeface="Arial"/>
              </a:rPr>
              <a:t>Self-Sovereign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(Identity)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9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Individuals control the sharing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certificates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6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Vendor-independent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6797" y="262585"/>
            <a:ext cx="4826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Classification of</a:t>
            </a:r>
            <a:r>
              <a:rPr spc="-105" dirty="0"/>
              <a:t> </a:t>
            </a:r>
            <a:r>
              <a:rPr dirty="0"/>
              <a:t>Work</a:t>
            </a:r>
          </a:p>
        </p:txBody>
      </p:sp>
      <p:sp>
        <p:nvSpPr>
          <p:cNvPr id="3" name="object 3"/>
          <p:cNvSpPr/>
          <p:nvPr/>
        </p:nvSpPr>
        <p:spPr>
          <a:xfrm>
            <a:off x="1661919" y="1357253"/>
            <a:ext cx="6698385" cy="5015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UZH</a:t>
            </a:r>
            <a:r>
              <a:rPr spc="-85" dirty="0"/>
              <a:t> </a:t>
            </a:r>
            <a:r>
              <a:rPr dirty="0"/>
              <a:t>2019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631</Words>
  <Application>Microsoft Office PowerPoint</Application>
  <PresentationFormat>A4 Paper (210x297 mm)</PresentationFormat>
  <Paragraphs>154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MS UI Gothic</vt:lpstr>
      <vt:lpstr>Arial</vt:lpstr>
      <vt:lpstr>Calibri</vt:lpstr>
      <vt:lpstr>Times New Roman</vt:lpstr>
      <vt:lpstr>Office Theme</vt:lpstr>
      <vt:lpstr>Overview on Blockchain-based  Academic Certificate Handling</vt:lpstr>
      <vt:lpstr>Blockchains in Education</vt:lpstr>
      <vt:lpstr>Blockchain Deployment Types</vt:lpstr>
      <vt:lpstr>PowerPoint Presentation</vt:lpstr>
      <vt:lpstr>Stakeholders and Roles</vt:lpstr>
      <vt:lpstr>Mapping Stakeholder Permissions to BC</vt:lpstr>
      <vt:lpstr>Landscape of Blockchain in Education</vt:lpstr>
      <vt:lpstr>Approaches for BC Certificate Handling</vt:lpstr>
      <vt:lpstr>Classification of Work</vt:lpstr>
      <vt:lpstr>Challenges</vt:lpstr>
      <vt:lpstr>Opportunities</vt:lpstr>
      <vt:lpstr>Thank you for your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Eder John Scheid</dc:creator>
  <cp:lastModifiedBy>Vasilis Koukoutsas</cp:lastModifiedBy>
  <cp:revision>4</cp:revision>
  <dcterms:created xsi:type="dcterms:W3CDTF">2019-10-08T00:20:18Z</dcterms:created>
  <dcterms:modified xsi:type="dcterms:W3CDTF">2020-02-02T11:24:00Z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2019-10-08T00:00:00Z</vt:filetime>
  </property>
</Properties>
</file>