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9" r:id="rId4"/>
    <p:sldId id="270" r:id="rId5"/>
    <p:sldId id="258" r:id="rId6"/>
    <p:sldId id="261" r:id="rId7"/>
    <p:sldId id="271" r:id="rId8"/>
    <p:sldId id="268" r:id="rId9"/>
    <p:sldId id="272" r:id="rId10"/>
    <p:sldId id="273" r:id="rId11"/>
    <p:sldId id="264" r:id="rId12"/>
    <p:sldId id="265" r:id="rId13"/>
    <p:sldId id="276" r:id="rId14"/>
    <p:sldId id="277" r:id="rId15"/>
    <p:sldId id="269" r:id="rId16"/>
    <p:sldId id="2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EFEE9-45AB-4531-BF99-0AF83F89753C}" type="datetimeFigureOut">
              <a:rPr lang="en-US" smtClean="0"/>
              <a:pPr/>
              <a:t>18-Jun-21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D614F-3B90-41D3-9DD0-5F950EB878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B3418A0-8A33-4ABD-BB58-98BD2B93E812}" type="datetimeFigureOut">
              <a:rPr lang="en-US" smtClean="0"/>
              <a:pPr/>
              <a:t>18-Jun-21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D44A524-80A1-4129-84E7-946D7A9C2D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D44A524-80A1-4129-84E7-946D7A9C2D90}"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B3418A0-8A33-4ABD-BB58-98BD2B93E812}" type="datetimeFigureOut">
              <a:rPr lang="en-US" smtClean="0"/>
              <a:pPr/>
              <a:t>18-Jun-21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B3418A0-8A33-4ABD-BB58-98BD2B93E812}" type="datetimeFigureOut">
              <a:rPr lang="en-US" smtClean="0"/>
              <a:pPr/>
              <a:t>18-Jun-21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D44A524-80A1-4129-84E7-946D7A9C2D9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B3418A0-8A33-4ABD-BB58-98BD2B93E812}" type="datetimeFigureOut">
              <a:rPr lang="en-US" smtClean="0"/>
              <a:pPr/>
              <a:t>18-Jun-21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7D44A524-80A1-4129-84E7-946D7A9C2D90}"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B3418A0-8A33-4ABD-BB58-98BD2B93E812}" type="datetimeFigureOut">
              <a:rPr lang="en-US" smtClean="0"/>
              <a:pPr/>
              <a:t>18-Jun-21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7D44A524-80A1-4129-84E7-946D7A9C2D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Ratings Prediction</a:t>
            </a:r>
            <a:endParaRPr lang="en-US" dirty="0"/>
          </a:p>
        </p:txBody>
      </p:sp>
      <p:sp>
        <p:nvSpPr>
          <p:cNvPr id="3" name="Subtitle 2"/>
          <p:cNvSpPr>
            <a:spLocks noGrp="1"/>
          </p:cNvSpPr>
          <p:nvPr>
            <p:ph type="subTitle" idx="1"/>
          </p:nvPr>
        </p:nvSpPr>
        <p:spPr/>
        <p:txBody>
          <a:bodyPr/>
          <a:lstStyle/>
          <a:p>
            <a:r>
              <a:rPr lang="en-IN" dirty="0">
                <a:solidFill>
                  <a:schemeClr val="tx1"/>
                </a:solidFill>
              </a:rPr>
              <a:t>Submitted by:</a:t>
            </a:r>
            <a:endParaRPr lang="en-US" dirty="0">
              <a:solidFill>
                <a:schemeClr val="tx1"/>
              </a:solidFill>
            </a:endParaRPr>
          </a:p>
          <a:p>
            <a:r>
              <a:rPr lang="en-IN" dirty="0">
                <a:solidFill>
                  <a:schemeClr val="tx1"/>
                </a:solidFill>
              </a:rPr>
              <a:t>   </a:t>
            </a:r>
            <a:r>
              <a:rPr lang="en-IN" dirty="0" smtClean="0">
                <a:solidFill>
                  <a:schemeClr val="tx1"/>
                </a:solidFill>
              </a:rPr>
              <a:t> </a:t>
            </a:r>
            <a:r>
              <a:rPr lang="en-IN" dirty="0">
                <a:solidFill>
                  <a:schemeClr val="tx1"/>
                </a:solidFill>
              </a:rPr>
              <a:t>VARSHA PATANKAR</a:t>
            </a:r>
            <a:endParaRPr lang="en-US"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Machine learning algorithms help to create a new model using existing and historical data that we can use for the training and testing our model to predict the future outcome. </a:t>
            </a:r>
            <a:endParaRPr lang="en-US" dirty="0" smtClean="0"/>
          </a:p>
          <a:p>
            <a:r>
              <a:rPr lang="en-IN" dirty="0" smtClean="0"/>
              <a:t>In this project we have used various machine learning algorithms to predict the proper outcome which gives as much as accuracy for our model.</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IN" dirty="0" smtClean="0"/>
              <a:t>Model/s Development and Evaluation </a:t>
            </a:r>
            <a:r>
              <a:rPr lang="en-US" dirty="0" smtClean="0"/>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smtClean="0"/>
              <a:t>Decision tree is a powerful algorithm in machine learning which can used when working on the real world datasets. </a:t>
            </a:r>
          </a:p>
          <a:p>
            <a:pPr lvl="0">
              <a:buNone/>
            </a:pPr>
            <a:endParaRPr lang="en-US" dirty="0" smtClean="0"/>
          </a:p>
          <a:p>
            <a:r>
              <a:rPr lang="en-IN" dirty="0" smtClean="0"/>
              <a:t>Decision Tree Classifier is a simple and widely used classification technique.</a:t>
            </a:r>
            <a:endParaRPr lang="en-US" dirty="0"/>
          </a:p>
        </p:txBody>
      </p:sp>
      <p:sp>
        <p:nvSpPr>
          <p:cNvPr id="3" name="Title 2"/>
          <p:cNvSpPr>
            <a:spLocks noGrp="1"/>
          </p:cNvSpPr>
          <p:nvPr>
            <p:ph type="title"/>
          </p:nvPr>
        </p:nvSpPr>
        <p:spPr/>
        <p:txBody>
          <a:bodyPr/>
          <a:lstStyle/>
          <a:p>
            <a:r>
              <a:rPr lang="en-IN" dirty="0" smtClean="0"/>
              <a:t>Decision tree classifier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ChangeArrowheads="1"/>
          </p:cNvSpPr>
          <p:nvPr/>
        </p:nvSpPr>
        <p:spPr bwMode="auto">
          <a:xfrm>
            <a:off x="304800" y="4660642"/>
            <a:ext cx="8839200"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From above diagram we can say that decision tree method gives the accuracy above </a:t>
            </a:r>
            <a:r>
              <a:rPr lang="en-US" sz="2400" dirty="0" smtClean="0">
                <a:latin typeface="Calibri" pitchFamily="34" charset="0"/>
                <a:ea typeface="Calibri" pitchFamily="34" charset="0"/>
                <a:cs typeface="Calibri" pitchFamily="34" charset="0"/>
              </a:rPr>
              <a:t>82</a:t>
            </a:r>
            <a:r>
              <a:rPr kumimoji="0" lang="en-US" sz="2400" b="0" i="0" u="none" strike="noStrike" cap="none" normalizeH="0" baseline="0" dirty="0" smtClean="0">
                <a:ln>
                  <a:noFill/>
                </a:ln>
                <a:solidFill>
                  <a:schemeClr val="tx1"/>
                </a:solidFill>
                <a:effectLst/>
                <a:latin typeface="Calibri" pitchFamily="34" charset="0"/>
                <a:ea typeface="Calibri" pitchFamily="34" charset="0"/>
                <a:cs typeface="Calibri" pitchFamily="34" charset="0"/>
              </a:rPr>
              <a:t>%. </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4" name="Picture 3"/>
          <p:cNvPicPr/>
          <p:nvPr/>
        </p:nvPicPr>
        <p:blipFill>
          <a:blip r:embed="rId2" cstate="print"/>
          <a:srcRect/>
          <a:stretch>
            <a:fillRect/>
          </a:stretch>
        </p:blipFill>
        <p:spPr bwMode="auto">
          <a:xfrm>
            <a:off x="2057400" y="381000"/>
            <a:ext cx="4648200" cy="3657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IN" dirty="0" smtClean="0"/>
              <a:t>The Random forest classifier creates a set of decision trees from a randomly selected subset of the training set. It is basically a set of decision trees (DT) from a randomly selected subset of the training set and then It collects the votes from different decision trees to decide the final prediction.</a:t>
            </a:r>
            <a:endParaRPr lang="en-US" dirty="0" smtClean="0"/>
          </a:p>
          <a:p>
            <a:endParaRPr lang="en-US" dirty="0"/>
          </a:p>
        </p:txBody>
      </p:sp>
      <p:sp>
        <p:nvSpPr>
          <p:cNvPr id="3" name="Title 2"/>
          <p:cNvSpPr>
            <a:spLocks noGrp="1"/>
          </p:cNvSpPr>
          <p:nvPr>
            <p:ph type="title"/>
          </p:nvPr>
        </p:nvSpPr>
        <p:spPr/>
        <p:txBody>
          <a:bodyPr/>
          <a:lstStyle/>
          <a:p>
            <a:r>
              <a:rPr lang="en-IN" dirty="0" smtClean="0"/>
              <a:t>Random forest classifier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1524000" y="381000"/>
            <a:ext cx="5486400" cy="3581400"/>
          </a:xfrm>
          <a:prstGeom prst="rect">
            <a:avLst/>
          </a:prstGeom>
          <a:noFill/>
          <a:ln w="9525">
            <a:noFill/>
            <a:miter lim="800000"/>
            <a:headEnd/>
            <a:tailEnd/>
          </a:ln>
        </p:spPr>
      </p:pic>
      <p:sp>
        <p:nvSpPr>
          <p:cNvPr id="3" name="Rectangle 2"/>
          <p:cNvSpPr/>
          <p:nvPr/>
        </p:nvSpPr>
        <p:spPr>
          <a:xfrm>
            <a:off x="609600" y="4379528"/>
            <a:ext cx="7772400" cy="830997"/>
          </a:xfrm>
          <a:prstGeom prst="rect">
            <a:avLst/>
          </a:prstGeom>
        </p:spPr>
        <p:txBody>
          <a:bodyPr wrap="square">
            <a:spAutoFit/>
          </a:bodyPr>
          <a:lstStyle/>
          <a:p>
            <a:pPr lvl="0" algn="just" fontAlgn="base">
              <a:spcBef>
                <a:spcPct val="0"/>
              </a:spcBef>
              <a:spcAft>
                <a:spcPct val="0"/>
              </a:spcAft>
            </a:pPr>
            <a:r>
              <a:rPr lang="en-US" sz="2400" dirty="0" smtClean="0">
                <a:latin typeface="Calibri" pitchFamily="34" charset="0"/>
                <a:ea typeface="Calibri" pitchFamily="34" charset="0"/>
                <a:cs typeface="Calibri" pitchFamily="34" charset="0"/>
              </a:rPr>
              <a:t>From above diagram we can say that decision tree method gives the accuracy above 82%. </a:t>
            </a:r>
            <a:endParaRPr lang="en-US" sz="2400" dirty="0" smtClean="0">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dirty="0" smtClean="0"/>
              <a:t>In the experimentation different machine learning algorithms were employed for the proposed model development and their performances were evaluated on various parameters.</a:t>
            </a:r>
          </a:p>
          <a:p>
            <a:pPr lvl="0"/>
            <a:r>
              <a:rPr lang="en-US" dirty="0" smtClean="0"/>
              <a:t>From all above process we can say that whatever algorithms or method we used for prediction of our model all process with visualization is very beneficial. Using any visualization library it is easy for us to understand the all data.</a:t>
            </a:r>
          </a:p>
          <a:p>
            <a:pPr lvl="0"/>
            <a:r>
              <a:rPr lang="en-US" dirty="0" smtClean="0"/>
              <a:t>For this data </a:t>
            </a:r>
            <a:r>
              <a:rPr lang="en-US" dirty="0" err="1" smtClean="0"/>
              <a:t>Randomforest</a:t>
            </a:r>
            <a:r>
              <a:rPr lang="en-US" dirty="0" smtClean="0"/>
              <a:t> classifier and decision tree classifier proves the best and others we have used also has good result.</a:t>
            </a:r>
          </a:p>
          <a:p>
            <a:pPr>
              <a:buNone/>
            </a:pPr>
            <a:endParaRPr lang="en-US" dirty="0" smtClean="0"/>
          </a:p>
        </p:txBody>
      </p:sp>
      <p:sp>
        <p:nvSpPr>
          <p:cNvPr id="3" name="Title 2"/>
          <p:cNvSpPr>
            <a:spLocks noGrp="1"/>
          </p:cNvSpPr>
          <p:nvPr>
            <p:ph type="title"/>
          </p:nvPr>
        </p:nvSpPr>
        <p:spPr/>
        <p:txBody>
          <a:bodyPr/>
          <a:lstStyle/>
          <a:p>
            <a:r>
              <a:rPr lang="en-US" dirty="0" smtClean="0"/>
              <a:t>Conclusion</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124200"/>
          </a:xfrm>
        </p:spPr>
        <p:txBody>
          <a:bodyPr/>
          <a:lstStyle/>
          <a:p>
            <a:pPr algn="ctr"/>
            <a:r>
              <a:rPr lang="en-US" dirty="0" smtClean="0">
                <a:solidFill>
                  <a:schemeClr val="bg1"/>
                </a:solidFill>
              </a:rPr>
              <a:t>Thank You</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smtClean="0"/>
              <a:t>We have a client who has a website where people write different reviews for technical products. Now they are adding a new feature to their website i.e. The reviewer will have to add stars(rating) as well with the review. </a:t>
            </a:r>
            <a:endParaRPr lang="en-US" dirty="0" smtClean="0"/>
          </a:p>
          <a:p>
            <a:r>
              <a:rPr lang="en-IN" dirty="0" smtClean="0"/>
              <a:t>The rating is out 5 stars and it only has 5 options available 1 star, 2 stars, 3 stars, 4 stars, 5 stars. Now they want to predict ratings for the reviews which were written in the past and they don’t have a rating. So, we have to build an application which can predict the rating by seeing the review.</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IN" dirty="0" smtClean="0"/>
              <a:t> INTRODUCTION</a:t>
            </a:r>
            <a:r>
              <a:rPr lang="en-US" dirty="0" smtClean="0"/>
              <a:t/>
            </a:r>
            <a:br>
              <a:rPr lang="en-US"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Objective </a:t>
            </a:r>
            <a:r>
              <a:rPr lang="en-IN" dirty="0" smtClean="0"/>
              <a:t>of this project is to collect the data from different websites for various products to do the predictions based on reviews. </a:t>
            </a:r>
            <a:endParaRPr lang="en-US" dirty="0"/>
          </a:p>
        </p:txBody>
      </p:sp>
      <p:sp>
        <p:nvSpPr>
          <p:cNvPr id="3" name="Title 2"/>
          <p:cNvSpPr>
            <a:spLocks noGrp="1"/>
          </p:cNvSpPr>
          <p:nvPr>
            <p:ph type="title"/>
          </p:nvPr>
        </p:nvSpPr>
        <p:spPr/>
        <p:txBody>
          <a:bodyPr>
            <a:normAutofit fontScale="90000"/>
          </a:bodyPr>
          <a:lstStyle/>
          <a:p>
            <a:pPr lvl="0"/>
            <a:r>
              <a:rPr lang="en-IN" dirty="0" smtClean="0"/>
              <a:t>Problem Statement</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data you found can be in any form i.e. </a:t>
            </a:r>
            <a:r>
              <a:rPr lang="en-IN" dirty="0" err="1" smtClean="0"/>
              <a:t>csv</a:t>
            </a:r>
            <a:r>
              <a:rPr lang="en-IN" dirty="0" smtClean="0"/>
              <a:t> file, excel file etc.</a:t>
            </a:r>
            <a:endParaRPr lang="en-US" dirty="0" smtClean="0"/>
          </a:p>
          <a:p>
            <a:r>
              <a:rPr lang="en-IN" dirty="0" smtClean="0"/>
              <a:t>I have got the data in the form of excel file which we have to import that file using pandas library. </a:t>
            </a:r>
          </a:p>
          <a:p>
            <a:pPr>
              <a:buNone/>
            </a:pPr>
            <a:endParaRPr lang="en-US" dirty="0"/>
          </a:p>
        </p:txBody>
      </p:sp>
      <p:sp>
        <p:nvSpPr>
          <p:cNvPr id="3" name="Title 2"/>
          <p:cNvSpPr>
            <a:spLocks noGrp="1"/>
          </p:cNvSpPr>
          <p:nvPr>
            <p:ph type="title"/>
          </p:nvPr>
        </p:nvSpPr>
        <p:spPr/>
        <p:txBody>
          <a:bodyPr/>
          <a:lstStyle/>
          <a:p>
            <a:r>
              <a:rPr lang="en-IN" dirty="0" smtClean="0"/>
              <a:t>Data Sources </a:t>
            </a:r>
            <a:endParaRPr lang="en-US" dirty="0"/>
          </a:p>
        </p:txBody>
      </p:sp>
      <p:pic>
        <p:nvPicPr>
          <p:cNvPr id="5" name="Picture 4"/>
          <p:cNvPicPr/>
          <p:nvPr/>
        </p:nvPicPr>
        <p:blipFill>
          <a:blip r:embed="rId2" cstate="print"/>
          <a:srcRect/>
          <a:stretch>
            <a:fillRect/>
          </a:stretch>
        </p:blipFill>
        <p:spPr bwMode="auto">
          <a:xfrm>
            <a:off x="1600200" y="3886200"/>
            <a:ext cx="5830490" cy="253218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IN" b="1" dirty="0" smtClean="0"/>
              <a:t>Data Wrangling</a:t>
            </a:r>
          </a:p>
          <a:p>
            <a:pPr lvl="0">
              <a:buNone/>
            </a:pPr>
            <a:r>
              <a:rPr lang="en-IN" dirty="0" smtClean="0"/>
              <a:t>   Check if there are any null values are present in the dataset or not using </a:t>
            </a:r>
          </a:p>
          <a:p>
            <a:pPr lvl="0">
              <a:buNone/>
            </a:pPr>
            <a:endParaRPr lang="en-IN" dirty="0" smtClean="0"/>
          </a:p>
          <a:p>
            <a:pPr lvl="0">
              <a:buNone/>
            </a:pPr>
            <a:r>
              <a:rPr lang="en-IN" dirty="0" err="1" smtClean="0"/>
              <a:t>df.isnull</a:t>
            </a:r>
            <a:r>
              <a:rPr lang="en-IN" dirty="0" smtClean="0"/>
              <a:t>(),sum()</a:t>
            </a:r>
            <a:endParaRPr lang="en-US" dirty="0" smtClean="0"/>
          </a:p>
          <a:p>
            <a:pPr>
              <a:buNone/>
            </a:pPr>
            <a:endParaRPr lang="en-US" dirty="0"/>
          </a:p>
        </p:txBody>
      </p:sp>
      <p:sp>
        <p:nvSpPr>
          <p:cNvPr id="3" name="Content Placeholder 2"/>
          <p:cNvSpPr>
            <a:spLocks noGrp="1"/>
          </p:cNvSpPr>
          <p:nvPr>
            <p:ph sz="half" idx="2"/>
          </p:nvPr>
        </p:nvSpPr>
        <p:spPr/>
        <p:txBody>
          <a:bodyPr/>
          <a:lstStyle/>
          <a:p>
            <a:r>
              <a:rPr lang="en-US" dirty="0" smtClean="0"/>
              <a:t>Data summary</a:t>
            </a:r>
          </a:p>
          <a:p>
            <a:pPr lvl="0">
              <a:buNone/>
            </a:pPr>
            <a:r>
              <a:rPr lang="en-IN" dirty="0" smtClean="0"/>
              <a:t>  Check the summary of our dataset using </a:t>
            </a:r>
            <a:endParaRPr lang="en-US" dirty="0" smtClean="0"/>
          </a:p>
          <a:p>
            <a:pPr>
              <a:buNone/>
            </a:pPr>
            <a:endParaRPr lang="en-US" dirty="0" smtClean="0"/>
          </a:p>
          <a:p>
            <a:pPr>
              <a:buNone/>
            </a:pPr>
            <a:r>
              <a:rPr lang="en-US" dirty="0" err="1" smtClean="0"/>
              <a:t>df.describe</a:t>
            </a:r>
            <a:r>
              <a:rPr lang="en-US" dirty="0" smtClean="0"/>
              <a:t>()</a:t>
            </a:r>
            <a:endParaRPr lang="en-US" dirty="0"/>
          </a:p>
        </p:txBody>
      </p:sp>
      <p:sp>
        <p:nvSpPr>
          <p:cNvPr id="4" name="Title 3"/>
          <p:cNvSpPr>
            <a:spLocks noGrp="1"/>
          </p:cNvSpPr>
          <p:nvPr>
            <p:ph type="title"/>
          </p:nvPr>
        </p:nvSpPr>
        <p:spPr/>
        <p:txBody>
          <a:bodyPr/>
          <a:lstStyle/>
          <a:p>
            <a:r>
              <a:rPr lang="en-IN" dirty="0" smtClean="0"/>
              <a:t>Data Pre-processing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Our data is a raw data so we have to check whether any value is out of the box or not.</a:t>
            </a:r>
          </a:p>
          <a:p>
            <a:pPr>
              <a:buNone/>
            </a:pPr>
            <a:endParaRPr lang="en-US" dirty="0"/>
          </a:p>
        </p:txBody>
      </p:sp>
      <p:sp>
        <p:nvSpPr>
          <p:cNvPr id="3" name="Title 2"/>
          <p:cNvSpPr>
            <a:spLocks noGrp="1"/>
          </p:cNvSpPr>
          <p:nvPr>
            <p:ph type="title"/>
          </p:nvPr>
        </p:nvSpPr>
        <p:spPr/>
        <p:txBody>
          <a:bodyPr/>
          <a:lstStyle/>
          <a:p>
            <a:r>
              <a:rPr lang="en-IN" dirty="0" smtClean="0"/>
              <a:t>Checking Outliers</a:t>
            </a:r>
            <a:endParaRPr lang="en-US" dirty="0"/>
          </a:p>
        </p:txBody>
      </p:sp>
      <p:pic>
        <p:nvPicPr>
          <p:cNvPr id="6" name="Picture 5"/>
          <p:cNvPicPr/>
          <p:nvPr/>
        </p:nvPicPr>
        <p:blipFill>
          <a:blip r:embed="rId2" cstate="print"/>
          <a:srcRect/>
          <a:stretch>
            <a:fillRect/>
          </a:stretch>
        </p:blipFill>
        <p:spPr bwMode="auto">
          <a:xfrm>
            <a:off x="1752600" y="2819400"/>
            <a:ext cx="5943600" cy="2944086"/>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err="1" smtClean="0"/>
              <a:t>Univariate</a:t>
            </a:r>
            <a:endParaRPr lang="en-US" dirty="0" smtClean="0"/>
          </a:p>
          <a:p>
            <a:pPr>
              <a:buNone/>
            </a:pPr>
            <a:endParaRPr lang="en-US" dirty="0"/>
          </a:p>
        </p:txBody>
      </p:sp>
      <p:sp>
        <p:nvSpPr>
          <p:cNvPr id="3" name="Content Placeholder 2"/>
          <p:cNvSpPr>
            <a:spLocks noGrp="1"/>
          </p:cNvSpPr>
          <p:nvPr>
            <p:ph sz="half" idx="2"/>
          </p:nvPr>
        </p:nvSpPr>
        <p:spPr/>
        <p:txBody>
          <a:bodyPr/>
          <a:lstStyle/>
          <a:p>
            <a:r>
              <a:rPr lang="en-US" dirty="0" err="1" smtClean="0"/>
              <a:t>Bivariate</a:t>
            </a:r>
            <a:endParaRPr lang="en-US" dirty="0" smtClean="0"/>
          </a:p>
          <a:p>
            <a:pPr>
              <a:buNone/>
            </a:pPr>
            <a:endParaRPr lang="en-US" dirty="0"/>
          </a:p>
        </p:txBody>
      </p:sp>
      <p:sp>
        <p:nvSpPr>
          <p:cNvPr id="4" name="Title 3"/>
          <p:cNvSpPr>
            <a:spLocks noGrp="1"/>
          </p:cNvSpPr>
          <p:nvPr>
            <p:ph type="title"/>
          </p:nvPr>
        </p:nvSpPr>
        <p:spPr/>
        <p:txBody>
          <a:bodyPr/>
          <a:lstStyle/>
          <a:p>
            <a:r>
              <a:rPr lang="en-US" dirty="0" smtClean="0"/>
              <a:t>Data Analysis</a:t>
            </a:r>
            <a:endParaRPr lang="en-US" dirty="0"/>
          </a:p>
        </p:txBody>
      </p:sp>
      <p:pic>
        <p:nvPicPr>
          <p:cNvPr id="7" name="Picture 6"/>
          <p:cNvPicPr/>
          <p:nvPr/>
        </p:nvPicPr>
        <p:blipFill>
          <a:blip r:embed="rId2" cstate="print"/>
          <a:srcRect/>
          <a:stretch>
            <a:fillRect/>
          </a:stretch>
        </p:blipFill>
        <p:spPr bwMode="auto">
          <a:xfrm>
            <a:off x="609600" y="2286000"/>
            <a:ext cx="2794488" cy="2839916"/>
          </a:xfrm>
          <a:prstGeom prst="rect">
            <a:avLst/>
          </a:prstGeom>
          <a:noFill/>
          <a:ln w="9525">
            <a:noFill/>
            <a:miter lim="800000"/>
            <a:headEnd/>
            <a:tailEnd/>
          </a:ln>
        </p:spPr>
      </p:pic>
      <p:pic>
        <p:nvPicPr>
          <p:cNvPr id="8" name="Picture 7"/>
          <p:cNvPicPr/>
          <p:nvPr/>
        </p:nvPicPr>
        <p:blipFill>
          <a:blip r:embed="rId3" cstate="print"/>
          <a:srcRect/>
          <a:stretch>
            <a:fillRect/>
          </a:stretch>
        </p:blipFill>
        <p:spPr bwMode="auto">
          <a:xfrm>
            <a:off x="4648200" y="2362200"/>
            <a:ext cx="3248758" cy="27432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err="1" smtClean="0"/>
              <a:t>Univariate</a:t>
            </a:r>
            <a:endParaRPr lang="en-US" dirty="0" smtClean="0"/>
          </a:p>
          <a:p>
            <a:pPr>
              <a:buNone/>
            </a:pPr>
            <a:endParaRPr lang="en-US" dirty="0"/>
          </a:p>
        </p:txBody>
      </p:sp>
      <p:sp>
        <p:nvSpPr>
          <p:cNvPr id="3" name="Content Placeholder 2"/>
          <p:cNvSpPr>
            <a:spLocks noGrp="1"/>
          </p:cNvSpPr>
          <p:nvPr>
            <p:ph sz="half" idx="2"/>
          </p:nvPr>
        </p:nvSpPr>
        <p:spPr/>
        <p:txBody>
          <a:bodyPr/>
          <a:lstStyle/>
          <a:p>
            <a:r>
              <a:rPr lang="en-US" dirty="0" err="1" smtClean="0"/>
              <a:t>Bivariate</a:t>
            </a:r>
            <a:endParaRPr lang="en-US" dirty="0" smtClean="0"/>
          </a:p>
          <a:p>
            <a:pPr>
              <a:buNone/>
            </a:pPr>
            <a:endParaRPr lang="en-US" dirty="0"/>
          </a:p>
        </p:txBody>
      </p:sp>
      <p:sp>
        <p:nvSpPr>
          <p:cNvPr id="4" name="Title 3"/>
          <p:cNvSpPr>
            <a:spLocks noGrp="1"/>
          </p:cNvSpPr>
          <p:nvPr>
            <p:ph type="title"/>
          </p:nvPr>
        </p:nvSpPr>
        <p:spPr/>
        <p:txBody>
          <a:bodyPr>
            <a:normAutofit fontScale="90000"/>
          </a:bodyPr>
          <a:lstStyle/>
          <a:p>
            <a:pPr lvl="0"/>
            <a:r>
              <a:rPr lang="en-IN" dirty="0" smtClean="0"/>
              <a:t>Data Visualization</a:t>
            </a:r>
            <a:r>
              <a:rPr lang="en-US" dirty="0" smtClean="0"/>
              <a:t/>
            </a:r>
            <a:br>
              <a:rPr lang="en-US" dirty="0" smtClean="0"/>
            </a:br>
            <a:endParaRPr lang="en-US" dirty="0"/>
          </a:p>
        </p:txBody>
      </p:sp>
      <p:pic>
        <p:nvPicPr>
          <p:cNvPr id="9" name="Picture 8"/>
          <p:cNvPicPr/>
          <p:nvPr/>
        </p:nvPicPr>
        <p:blipFill>
          <a:blip r:embed="rId2" cstate="print"/>
          <a:srcRect/>
          <a:stretch>
            <a:fillRect/>
          </a:stretch>
        </p:blipFill>
        <p:spPr bwMode="auto">
          <a:xfrm>
            <a:off x="228600" y="2286000"/>
            <a:ext cx="3428999" cy="3581400"/>
          </a:xfrm>
          <a:prstGeom prst="rect">
            <a:avLst/>
          </a:prstGeom>
          <a:noFill/>
          <a:ln w="9525">
            <a:noFill/>
            <a:miter lim="800000"/>
            <a:headEnd/>
            <a:tailEnd/>
          </a:ln>
        </p:spPr>
      </p:pic>
      <p:pic>
        <p:nvPicPr>
          <p:cNvPr id="10" name="Picture 9"/>
          <p:cNvPicPr/>
          <p:nvPr/>
        </p:nvPicPr>
        <p:blipFill>
          <a:blip r:embed="rId3" cstate="print"/>
          <a:srcRect/>
          <a:stretch>
            <a:fillRect/>
          </a:stretch>
        </p:blipFill>
        <p:spPr bwMode="auto">
          <a:xfrm>
            <a:off x="4800600" y="2286000"/>
            <a:ext cx="3401158" cy="35052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We have to find the correlation between all variables.</a:t>
            </a:r>
            <a:endParaRPr lang="en-US" dirty="0" smtClean="0"/>
          </a:p>
          <a:p>
            <a:r>
              <a:rPr lang="en-IN" dirty="0" smtClean="0"/>
              <a:t>  </a:t>
            </a:r>
            <a:r>
              <a:rPr lang="en-IN" dirty="0" err="1" smtClean="0"/>
              <a:t>Heatmap</a:t>
            </a:r>
            <a:r>
              <a:rPr lang="en-IN" dirty="0" smtClean="0"/>
              <a:t> method gives the graphical visualization from which we can easily understand the correlation.</a:t>
            </a:r>
          </a:p>
          <a:p>
            <a:pPr>
              <a:buNone/>
            </a:pPr>
            <a:endParaRPr lang="en-US" dirty="0" smtClean="0"/>
          </a:p>
          <a:p>
            <a:endParaRPr lang="en-US" dirty="0"/>
          </a:p>
        </p:txBody>
      </p:sp>
      <p:sp>
        <p:nvSpPr>
          <p:cNvPr id="3" name="Title 2"/>
          <p:cNvSpPr>
            <a:spLocks noGrp="1"/>
          </p:cNvSpPr>
          <p:nvPr>
            <p:ph type="title"/>
          </p:nvPr>
        </p:nvSpPr>
        <p:spPr/>
        <p:txBody>
          <a:bodyPr/>
          <a:lstStyle/>
          <a:p>
            <a:r>
              <a:rPr lang="en-US" dirty="0" smtClean="0"/>
              <a:t>Correlation between columns</a:t>
            </a:r>
            <a:endParaRPr lang="en-US" dirty="0"/>
          </a:p>
        </p:txBody>
      </p:sp>
      <p:pic>
        <p:nvPicPr>
          <p:cNvPr id="5" name="Picture 4"/>
          <p:cNvPicPr/>
          <p:nvPr/>
        </p:nvPicPr>
        <p:blipFill>
          <a:blip r:embed="rId2" cstate="print"/>
          <a:srcRect/>
          <a:stretch>
            <a:fillRect/>
          </a:stretch>
        </p:blipFill>
        <p:spPr bwMode="auto">
          <a:xfrm>
            <a:off x="1905000" y="3701561"/>
            <a:ext cx="5105400" cy="3156439"/>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155</TotalTime>
  <Words>512</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Ratings Prediction</vt:lpstr>
      <vt:lpstr> INTRODUCTION </vt:lpstr>
      <vt:lpstr>Problem Statement </vt:lpstr>
      <vt:lpstr>Data Sources </vt:lpstr>
      <vt:lpstr>Data Pre-processing </vt:lpstr>
      <vt:lpstr>Checking Outliers</vt:lpstr>
      <vt:lpstr>Data Analysis</vt:lpstr>
      <vt:lpstr>Data Visualization </vt:lpstr>
      <vt:lpstr>Correlation between columns</vt:lpstr>
      <vt:lpstr>Model/s Development and Evaluation  </vt:lpstr>
      <vt:lpstr>Decision tree classifier </vt:lpstr>
      <vt:lpstr>Slide 12</vt:lpstr>
      <vt:lpstr>Random forest classifier</vt:lpstr>
      <vt:lpstr>Slide 14</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dc:title>
  <dc:creator>Aniruddha Katkar</dc:creator>
  <cp:lastModifiedBy>Aniruddha Katkar</cp:lastModifiedBy>
  <cp:revision>12</cp:revision>
  <dcterms:created xsi:type="dcterms:W3CDTF">2021-03-17T07:22:55Z</dcterms:created>
  <dcterms:modified xsi:type="dcterms:W3CDTF">2021-06-18T06:27:47Z</dcterms:modified>
</cp:coreProperties>
</file>