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0" r:id="rId5"/>
    <p:sldId id="258" r:id="rId6"/>
    <p:sldId id="261" r:id="rId7"/>
    <p:sldId id="272" r:id="rId8"/>
    <p:sldId id="273" r:id="rId9"/>
    <p:sldId id="262" r:id="rId10"/>
    <p:sldId id="264" r:id="rId11"/>
    <p:sldId id="265" r:id="rId12"/>
    <p:sldId id="269" r:id="rId13"/>
    <p:sldId id="277" r:id="rId14"/>
    <p:sldId id="278"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B3418A0-8A33-4ABD-BB58-98BD2B93E812}" type="datetimeFigureOut">
              <a:rPr lang="en-US" smtClean="0"/>
              <a:pPr/>
              <a:t>09-Jul-21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D44A524-80A1-4129-84E7-946D7A9C2D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3418A0-8A33-4ABD-BB58-98BD2B93E812}" type="datetimeFigureOut">
              <a:rPr lang="en-US" smtClean="0"/>
              <a:pPr/>
              <a:t>09-Jul-21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B3418A0-8A33-4ABD-BB58-98BD2B93E812}" type="datetimeFigureOut">
              <a:rPr lang="en-US" smtClean="0"/>
              <a:pPr/>
              <a:t>09-Jul-21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B3418A0-8A33-4ABD-BB58-98BD2B93E812}" type="datetimeFigureOut">
              <a:rPr lang="en-US" smtClean="0"/>
              <a:pPr/>
              <a:t>09-Jul-21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D44A524-80A1-4129-84E7-946D7A9C2D9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B3418A0-8A33-4ABD-BB58-98BD2B93E812}" type="datetimeFigureOut">
              <a:rPr lang="en-US" smtClean="0"/>
              <a:pPr/>
              <a:t>09-Jul-21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D44A524-80A1-4129-84E7-946D7A9C2D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Malignant Comments Classification</a:t>
            </a:r>
            <a:endParaRPr lang="en-US" dirty="0"/>
          </a:p>
        </p:txBody>
      </p:sp>
      <p:sp>
        <p:nvSpPr>
          <p:cNvPr id="3" name="Subtitle 2"/>
          <p:cNvSpPr>
            <a:spLocks noGrp="1"/>
          </p:cNvSpPr>
          <p:nvPr>
            <p:ph type="subTitle" idx="1"/>
          </p:nvPr>
        </p:nvSpPr>
        <p:spPr/>
        <p:txBody>
          <a:bodyPr/>
          <a:lstStyle/>
          <a:p>
            <a:r>
              <a:rPr lang="en-IN" dirty="0">
                <a:solidFill>
                  <a:schemeClr val="tx1"/>
                </a:solidFill>
              </a:rPr>
              <a:t>Submitted by:</a:t>
            </a:r>
            <a:endParaRPr lang="en-US" dirty="0">
              <a:solidFill>
                <a:schemeClr val="tx1"/>
              </a:solidFill>
            </a:endParaRPr>
          </a:p>
          <a:p>
            <a:r>
              <a:rPr lang="en-IN" dirty="0">
                <a:solidFill>
                  <a:schemeClr val="tx1"/>
                </a:solidFill>
              </a:rPr>
              <a:t>   </a:t>
            </a:r>
            <a:r>
              <a:rPr lang="en-IN" dirty="0" smtClean="0">
                <a:solidFill>
                  <a:schemeClr val="tx1"/>
                </a:solidFill>
              </a:rPr>
              <a:t> </a:t>
            </a:r>
            <a:r>
              <a:rPr lang="en-IN" dirty="0">
                <a:solidFill>
                  <a:schemeClr val="tx1"/>
                </a:solidFill>
              </a:rPr>
              <a:t>VARSHA PATANKAR</a:t>
            </a:r>
            <a:endParaRPr lang="en-US"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Decision tree classifier – Decision tree is a powerful algorithm in machine learning which can used when working on the real world datasets. </a:t>
            </a:r>
            <a:endParaRPr lang="en-US" dirty="0" smtClean="0"/>
          </a:p>
          <a:p>
            <a:r>
              <a:rPr lang="en-IN" dirty="0" smtClean="0"/>
              <a:t>Decision Tree Classifier is a simple and widely used classification technique. It applies a straightforward idea to solve the classification problem. Decision Tree Classifier poses a series of carefully crafted questions about the attributes of the test record. Each time it receives an answer, a follow-up question is asked until a conclusion about the class label of the record is reached.</a:t>
            </a:r>
            <a:endParaRPr lang="en-US" dirty="0" smtClean="0"/>
          </a:p>
          <a:p>
            <a:pPr lvl="0"/>
            <a:endParaRPr lang="en-US" dirty="0"/>
          </a:p>
        </p:txBody>
      </p:sp>
      <p:sp>
        <p:nvSpPr>
          <p:cNvPr id="3" name="Title 2"/>
          <p:cNvSpPr>
            <a:spLocks noGrp="1"/>
          </p:cNvSpPr>
          <p:nvPr>
            <p:ph type="title"/>
          </p:nvPr>
        </p:nvSpPr>
        <p:spPr>
          <a:xfrm>
            <a:off x="609600" y="304800"/>
            <a:ext cx="8229600" cy="1143000"/>
          </a:xfrm>
        </p:spPr>
        <p:txBody>
          <a:bodyPr/>
          <a:lstStyle/>
          <a:p>
            <a:r>
              <a:rPr lang="en-IN" dirty="0" smtClean="0"/>
              <a:t>Decision tree classifier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609600" y="4289835"/>
            <a:ext cx="8534400"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500" dirty="0" smtClean="0">
                <a:latin typeface="Calibri" pitchFamily="34" charset="0"/>
                <a:ea typeface="Calibri" pitchFamily="34" charset="0"/>
                <a:cs typeface="Calibri" pitchFamily="34" charset="0"/>
              </a:rPr>
              <a:t>Decision tree</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also gives the good accuracy above </a:t>
            </a:r>
            <a:r>
              <a:rPr lang="en-US" sz="1500" dirty="0" smtClean="0">
                <a:latin typeface="Calibri" pitchFamily="34" charset="0"/>
                <a:ea typeface="Calibri" pitchFamily="34" charset="0"/>
                <a:cs typeface="Calibri" pitchFamily="34" charset="0"/>
              </a:rPr>
              <a:t>94</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p:nvPr/>
        </p:nvPicPr>
        <p:blipFill>
          <a:blip r:embed="rId2" cstate="print"/>
          <a:srcRect/>
          <a:stretch>
            <a:fillRect/>
          </a:stretch>
        </p:blipFill>
        <p:spPr bwMode="auto">
          <a:xfrm>
            <a:off x="1295400" y="304800"/>
            <a:ext cx="5562600" cy="354076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to interpret the result on test dataset.</a:t>
            </a:r>
            <a:endParaRPr lang="en-US" dirty="0" smtClean="0"/>
          </a:p>
          <a:p>
            <a:pPr>
              <a:buNone/>
            </a:pPr>
            <a:endParaRPr lang="en-US" dirty="0" smtClean="0"/>
          </a:p>
        </p:txBody>
      </p:sp>
      <p:sp>
        <p:nvSpPr>
          <p:cNvPr id="3" name="Title 2"/>
          <p:cNvSpPr>
            <a:spLocks noGrp="1"/>
          </p:cNvSpPr>
          <p:nvPr>
            <p:ph type="title"/>
          </p:nvPr>
        </p:nvSpPr>
        <p:spPr/>
        <p:txBody>
          <a:bodyPr/>
          <a:lstStyle/>
          <a:p>
            <a:pPr lvl="0"/>
            <a:r>
              <a:rPr lang="en-IN" dirty="0" smtClean="0"/>
              <a:t>Interpretation of the Results</a:t>
            </a:r>
            <a:endParaRPr lang="en-US" dirty="0"/>
          </a:p>
        </p:txBody>
      </p:sp>
      <p:pic>
        <p:nvPicPr>
          <p:cNvPr id="6" name="Picture 5"/>
          <p:cNvPicPr/>
          <p:nvPr/>
        </p:nvPicPr>
        <p:blipFill>
          <a:blip r:embed="rId2" cstate="print"/>
          <a:srcRect/>
          <a:stretch>
            <a:fillRect/>
          </a:stretch>
        </p:blipFill>
        <p:spPr bwMode="auto">
          <a:xfrm>
            <a:off x="1447800" y="3048000"/>
            <a:ext cx="5486400" cy="2286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1.Removing Characters in between Text.</a:t>
            </a:r>
          </a:p>
          <a:p>
            <a:r>
              <a:rPr lang="en-US" dirty="0" smtClean="0"/>
              <a:t>2.Removing Repeated Characters.</a:t>
            </a:r>
          </a:p>
          <a:p>
            <a:r>
              <a:rPr lang="en-US" dirty="0" smtClean="0"/>
              <a:t>3.Converting data to lower-case.</a:t>
            </a:r>
          </a:p>
          <a:p>
            <a:r>
              <a:rPr lang="en-US" dirty="0" smtClean="0"/>
              <a:t>4.Removing Punctuation.</a:t>
            </a:r>
          </a:p>
          <a:p>
            <a:r>
              <a:rPr lang="en-US" dirty="0" smtClean="0"/>
              <a:t>5.Removing unnecessary white spaces in between words.</a:t>
            </a:r>
          </a:p>
          <a:p>
            <a:r>
              <a:rPr lang="en-US" dirty="0" smtClean="0"/>
              <a:t>6.Removing “\n”.</a:t>
            </a:r>
          </a:p>
          <a:p>
            <a:r>
              <a:rPr lang="en-US" dirty="0" smtClean="0"/>
              <a:t>7.Removing Non-English characters</a:t>
            </a:r>
          </a:p>
          <a:p>
            <a:endParaRPr lang="en-US" dirty="0"/>
          </a:p>
        </p:txBody>
      </p:sp>
      <p:sp>
        <p:nvSpPr>
          <p:cNvPr id="3" name="Title 2"/>
          <p:cNvSpPr>
            <a:spLocks noGrp="1"/>
          </p:cNvSpPr>
          <p:nvPr>
            <p:ph type="title"/>
          </p:nvPr>
        </p:nvSpPr>
        <p:spPr/>
        <p:txBody>
          <a:bodyPr>
            <a:normAutofit fontScale="90000"/>
          </a:bodyPr>
          <a:lstStyle/>
          <a:p>
            <a:r>
              <a:rPr lang="en-US" dirty="0" smtClean="0"/>
              <a:t>Text Normalization</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4294967295"/>
          </p:nvPr>
        </p:nvPicPr>
        <p:blipFill>
          <a:blip r:embed="rId2" cstate="print"/>
          <a:srcRect/>
          <a:stretch>
            <a:fillRect/>
          </a:stretch>
        </p:blipFill>
        <p:spPr bwMode="auto">
          <a:xfrm>
            <a:off x="533400" y="533400"/>
            <a:ext cx="7353300" cy="1828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 y="2971800"/>
            <a:ext cx="7981950" cy="2209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dirty="0" smtClean="0"/>
              <a:t>In the experimentation phase two different machine learning algorithms were employed for the proposed model development and their performances were evaluated on various parameters.</a:t>
            </a:r>
          </a:p>
          <a:p>
            <a:pPr lvl="0"/>
            <a:r>
              <a:rPr lang="en-US" dirty="0" smtClean="0"/>
              <a:t>From all above process we can say that whatever algorithms or method we used for prediction of our model all process with visualization is very beneficial. Using any visualization library it is easy for us to understand the all data.</a:t>
            </a:r>
          </a:p>
          <a:p>
            <a:pPr lvl="0"/>
            <a:r>
              <a:rPr lang="en-US" dirty="0" smtClean="0"/>
              <a:t>For this data Logistic regression proves the best and others we have used also has good result but while using Logistic regression with different random state, it also gives the more than 95% accuracy.</a:t>
            </a:r>
          </a:p>
          <a:p>
            <a:endParaRPr lang="en-US" dirty="0"/>
          </a:p>
        </p:txBody>
      </p:sp>
      <p:sp>
        <p:nvSpPr>
          <p:cNvPr id="3" name="Title 2"/>
          <p:cNvSpPr>
            <a:spLocks noGrp="1"/>
          </p:cNvSpPr>
          <p:nvPr>
            <p:ph type="title"/>
          </p:nvPr>
        </p:nvSpPr>
        <p:spPr/>
        <p:txBody>
          <a:bodyPr/>
          <a:lstStyle/>
          <a:p>
            <a:r>
              <a:rPr lang="en-IN" dirty="0" smtClean="0"/>
              <a:t>CONCLUSION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pPr algn="ctr"/>
            <a:r>
              <a:rPr lang="en-US"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smtClean="0"/>
          </a:p>
          <a:p>
            <a:r>
              <a:rPr lang="en-IN" dirty="0" smtClean="0"/>
              <a:t>Online hate, described as abusive language, aggression, </a:t>
            </a:r>
            <a:r>
              <a:rPr lang="en-IN" dirty="0" err="1" smtClean="0"/>
              <a:t>cyberbullying</a:t>
            </a:r>
            <a:r>
              <a:rPr lang="en-IN" dirty="0" smtClean="0"/>
              <a:t>, hatefulness and many others has been identified as a major threat on online social media platforms. Social media platforms are the most prominent grounds for such toxic behaviour. </a:t>
            </a:r>
            <a:endParaRPr lang="en-IN" dirty="0" smtClean="0"/>
          </a:p>
        </p:txBody>
      </p:sp>
      <p:sp>
        <p:nvSpPr>
          <p:cNvPr id="3" name="Title 2"/>
          <p:cNvSpPr>
            <a:spLocks noGrp="1"/>
          </p:cNvSpPr>
          <p:nvPr>
            <p:ph type="title"/>
          </p:nvPr>
        </p:nvSpPr>
        <p:spPr/>
        <p:txBody>
          <a:bodyPr>
            <a:normAutofit fontScale="90000"/>
          </a:bodyPr>
          <a:lstStyle/>
          <a:p>
            <a:r>
              <a:rPr lang="en-IN" dirty="0" smtClean="0"/>
              <a:t> INTRODUCTION</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data you found can be in any form i.e. </a:t>
            </a:r>
            <a:r>
              <a:rPr lang="en-IN" dirty="0" err="1" smtClean="0"/>
              <a:t>csv</a:t>
            </a:r>
            <a:r>
              <a:rPr lang="en-IN" dirty="0" smtClean="0"/>
              <a:t> file, excel file etc.</a:t>
            </a:r>
            <a:endParaRPr lang="en-US" dirty="0" smtClean="0"/>
          </a:p>
          <a:p>
            <a:endParaRPr lang="en-US" dirty="0"/>
          </a:p>
        </p:txBody>
      </p:sp>
      <p:sp>
        <p:nvSpPr>
          <p:cNvPr id="3" name="Title 2"/>
          <p:cNvSpPr>
            <a:spLocks noGrp="1"/>
          </p:cNvSpPr>
          <p:nvPr>
            <p:ph type="title"/>
          </p:nvPr>
        </p:nvSpPr>
        <p:spPr/>
        <p:txBody>
          <a:bodyPr>
            <a:normAutofit fontScale="90000"/>
          </a:bodyPr>
          <a:lstStyle/>
          <a:p>
            <a:pPr lvl="0"/>
            <a:r>
              <a:rPr lang="en-IN" dirty="0" smtClean="0"/>
              <a:t>Data Sources and their formats</a:t>
            </a:r>
            <a:r>
              <a:rPr lang="en-US" dirty="0" smtClean="0"/>
              <a:t/>
            </a:r>
            <a:br>
              <a:rPr lang="en-US" dirty="0" smtClean="0"/>
            </a:br>
            <a:endParaRPr lang="en-US" dirty="0"/>
          </a:p>
        </p:txBody>
      </p:sp>
      <p:pic>
        <p:nvPicPr>
          <p:cNvPr id="6" name="Picture 5"/>
          <p:cNvPicPr/>
          <p:nvPr/>
        </p:nvPicPr>
        <p:blipFill>
          <a:blip r:embed="rId2" cstate="print"/>
          <a:srcRect/>
          <a:stretch>
            <a:fillRect/>
          </a:stretch>
        </p:blipFill>
        <p:spPr bwMode="auto">
          <a:xfrm>
            <a:off x="1219200" y="2819400"/>
            <a:ext cx="6553200" cy="2667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smtClean="0"/>
              <a:t>unoffensive</a:t>
            </a:r>
            <a:r>
              <a:rPr lang="en-IN" dirty="0" smtClean="0"/>
              <a:t>, but “u are an idiot” is clearly offensive.</a:t>
            </a:r>
            <a:endParaRPr lang="en-US" dirty="0" smtClean="0"/>
          </a:p>
          <a:p>
            <a:endParaRPr lang="en-US" dirty="0"/>
          </a:p>
        </p:txBody>
      </p:sp>
      <p:sp>
        <p:nvSpPr>
          <p:cNvPr id="3" name="Title 2"/>
          <p:cNvSpPr>
            <a:spLocks noGrp="1"/>
          </p:cNvSpPr>
          <p:nvPr>
            <p:ph type="title"/>
          </p:nvPr>
        </p:nvSpPr>
        <p:spPr/>
        <p:txBody>
          <a:bodyPr>
            <a:normAutofit fontScale="90000"/>
          </a:bodyPr>
          <a:lstStyle/>
          <a:p>
            <a:pPr lvl="0"/>
            <a:r>
              <a:rPr lang="en-IN" dirty="0" smtClean="0"/>
              <a:t>Problem Statement</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smtClean="0"/>
              <a:t>Data Wrangling</a:t>
            </a:r>
          </a:p>
          <a:p>
            <a:pPr lvl="0">
              <a:buNone/>
            </a:pPr>
            <a:r>
              <a:rPr lang="en-IN" dirty="0" smtClean="0"/>
              <a:t>   Check if there are any null values are present in the dataset or not using </a:t>
            </a:r>
          </a:p>
          <a:p>
            <a:pPr lvl="0">
              <a:buNone/>
            </a:pPr>
            <a:endParaRPr lang="en-IN" dirty="0" smtClean="0"/>
          </a:p>
          <a:p>
            <a:pPr lvl="0">
              <a:buNone/>
            </a:pPr>
            <a:r>
              <a:rPr lang="en-IN" dirty="0" err="1" smtClean="0"/>
              <a:t>df.isnull</a:t>
            </a:r>
            <a:r>
              <a:rPr lang="en-IN" dirty="0" smtClean="0"/>
              <a:t>(),sum()</a:t>
            </a:r>
            <a:endParaRPr lang="en-US" dirty="0" smtClean="0"/>
          </a:p>
          <a:p>
            <a:pPr>
              <a:buNone/>
            </a:pPr>
            <a:endParaRPr lang="en-US" dirty="0"/>
          </a:p>
        </p:txBody>
      </p:sp>
      <p:sp>
        <p:nvSpPr>
          <p:cNvPr id="3" name="Content Placeholder 2"/>
          <p:cNvSpPr>
            <a:spLocks noGrp="1"/>
          </p:cNvSpPr>
          <p:nvPr>
            <p:ph sz="half" idx="2"/>
          </p:nvPr>
        </p:nvSpPr>
        <p:spPr/>
        <p:txBody>
          <a:bodyPr/>
          <a:lstStyle/>
          <a:p>
            <a:r>
              <a:rPr lang="en-US" dirty="0" smtClean="0"/>
              <a:t>Data summary</a:t>
            </a:r>
          </a:p>
          <a:p>
            <a:pPr lvl="0">
              <a:buNone/>
            </a:pPr>
            <a:r>
              <a:rPr lang="en-IN" dirty="0" smtClean="0"/>
              <a:t>  Check the summary of our dataset using </a:t>
            </a:r>
            <a:endParaRPr lang="en-US" dirty="0" smtClean="0"/>
          </a:p>
          <a:p>
            <a:pPr>
              <a:buNone/>
            </a:pPr>
            <a:endParaRPr lang="en-US" dirty="0" smtClean="0"/>
          </a:p>
          <a:p>
            <a:pPr>
              <a:buNone/>
            </a:pPr>
            <a:r>
              <a:rPr lang="en-US" dirty="0" err="1" smtClean="0"/>
              <a:t>df.describe</a:t>
            </a:r>
            <a:r>
              <a:rPr lang="en-US" dirty="0" smtClean="0"/>
              <a:t>()</a:t>
            </a:r>
            <a:endParaRPr lang="en-US" dirty="0"/>
          </a:p>
        </p:txBody>
      </p:sp>
      <p:sp>
        <p:nvSpPr>
          <p:cNvPr id="4" name="Title 3"/>
          <p:cNvSpPr>
            <a:spLocks noGrp="1"/>
          </p:cNvSpPr>
          <p:nvPr>
            <p:ph type="title"/>
          </p:nvPr>
        </p:nvSpPr>
        <p:spPr/>
        <p:txBody>
          <a:bodyPr/>
          <a:lstStyle/>
          <a:p>
            <a:r>
              <a:rPr lang="en-IN" dirty="0" smtClean="0"/>
              <a:t>Data Pre-processing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Our data is a raw data so we have to check whether any value is out of the box or not.</a:t>
            </a:r>
          </a:p>
          <a:p>
            <a:pPr>
              <a:buNone/>
            </a:pPr>
            <a:endParaRPr lang="en-US" dirty="0"/>
          </a:p>
        </p:txBody>
      </p:sp>
      <p:sp>
        <p:nvSpPr>
          <p:cNvPr id="3" name="Title 2"/>
          <p:cNvSpPr>
            <a:spLocks noGrp="1"/>
          </p:cNvSpPr>
          <p:nvPr>
            <p:ph type="title"/>
          </p:nvPr>
        </p:nvSpPr>
        <p:spPr/>
        <p:txBody>
          <a:bodyPr/>
          <a:lstStyle/>
          <a:p>
            <a:r>
              <a:rPr lang="en-IN" dirty="0" smtClean="0"/>
              <a:t>Checking Outliers</a:t>
            </a:r>
            <a:endParaRPr lang="en-US" dirty="0"/>
          </a:p>
        </p:txBody>
      </p:sp>
      <p:pic>
        <p:nvPicPr>
          <p:cNvPr id="6" name="Picture 5"/>
          <p:cNvPicPr/>
          <p:nvPr/>
        </p:nvPicPr>
        <p:blipFill>
          <a:blip r:embed="rId2" cstate="print"/>
          <a:srcRect/>
          <a:stretch>
            <a:fillRect/>
          </a:stretch>
        </p:blipFill>
        <p:spPr bwMode="auto">
          <a:xfrm>
            <a:off x="2057400" y="2514600"/>
            <a:ext cx="4961255" cy="33362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76" y="304800"/>
            <a:ext cx="7772400" cy="1066800"/>
          </a:xfrm>
        </p:spPr>
        <p:txBody>
          <a:bodyPr/>
          <a:lstStyle/>
          <a:p>
            <a:pPr algn="l"/>
            <a:r>
              <a:rPr lang="en-US" dirty="0" smtClean="0"/>
              <a:t>Data Analysis</a:t>
            </a:r>
            <a:endParaRPr lang="en-US" dirty="0"/>
          </a:p>
        </p:txBody>
      </p:sp>
      <p:sp>
        <p:nvSpPr>
          <p:cNvPr id="2" name="Content Placeholder 1"/>
          <p:cNvSpPr>
            <a:spLocks noGrp="1"/>
          </p:cNvSpPr>
          <p:nvPr>
            <p:ph type="body" idx="1"/>
          </p:nvPr>
        </p:nvSpPr>
        <p:spPr>
          <a:xfrm>
            <a:off x="1066800" y="1752600"/>
            <a:ext cx="7427913" cy="2634000"/>
          </a:xfrm>
        </p:spPr>
        <p:txBody>
          <a:bodyPr/>
          <a:lstStyle/>
          <a:p>
            <a:r>
              <a:rPr lang="en-US" dirty="0" err="1" smtClean="0"/>
              <a:t>Univariate</a:t>
            </a:r>
            <a:endParaRPr lang="en-US" dirty="0" smtClean="0"/>
          </a:p>
          <a:p>
            <a:pPr>
              <a:buNone/>
            </a:pPr>
            <a:endParaRPr lang="en-US" dirty="0"/>
          </a:p>
        </p:txBody>
      </p:sp>
      <p:pic>
        <p:nvPicPr>
          <p:cNvPr id="9" name="Picture 8"/>
          <p:cNvPicPr/>
          <p:nvPr/>
        </p:nvPicPr>
        <p:blipFill>
          <a:blip r:embed="rId2" cstate="print"/>
          <a:srcRect/>
          <a:stretch>
            <a:fillRect/>
          </a:stretch>
        </p:blipFill>
        <p:spPr bwMode="auto">
          <a:xfrm>
            <a:off x="1752600" y="2438400"/>
            <a:ext cx="4953000" cy="32490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to find the correlation between all variables.</a:t>
            </a:r>
            <a:endParaRPr lang="en-US" dirty="0" smtClean="0"/>
          </a:p>
          <a:p>
            <a:r>
              <a:rPr lang="en-IN" dirty="0" smtClean="0"/>
              <a:t>  </a:t>
            </a:r>
            <a:r>
              <a:rPr lang="en-IN" dirty="0" err="1" smtClean="0"/>
              <a:t>Heatmap</a:t>
            </a:r>
            <a:r>
              <a:rPr lang="en-IN" dirty="0" smtClean="0"/>
              <a:t> method gives the graphical visualization from which we can easily understand the correlation.</a:t>
            </a:r>
          </a:p>
          <a:p>
            <a:pPr>
              <a:buNone/>
            </a:pPr>
            <a:endParaRPr lang="en-US" dirty="0" smtClean="0"/>
          </a:p>
          <a:p>
            <a:endParaRPr lang="en-US" dirty="0"/>
          </a:p>
        </p:txBody>
      </p:sp>
      <p:sp>
        <p:nvSpPr>
          <p:cNvPr id="3" name="Title 2"/>
          <p:cNvSpPr>
            <a:spLocks noGrp="1"/>
          </p:cNvSpPr>
          <p:nvPr>
            <p:ph type="title"/>
          </p:nvPr>
        </p:nvSpPr>
        <p:spPr/>
        <p:txBody>
          <a:bodyPr/>
          <a:lstStyle/>
          <a:p>
            <a:r>
              <a:rPr lang="en-US" dirty="0" smtClean="0"/>
              <a:t>Correlation between columns</a:t>
            </a:r>
            <a:endParaRPr lang="en-US" dirty="0"/>
          </a:p>
        </p:txBody>
      </p:sp>
      <p:pic>
        <p:nvPicPr>
          <p:cNvPr id="6" name="Picture 5"/>
          <p:cNvPicPr/>
          <p:nvPr/>
        </p:nvPicPr>
        <p:blipFill>
          <a:blip r:embed="rId2" cstate="print"/>
          <a:srcRect/>
          <a:stretch>
            <a:fillRect/>
          </a:stretch>
        </p:blipFill>
        <p:spPr bwMode="auto">
          <a:xfrm>
            <a:off x="1600200" y="3814864"/>
            <a:ext cx="5457622" cy="304313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Logistic regression – Logistic Regression is a Machine Learning algorithm which is used for the classification problems, it is a predictive analysis algorithm and based on the concept of probability.</a:t>
            </a:r>
          </a:p>
          <a:p>
            <a:pPr>
              <a:buNone/>
            </a:pPr>
            <a:endParaRPr lang="en-US" dirty="0"/>
          </a:p>
        </p:txBody>
      </p:sp>
      <p:sp>
        <p:nvSpPr>
          <p:cNvPr id="3" name="Title 2"/>
          <p:cNvSpPr>
            <a:spLocks noGrp="1"/>
          </p:cNvSpPr>
          <p:nvPr>
            <p:ph type="title"/>
          </p:nvPr>
        </p:nvSpPr>
        <p:spPr/>
        <p:txBody>
          <a:bodyPr>
            <a:normAutofit fontScale="90000"/>
          </a:bodyPr>
          <a:lstStyle/>
          <a:p>
            <a:r>
              <a:rPr lang="en-IN" dirty="0" smtClean="0"/>
              <a:t>Identified Approaches (Algorithms)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TotalTime>
  <Words>565</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Malignant Comments Classification</vt:lpstr>
      <vt:lpstr> INTRODUCTION </vt:lpstr>
      <vt:lpstr>Data Sources and their formats </vt:lpstr>
      <vt:lpstr>Problem Statement </vt:lpstr>
      <vt:lpstr>Data Pre-processing </vt:lpstr>
      <vt:lpstr>Checking Outliers</vt:lpstr>
      <vt:lpstr>Data Analysis</vt:lpstr>
      <vt:lpstr>Correlation between columns</vt:lpstr>
      <vt:lpstr>Identified Approaches (Algorithms)</vt:lpstr>
      <vt:lpstr>Decision tree classifier</vt:lpstr>
      <vt:lpstr>Slide 11</vt:lpstr>
      <vt:lpstr>Interpretation of the Results</vt:lpstr>
      <vt:lpstr>Text Normalization </vt:lpstr>
      <vt:lpstr>Slide 14</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Aniruddha Katkar</dc:creator>
  <cp:lastModifiedBy>Aniruddha Katkar</cp:lastModifiedBy>
  <cp:revision>11</cp:revision>
  <dcterms:created xsi:type="dcterms:W3CDTF">2021-03-17T07:22:55Z</dcterms:created>
  <dcterms:modified xsi:type="dcterms:W3CDTF">2021-07-09T06:40:19Z</dcterms:modified>
</cp:coreProperties>
</file>