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27-Aug-25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Agentic AI: Concepts &amp;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Introduction, Walkthrough, and Practical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3" y="1721409"/>
            <a:ext cx="2567409" cy="1925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82749"/>
            <a:ext cx="8229600" cy="2916865"/>
          </a:xfrm>
        </p:spPr>
        <p:txBody>
          <a:bodyPr/>
          <a:lstStyle/>
          <a:p>
            <a:r>
              <a:rPr dirty="0" smtClean="0"/>
              <a:t>Graph-based </a:t>
            </a:r>
            <a:r>
              <a:rPr dirty="0"/>
              <a:t>orchestration for LLM agents.</a:t>
            </a:r>
          </a:p>
          <a:p>
            <a:r>
              <a:rPr dirty="0" smtClean="0"/>
              <a:t>Allows </a:t>
            </a:r>
            <a:r>
              <a:rPr dirty="0"/>
              <a:t>chaining, branching, and feedback loops.</a:t>
            </a:r>
          </a:p>
          <a:p>
            <a:r>
              <a:rPr dirty="0" smtClean="0"/>
              <a:t>Excellent </a:t>
            </a:r>
            <a:r>
              <a:rPr dirty="0"/>
              <a:t>for workflow automation and complex pipelines.</a:t>
            </a:r>
          </a:p>
          <a:p>
            <a:pPr lvl="1"/>
            <a:r>
              <a:rPr dirty="0" smtClean="0"/>
              <a:t>Example</a:t>
            </a:r>
            <a:r>
              <a:rPr dirty="0"/>
              <a:t>: A document processing pipeline – ingestion → summarization → question-answering.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7052"/>
            <a:ext cx="8229600" cy="2938130"/>
          </a:xfrm>
        </p:spPr>
        <p:txBody>
          <a:bodyPr/>
          <a:lstStyle/>
          <a:p>
            <a:r>
              <a:rPr dirty="0" smtClean="0"/>
              <a:t>Multi-agent </a:t>
            </a:r>
            <a:r>
              <a:rPr dirty="0"/>
              <a:t>conversation framework by Microsoft.</a:t>
            </a:r>
          </a:p>
          <a:p>
            <a:r>
              <a:rPr dirty="0" smtClean="0"/>
              <a:t>Agents </a:t>
            </a:r>
            <a:r>
              <a:rPr dirty="0"/>
              <a:t>communicate with each other to solve tasks collaboratively.</a:t>
            </a:r>
          </a:p>
          <a:p>
            <a:r>
              <a:rPr dirty="0" smtClean="0"/>
              <a:t>Encourages </a:t>
            </a:r>
            <a:r>
              <a:rPr dirty="0"/>
              <a:t>human-in-the-loop setups.</a:t>
            </a:r>
          </a:p>
          <a:p>
            <a:pPr lvl="1"/>
            <a:r>
              <a:rPr dirty="0" smtClean="0"/>
              <a:t>Example</a:t>
            </a:r>
            <a:r>
              <a:rPr dirty="0"/>
              <a:t>: Software development assistant – one agent writes code, another reviews, another tests.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1611"/>
            <a:ext cx="8229600" cy="3044456"/>
          </a:xfrm>
        </p:spPr>
        <p:txBody>
          <a:bodyPr>
            <a:normAutofit/>
          </a:bodyPr>
          <a:lstStyle/>
          <a:p>
            <a:r>
              <a:rPr dirty="0" err="1" smtClean="0"/>
              <a:t>Agentic</a:t>
            </a:r>
            <a:r>
              <a:rPr dirty="0" smtClean="0"/>
              <a:t> </a:t>
            </a:r>
            <a:r>
              <a:rPr dirty="0"/>
              <a:t>AI refers to AI systems that can act with autonomy, proactivity, and goal-directed behavior.</a:t>
            </a:r>
          </a:p>
          <a:p>
            <a:r>
              <a:rPr dirty="0" smtClean="0"/>
              <a:t>Unlike </a:t>
            </a:r>
            <a:r>
              <a:rPr dirty="0"/>
              <a:t>traditional AI, </a:t>
            </a:r>
            <a:r>
              <a:rPr dirty="0" err="1"/>
              <a:t>agentic</a:t>
            </a:r>
            <a:r>
              <a:rPr dirty="0"/>
              <a:t> AI can adapt, make decisions, and coordinate actions without constant human input.</a:t>
            </a:r>
          </a:p>
          <a:p>
            <a:pPr lvl="1"/>
            <a:r>
              <a:rPr dirty="0" smtClean="0"/>
              <a:t>Example</a:t>
            </a:r>
            <a:r>
              <a:rPr dirty="0"/>
              <a:t>: A travel planning agent that books flights and hotels proactively based on your preferences.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vs Non-Agentic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40217"/>
            <a:ext cx="8229600" cy="3618614"/>
          </a:xfrm>
        </p:spPr>
        <p:txBody>
          <a:bodyPr/>
          <a:lstStyle/>
          <a:p>
            <a:r>
              <a:rPr b="1" dirty="0" smtClean="0"/>
              <a:t>Non-</a:t>
            </a:r>
            <a:r>
              <a:rPr b="1" dirty="0" err="1" smtClean="0"/>
              <a:t>Agentic</a:t>
            </a:r>
            <a:r>
              <a:rPr b="1" dirty="0" smtClean="0"/>
              <a:t> </a:t>
            </a:r>
            <a:r>
              <a:rPr b="1" dirty="0"/>
              <a:t>AI: </a:t>
            </a:r>
            <a:r>
              <a:rPr dirty="0"/>
              <a:t>Reactive systems, respond to direct inputs only.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 smtClean="0"/>
              <a:t> </a:t>
            </a:r>
            <a:r>
              <a:rPr lang="en-US" dirty="0" smtClean="0"/>
              <a:t> </a:t>
            </a:r>
            <a:r>
              <a:rPr dirty="0" smtClean="0"/>
              <a:t>- </a:t>
            </a:r>
            <a:r>
              <a:rPr dirty="0"/>
              <a:t>Example: A calculator app responds only </a:t>
            </a:r>
            <a:r>
              <a:rPr dirty="0" smtClean="0"/>
              <a:t>when </a:t>
            </a:r>
            <a:r>
              <a:rPr dirty="0"/>
              <a:t>you give input.</a:t>
            </a:r>
          </a:p>
          <a:p>
            <a:r>
              <a:rPr b="1" dirty="0" err="1" smtClean="0"/>
              <a:t>Agentic</a:t>
            </a:r>
            <a:r>
              <a:rPr b="1" dirty="0" smtClean="0"/>
              <a:t> </a:t>
            </a:r>
            <a:r>
              <a:rPr b="1" dirty="0"/>
              <a:t>AI: </a:t>
            </a:r>
            <a:r>
              <a:rPr dirty="0"/>
              <a:t>Autonomous, proactive systems that pursue goals.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</a:t>
            </a:r>
            <a:r>
              <a:rPr dirty="0"/>
              <a:t>- Example: A personal AI assistant that </a:t>
            </a:r>
            <a:r>
              <a:rPr lang="en-US" dirty="0" smtClean="0"/>
              <a:t>	</a:t>
            </a:r>
            <a:r>
              <a:rPr dirty="0" smtClean="0"/>
              <a:t>schedules </a:t>
            </a:r>
            <a:r>
              <a:rPr dirty="0"/>
              <a:t>meetings before conflicts occur.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Core Properties of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82749"/>
            <a:ext cx="8229600" cy="3735572"/>
          </a:xfrm>
        </p:spPr>
        <p:txBody>
          <a:bodyPr>
            <a:normAutofit/>
          </a:bodyPr>
          <a:lstStyle/>
          <a:p>
            <a:r>
              <a:rPr dirty="0" smtClean="0"/>
              <a:t>Autonomy </a:t>
            </a:r>
            <a:r>
              <a:rPr dirty="0"/>
              <a:t>– Operates independently without step-by-step instructions.</a:t>
            </a:r>
          </a:p>
          <a:p>
            <a:r>
              <a:rPr dirty="0" smtClean="0"/>
              <a:t>Proactivity </a:t>
            </a:r>
            <a:r>
              <a:rPr dirty="0"/>
              <a:t>– Anticipates needs and takes initiative.</a:t>
            </a:r>
          </a:p>
          <a:p>
            <a:r>
              <a:rPr dirty="0" smtClean="0"/>
              <a:t>Goal-directed </a:t>
            </a:r>
            <a:r>
              <a:rPr dirty="0"/>
              <a:t>behavior – Works toward defined objectives even under uncertainty.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 smtClean="0"/>
              <a:t>Example</a:t>
            </a:r>
            <a:r>
              <a:rPr dirty="0"/>
              <a:t>: AI that monitors stock markets and </a:t>
            </a:r>
            <a:r>
              <a:rPr lang="en-US" dirty="0" smtClean="0"/>
              <a:t>	</a:t>
            </a:r>
            <a:r>
              <a:rPr dirty="0" smtClean="0"/>
              <a:t>autonomously </a:t>
            </a:r>
            <a:r>
              <a:rPr dirty="0"/>
              <a:t>buys/sells based on your </a:t>
            </a:r>
            <a:r>
              <a:rPr lang="en-US" dirty="0" smtClean="0"/>
              <a:t>	</a:t>
            </a:r>
            <a:r>
              <a:rPr dirty="0" smtClean="0"/>
              <a:t>portfolio </a:t>
            </a:r>
            <a:r>
              <a:rPr dirty="0"/>
              <a:t>goals.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Single vs Multi-Agent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0345"/>
            <a:ext cx="8229600" cy="3076353"/>
          </a:xfrm>
        </p:spPr>
        <p:txBody>
          <a:bodyPr>
            <a:normAutofit/>
          </a:bodyPr>
          <a:lstStyle/>
          <a:p>
            <a:r>
              <a:rPr b="1" dirty="0" smtClean="0"/>
              <a:t>Single-Agent</a:t>
            </a:r>
            <a:r>
              <a:rPr b="1" dirty="0"/>
              <a:t>: </a:t>
            </a:r>
            <a:r>
              <a:rPr dirty="0"/>
              <a:t>One AI system working toward goals.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</a:t>
            </a:r>
            <a:r>
              <a:rPr dirty="0"/>
              <a:t>- Example: </a:t>
            </a:r>
            <a:r>
              <a:rPr dirty="0" err="1"/>
              <a:t>ChatGPT</a:t>
            </a:r>
            <a:r>
              <a:rPr dirty="0"/>
              <a:t> as a personal tutor.</a:t>
            </a:r>
          </a:p>
          <a:p>
            <a:r>
              <a:rPr b="1" dirty="0" smtClean="0"/>
              <a:t>Multi-Agent</a:t>
            </a:r>
            <a:r>
              <a:rPr b="1" dirty="0"/>
              <a:t>: </a:t>
            </a:r>
            <a:r>
              <a:rPr dirty="0"/>
              <a:t>Multiple agents collaborating or competing to achieve goals.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</a:t>
            </a:r>
            <a:r>
              <a:rPr dirty="0"/>
              <a:t>- Example: AI customer support team with </a:t>
            </a:r>
            <a:r>
              <a:rPr lang="en-US" dirty="0" smtClean="0"/>
              <a:t>	</a:t>
            </a:r>
            <a:r>
              <a:rPr dirty="0" smtClean="0"/>
              <a:t>specialized </a:t>
            </a:r>
            <a:r>
              <a:rPr dirty="0"/>
              <a:t>bots (billing, tech, feedback).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b="1" dirty="0" smtClean="0"/>
              <a:t>Reactive </a:t>
            </a:r>
            <a:r>
              <a:rPr b="1" dirty="0"/>
              <a:t>Agents </a:t>
            </a:r>
            <a:r>
              <a:rPr dirty="0"/>
              <a:t>– Respond to current stimuli, no memory.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</a:t>
            </a:r>
            <a:r>
              <a:rPr dirty="0"/>
              <a:t>- Example: Game AI that reacts instantly to player </a:t>
            </a:r>
            <a:r>
              <a:rPr lang="en-US" dirty="0" smtClean="0"/>
              <a:t>	</a:t>
            </a:r>
            <a:r>
              <a:rPr dirty="0" smtClean="0"/>
              <a:t>moves</a:t>
            </a:r>
            <a:r>
              <a:rPr dirty="0"/>
              <a:t>.</a:t>
            </a:r>
          </a:p>
          <a:p>
            <a:r>
              <a:rPr b="1" dirty="0" smtClean="0"/>
              <a:t>Deliberative </a:t>
            </a:r>
            <a:r>
              <a:rPr b="1" dirty="0"/>
              <a:t>Agents </a:t>
            </a:r>
            <a:r>
              <a:rPr dirty="0"/>
              <a:t>– Use reasoning, planning, memory.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</a:t>
            </a:r>
            <a:r>
              <a:rPr dirty="0"/>
              <a:t>- Example: AI that plans a week-long travel itinerary.</a:t>
            </a:r>
          </a:p>
          <a:p>
            <a:r>
              <a:rPr b="1" dirty="0" smtClean="0"/>
              <a:t>Hybrid </a:t>
            </a:r>
            <a:r>
              <a:rPr b="1" dirty="0"/>
              <a:t>Agents </a:t>
            </a:r>
            <a:r>
              <a:rPr dirty="0"/>
              <a:t>– Combine reactivity with deliberation.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dirty="0" smtClean="0"/>
              <a:t>   - </a:t>
            </a:r>
            <a:r>
              <a:rPr dirty="0"/>
              <a:t>Example: Self-driving cars that react to traffic </a:t>
            </a:r>
            <a:r>
              <a:rPr lang="en-US" dirty="0" smtClean="0"/>
              <a:t>	</a:t>
            </a:r>
            <a:r>
              <a:rPr dirty="0" smtClean="0"/>
              <a:t>(</a:t>
            </a:r>
            <a:r>
              <a:rPr dirty="0"/>
              <a:t>reactive) while planning routes (deliberative).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Frameworks for Agentic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48823"/>
            <a:ext cx="8229600" cy="4033284"/>
          </a:xfrm>
        </p:spPr>
        <p:txBody>
          <a:bodyPr>
            <a:normAutofit/>
          </a:bodyPr>
          <a:lstStyle/>
          <a:p>
            <a:r>
              <a:rPr dirty="0"/>
              <a:t>Several frameworks help build </a:t>
            </a:r>
            <a:r>
              <a:rPr dirty="0" err="1"/>
              <a:t>agentic</a:t>
            </a:r>
            <a:r>
              <a:rPr dirty="0"/>
              <a:t> systems by providing tools for autonomy, memory, reasoning, and orchestration.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dirty="0" smtClean="0"/>
              <a:t>We </a:t>
            </a:r>
            <a:r>
              <a:rPr dirty="0"/>
              <a:t>will cover: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dirty="0" smtClean="0"/>
              <a:t>• </a:t>
            </a:r>
            <a:r>
              <a:rPr dirty="0" err="1"/>
              <a:t>OpenAI</a:t>
            </a:r>
            <a:r>
              <a:rPr dirty="0"/>
              <a:t> SDK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dirty="0" smtClean="0"/>
              <a:t>• </a:t>
            </a:r>
            <a:r>
              <a:rPr dirty="0" err="1"/>
              <a:t>CrewAI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dirty="0" smtClean="0"/>
              <a:t>• </a:t>
            </a:r>
            <a:r>
              <a:rPr dirty="0" err="1"/>
              <a:t>LangGraph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dirty="0" smtClean="0"/>
              <a:t>• </a:t>
            </a:r>
            <a:r>
              <a:rPr dirty="0" err="1"/>
              <a:t>AutoGen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OpenAI 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0850"/>
            <a:ext cx="8229600" cy="3065721"/>
          </a:xfrm>
        </p:spPr>
        <p:txBody>
          <a:bodyPr/>
          <a:lstStyle/>
          <a:p>
            <a:r>
              <a:rPr dirty="0" smtClean="0"/>
              <a:t>Provides </a:t>
            </a:r>
            <a:r>
              <a:rPr dirty="0"/>
              <a:t>easy access to GPT models via Python/JS APIs.</a:t>
            </a:r>
          </a:p>
          <a:p>
            <a:r>
              <a:rPr dirty="0" smtClean="0"/>
              <a:t>Can </a:t>
            </a:r>
            <a:r>
              <a:rPr dirty="0"/>
              <a:t>be extended with functions, memory, </a:t>
            </a:r>
            <a:r>
              <a:rPr dirty="0" smtClean="0"/>
              <a:t>and </a:t>
            </a:r>
            <a:r>
              <a:rPr dirty="0"/>
              <a:t>retrieval.</a:t>
            </a:r>
          </a:p>
          <a:p>
            <a:r>
              <a:rPr dirty="0" smtClean="0"/>
              <a:t>Useful </a:t>
            </a:r>
            <a:r>
              <a:rPr dirty="0"/>
              <a:t>for building </a:t>
            </a:r>
            <a:r>
              <a:rPr dirty="0" err="1"/>
              <a:t>chatbots</a:t>
            </a:r>
            <a:r>
              <a:rPr dirty="0"/>
              <a:t>, assistants, or single-agent prototypes.</a:t>
            </a:r>
          </a:p>
          <a:p>
            <a:pPr lvl="1"/>
            <a:r>
              <a:rPr dirty="0" smtClean="0"/>
              <a:t>Example</a:t>
            </a:r>
            <a:r>
              <a:rPr dirty="0"/>
              <a:t>: Customer support </a:t>
            </a:r>
            <a:r>
              <a:rPr dirty="0" err="1"/>
              <a:t>chatbot</a:t>
            </a:r>
            <a:r>
              <a:rPr dirty="0"/>
              <a:t> using GPT-4 + company knowledge 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CrewAI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78446"/>
            <a:ext cx="8229600" cy="3012558"/>
          </a:xfrm>
        </p:spPr>
        <p:txBody>
          <a:bodyPr/>
          <a:lstStyle/>
          <a:p>
            <a:r>
              <a:rPr dirty="0" smtClean="0"/>
              <a:t>Focused </a:t>
            </a:r>
            <a:r>
              <a:rPr dirty="0"/>
              <a:t>on building multi-agent systems.</a:t>
            </a:r>
          </a:p>
          <a:p>
            <a:r>
              <a:rPr dirty="0" smtClean="0"/>
              <a:t>Agents </a:t>
            </a:r>
            <a:r>
              <a:rPr dirty="0"/>
              <a:t>act like team members (roles: researcher, planner, coder, writer).</a:t>
            </a:r>
          </a:p>
          <a:p>
            <a:r>
              <a:rPr dirty="0" smtClean="0"/>
              <a:t>Supports </a:t>
            </a:r>
            <a:r>
              <a:rPr dirty="0"/>
              <a:t>orchestration, coordination, and delegation.</a:t>
            </a:r>
          </a:p>
          <a:p>
            <a:pPr lvl="1"/>
            <a:r>
              <a:rPr dirty="0" smtClean="0"/>
              <a:t>Example</a:t>
            </a:r>
            <a:r>
              <a:rPr dirty="0"/>
              <a:t>: AI research team – one agent gathers papers, another summarizes, another drafts reports.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737" y="423309"/>
            <a:ext cx="1858926" cy="6444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</TotalTime>
  <Words>346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Agentic AI: Concepts &amp; Frameworks</vt:lpstr>
      <vt:lpstr>Introduction to Agentic AI</vt:lpstr>
      <vt:lpstr>Agentic vs Non-Agentic AI</vt:lpstr>
      <vt:lpstr>Core Properties of Agentic AI</vt:lpstr>
      <vt:lpstr>Single vs Multi-Agent Systems</vt:lpstr>
      <vt:lpstr>Types of Agentic Systems</vt:lpstr>
      <vt:lpstr>Frameworks for Agentic AI</vt:lpstr>
      <vt:lpstr>OpenAI SDK</vt:lpstr>
      <vt:lpstr>CrewAI</vt:lpstr>
      <vt:lpstr>LangGraph</vt:lpstr>
      <vt:lpstr>AutoGen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AI: Concepts &amp; Frameworks</dc:title>
  <dc:creator>Administrator</dc:creator>
  <dc:description>generated using python-pptx</dc:description>
  <cp:lastModifiedBy>Windows User</cp:lastModifiedBy>
  <cp:revision>4</cp:revision>
  <dcterms:created xsi:type="dcterms:W3CDTF">2013-01-27T09:14:16Z</dcterms:created>
  <dcterms:modified xsi:type="dcterms:W3CDTF">2025-08-27T11:28:49Z</dcterms:modified>
</cp:coreProperties>
</file>