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0" r:id="rId10"/>
    <p:sldId id="268" r:id="rId11"/>
    <p:sldId id="261" r:id="rId12"/>
    <p:sldId id="262" r:id="rId13"/>
    <p:sldId id="263" r:id="rId14"/>
    <p:sldId id="269" r:id="rId15"/>
    <p:sldId id="270" r:id="rId1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/>
              <a:t>Vishnu K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Targeting high value customers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1643974"/>
            <a:ext cx="8651896" cy="1495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These are the high value customers that should be targeted from the new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of the high value customers will be females compared to males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Working in Manufacturing, Financial services and Health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Aged in the range of 41-50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preference to people living in NSW.</a:t>
            </a:r>
          </a:p>
        </p:txBody>
      </p:sp>
    </p:spTree>
    <p:extLst>
      <p:ext uri="{BB962C8B-B14F-4D97-AF65-F5344CB8AC3E}">
        <p14:creationId xmlns:p14="http://schemas.microsoft.com/office/powerpoint/2010/main" val="115154333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Summary table for high value customers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353224" y="1660209"/>
            <a:ext cx="8025231" cy="433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Here is a snapshot of a few customers that will come under the high value customers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CC1175-32AC-CA05-45BE-BEB30A600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24" y="2057354"/>
            <a:ext cx="8565600" cy="297304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dirty="0"/>
              <a:t>Appendix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RFM segmentation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7E79C5-B19E-C51D-CBB0-C5E2209B0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26" y="1815398"/>
            <a:ext cx="5739215" cy="1728477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1A3B7E-A787-53D1-6EC8-E18CA9E5BC0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60555" y="3759647"/>
            <a:ext cx="8310070" cy="605101"/>
          </a:xfrm>
        </p:spPr>
        <p:txBody>
          <a:bodyPr>
            <a:normAutofit/>
          </a:bodyPr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Checking</a:t>
            </a:r>
            <a:r>
              <a:rPr lang="en-US" sz="1500" dirty="0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 if RFM calculated value is less than or equal to each segment cutoff.</a:t>
            </a:r>
            <a:endParaRPr lang="hi-IN" sz="1500" dirty="0">
              <a:solidFill>
                <a:srgbClr val="000000"/>
              </a:solidFill>
              <a:latin typeface="Open Sans"/>
              <a:ea typeface="Open Sans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Recency, Frequency and Monetary cutoffs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1E8A55-AAAE-2D43-EA19-26CF213A5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1892041"/>
            <a:ext cx="1977324" cy="18506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D620F9-9736-9704-20E2-6E112B646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8564" y="1807535"/>
            <a:ext cx="1977324" cy="19351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1B2983-C08D-9E39-A64D-87B6CE2F36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5619" y="1892041"/>
            <a:ext cx="2098822" cy="1850619"/>
          </a:xfrm>
          <a:prstGeom prst="rect">
            <a:avLst/>
          </a:prstGeom>
        </p:spPr>
      </p:pic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69C1D6B-B2F9-4EA6-FD3F-BEA4C8A660DD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60555" y="3759647"/>
            <a:ext cx="8310070" cy="961209"/>
          </a:xfrm>
        </p:spPr>
        <p:txBody>
          <a:bodyPr>
            <a:normAutofit/>
          </a:bodyPr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 R and F, checking if value is less than or equal to cut-off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5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 M checking greater than or equal to above cutoff</a:t>
            </a:r>
            <a:endParaRPr lang="hi-IN" sz="1500" dirty="0">
              <a:solidFill>
                <a:srgbClr val="000000"/>
              </a:solidFill>
              <a:latin typeface="Open Sans"/>
              <a:ea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92428974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US" dirty="0"/>
              <a:t>Thanks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714237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87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Identify and Recommend new Customers to be targeted taking insights from old customer dataset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2055571"/>
            <a:ext cx="4134600" cy="28199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b="1" u="sng" dirty="0"/>
              <a:t>Outline of Problem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  <a:ea typeface="+mn-ea"/>
                <a:cs typeface="+mn-cs"/>
                <a:sym typeface="Arial"/>
              </a:rPr>
              <a:t>Sprocket Central Pty Ltd is a company that </a:t>
            </a:r>
            <a:r>
              <a:rPr lang="en-IN" sz="1400" dirty="0">
                <a:latin typeface="+mn-lt"/>
                <a:ea typeface="+mn-ea"/>
                <a:cs typeface="+mn-cs"/>
                <a:sym typeface="Arial"/>
              </a:rPr>
              <a:t> specialises in high-quality bikes and accessible cycling accessories to riders.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1400" dirty="0">
              <a:latin typeface="+mn-lt"/>
              <a:ea typeface="+mn-ea"/>
              <a:cs typeface="+mn-cs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400" dirty="0">
                <a:latin typeface="+mn-lt"/>
                <a:ea typeface="+mn-ea"/>
                <a:cs typeface="+mn-cs"/>
                <a:sym typeface="Arial"/>
              </a:rPr>
              <a:t>The marketing team is looking to boost business by analysing their existing customer dataset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1400" dirty="0">
              <a:latin typeface="+mn-lt"/>
              <a:ea typeface="+mn-ea"/>
              <a:cs typeface="+mn-cs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400" dirty="0">
                <a:latin typeface="+mn-lt"/>
                <a:ea typeface="+mn-ea"/>
                <a:cs typeface="+mn-cs"/>
                <a:sym typeface="Arial"/>
              </a:rPr>
              <a:t>To recommend which of these 1000 new customers should be targeted to drive the most value to the business</a:t>
            </a:r>
            <a:endParaRPr sz="1400" dirty="0"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538F4F-A18B-53C7-59F3-13E25E7E957C}"/>
              </a:ext>
            </a:extLst>
          </p:cNvPr>
          <p:cNvSpPr txBox="1"/>
          <p:nvPr/>
        </p:nvSpPr>
        <p:spPr>
          <a:xfrm>
            <a:off x="4487825" y="2055571"/>
            <a:ext cx="4593264" cy="28931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IN" b="1" i="0" u="sng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Approach for data analysis </a:t>
            </a:r>
            <a:endParaRPr lang="en-IN" b="1" u="sng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Bike related purchase for past 3 years by 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Job industry distributions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Wealth segmentation by age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Number of cars owned and not-owned in each 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RFM analysis and customer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Targeting high value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333333"/>
              </a:solidFill>
              <a:latin typeface="Open Sans" panose="020B0606030504020204" pitchFamily="34" charset="0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Data Quality Assessment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1572240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Key Issues during data quality assessment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ECA503-4BA6-81E7-28C9-64A16D82C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00" y="2088567"/>
            <a:ext cx="8477250" cy="23050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87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>
                <a:solidFill>
                  <a:srgbClr val="333333"/>
                </a:solidFill>
                <a:latin typeface="Open Sans" panose="020B0606030504020204" pitchFamily="34" charset="0"/>
              </a:rPr>
              <a:t>Bike related purchase for past 3 years </a:t>
            </a:r>
          </a:p>
          <a:p>
            <a:r>
              <a:rPr lang="en-IN" dirty="0">
                <a:solidFill>
                  <a:srgbClr val="333333"/>
                </a:solidFill>
                <a:latin typeface="Open Sans" panose="020B0606030504020204" pitchFamily="34" charset="0"/>
              </a:rPr>
              <a:t>by gender</a:t>
            </a:r>
          </a:p>
        </p:txBody>
      </p:sp>
      <p:sp>
        <p:nvSpPr>
          <p:cNvPr id="133" name="Shape 82"/>
          <p:cNvSpPr/>
          <p:nvPr/>
        </p:nvSpPr>
        <p:spPr>
          <a:xfrm>
            <a:off x="205025" y="1873047"/>
            <a:ext cx="4134600" cy="2557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 the last 3 years about 50.53% of bike related purchases were made by females to 49.47% made by males.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Numerically, females purchased more than 10,000 more bikes than males.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Females make up majority of bike related sales.</a:t>
            </a:r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FC64838-7A20-DF76-7ADC-13BDE230F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033" y="2966582"/>
            <a:ext cx="3441942" cy="21526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AFFC1C-25D5-3726-7623-22668C47F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033" y="885948"/>
            <a:ext cx="3441942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9359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179900" y="949857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>
                <a:solidFill>
                  <a:srgbClr val="333333"/>
                </a:solidFill>
                <a:latin typeface="Open Sans" panose="020B0606030504020204" pitchFamily="34" charset="0"/>
              </a:rPr>
              <a:t>Job industry distribution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EDEEBA-F816-5482-DE9B-163272621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25" y="1423064"/>
            <a:ext cx="4257675" cy="23089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EAEF7A-AE92-409A-7799-4B24AA310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970" y="1308790"/>
            <a:ext cx="4000500" cy="2423238"/>
          </a:xfrm>
          <a:prstGeom prst="rect">
            <a:avLst/>
          </a:prstGeom>
        </p:spPr>
      </p:pic>
      <p:sp>
        <p:nvSpPr>
          <p:cNvPr id="6" name="Shape 82">
            <a:extLst>
              <a:ext uri="{FF2B5EF4-FFF2-40B4-BE49-F238E27FC236}">
                <a16:creationId xmlns:a16="http://schemas.microsoft.com/office/drawing/2014/main" id="{C83CE773-C66F-3F44-E190-6C9920E61BC9}"/>
              </a:ext>
            </a:extLst>
          </p:cNvPr>
          <p:cNvSpPr/>
          <p:nvPr/>
        </p:nvSpPr>
        <p:spPr>
          <a:xfrm>
            <a:off x="445599" y="3742097"/>
            <a:ext cx="8565599" cy="12297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Manufacturing, Financial services and Health have more than 66% of the total customers for ‘Old Customer List’.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Similar pattern is seen for the ‘New Customer List’ also.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concentrate of these industries for more sales.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411655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130597" y="885076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>
                <a:solidFill>
                  <a:srgbClr val="333333"/>
                </a:solidFill>
                <a:latin typeface="Open Sans" panose="020B0606030504020204" pitchFamily="34" charset="0"/>
              </a:rPr>
              <a:t>Wealth segmentation by age category</a:t>
            </a:r>
          </a:p>
        </p:txBody>
      </p:sp>
      <p:sp>
        <p:nvSpPr>
          <p:cNvPr id="6" name="Shape 82">
            <a:extLst>
              <a:ext uri="{FF2B5EF4-FFF2-40B4-BE49-F238E27FC236}">
                <a16:creationId xmlns:a16="http://schemas.microsoft.com/office/drawing/2014/main" id="{C83CE773-C66F-3F44-E190-6C9920E61BC9}"/>
              </a:ext>
            </a:extLst>
          </p:cNvPr>
          <p:cNvSpPr/>
          <p:nvPr/>
        </p:nvSpPr>
        <p:spPr>
          <a:xfrm>
            <a:off x="447805" y="3827722"/>
            <a:ext cx="8565599" cy="964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Mass Customers have the highest customers in all age categories.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Customers in 41-50 range are likely to purchase more compared to other age groups.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Affluent Customers can outperform the high net worth customers in 41-50 age groups.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D62F11-9821-3181-8782-53D7F8EEE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22" y="1401404"/>
            <a:ext cx="4067175" cy="24263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9DCA607-4B2C-DDA1-CE8A-C39CA76A1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022" y="1401404"/>
            <a:ext cx="4019550" cy="242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38533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130597" y="885076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>
                <a:solidFill>
                  <a:srgbClr val="333333"/>
                </a:solidFill>
                <a:latin typeface="Open Sans" panose="020B0606030504020204" pitchFamily="34" charset="0"/>
              </a:rPr>
              <a:t>Number of cars owned and not-owned in each state</a:t>
            </a:r>
          </a:p>
        </p:txBody>
      </p:sp>
      <p:sp>
        <p:nvSpPr>
          <p:cNvPr id="6" name="Shape 82">
            <a:extLst>
              <a:ext uri="{FF2B5EF4-FFF2-40B4-BE49-F238E27FC236}">
                <a16:creationId xmlns:a16="http://schemas.microsoft.com/office/drawing/2014/main" id="{C83CE773-C66F-3F44-E190-6C9920E61BC9}"/>
              </a:ext>
            </a:extLst>
          </p:cNvPr>
          <p:cNvSpPr/>
          <p:nvPr/>
        </p:nvSpPr>
        <p:spPr>
          <a:xfrm>
            <a:off x="502295" y="1524657"/>
            <a:ext cx="3665667" cy="3353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NSW has largest amount of people that </a:t>
            </a:r>
            <a:r>
              <a:rPr lang="en-IN" b="1" dirty="0"/>
              <a:t>do not own </a:t>
            </a:r>
            <a:r>
              <a:rPr lang="en-IN" dirty="0"/>
              <a:t>a car. NSW seems to have higher number of people from which data was collected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VIC and QLD is split quite evenly. Both numbers are significantly lower than those of NSW.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All regions have relatively higher number of customers who own a car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36612B-1790-9566-B8F0-F1BC5F091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023" y="1314400"/>
            <a:ext cx="4825297" cy="342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92715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RFM analysis and customer classification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1643974"/>
            <a:ext cx="4134600" cy="2557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RFM analysis is used to determine which customers a business should target to increase its revenue and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RFM(Recency, Frequency, Monetary) model shows customers that have displayed high levels of engagement with the business in the 3 mentioned categories 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311472-EDD6-7154-B8E4-ACA7F05B7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526" y="1492988"/>
            <a:ext cx="3803449" cy="338653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536</Words>
  <Application>Microsoft Office PowerPoint</Application>
  <PresentationFormat>On-screen Show (16:9)</PresentationFormat>
  <Paragraphs>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mukesh</cp:lastModifiedBy>
  <cp:revision>30</cp:revision>
  <dcterms:modified xsi:type="dcterms:W3CDTF">2023-04-04T09:09:37Z</dcterms:modified>
</cp:coreProperties>
</file>