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E83B-D66B-5296-0F53-8A040C6E35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i-IN"/>
          </a:p>
        </p:txBody>
      </p:sp>
      <p:sp>
        <p:nvSpPr>
          <p:cNvPr id="3" name="Subtitle 2">
            <a:extLst>
              <a:ext uri="{FF2B5EF4-FFF2-40B4-BE49-F238E27FC236}">
                <a16:creationId xmlns:a16="http://schemas.microsoft.com/office/drawing/2014/main" id="{AD665DAA-25C3-7F56-C831-7AF337E5C2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i-IN"/>
          </a:p>
        </p:txBody>
      </p:sp>
      <p:sp>
        <p:nvSpPr>
          <p:cNvPr id="4" name="Date Placeholder 3">
            <a:extLst>
              <a:ext uri="{FF2B5EF4-FFF2-40B4-BE49-F238E27FC236}">
                <a16:creationId xmlns:a16="http://schemas.microsoft.com/office/drawing/2014/main" id="{56EBBD6D-6636-C786-5FEE-C77250688184}"/>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9DF790F8-1F0A-56F7-5F50-70EC7CF7EE16}"/>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FAE70ED2-B38A-C91E-6062-48A00CFAA2F8}"/>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160242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080E-CEBF-BB16-065D-D4AD064945F3}"/>
              </a:ext>
            </a:extLst>
          </p:cNvPr>
          <p:cNvSpPr>
            <a:spLocks noGrp="1"/>
          </p:cNvSpPr>
          <p:nvPr>
            <p:ph type="title"/>
          </p:nvPr>
        </p:nvSpPr>
        <p:spPr/>
        <p:txBody>
          <a:bodyPr/>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6FBDDBE7-1112-0F29-AAA4-8CF78CF9C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FDD2BEA-95D6-F8CB-ED38-A198C8D2F84A}"/>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91E76076-DE2D-0B0F-98CB-58CDB94BBA62}"/>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2745638E-B28E-D681-059E-C5C10B38E8C2}"/>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50651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BB835-F8C6-9BB1-BFA7-787D267A7B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i-IN"/>
          </a:p>
        </p:txBody>
      </p:sp>
      <p:sp>
        <p:nvSpPr>
          <p:cNvPr id="3" name="Vertical Text Placeholder 2">
            <a:extLst>
              <a:ext uri="{FF2B5EF4-FFF2-40B4-BE49-F238E27FC236}">
                <a16:creationId xmlns:a16="http://schemas.microsoft.com/office/drawing/2014/main" id="{DC342856-86B8-72AF-5B98-7E08802187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41986A2D-E91D-8BFC-E440-E49073AC98AC}"/>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0AFD4FC8-3D4F-28D6-63BC-9AC58A2C5DA4}"/>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0596C554-BA5D-1606-9B64-6A6B51E041F5}"/>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263859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D35E-ACDE-EDA7-13C6-5664688CE0D6}"/>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96222D3B-03E6-A47B-D295-1495B4E0C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CA590730-F3DF-4D6E-7D80-CF1020048C46}"/>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CA2E5CC9-389B-6885-776A-583BBB3B2374}"/>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D2A249F3-F2FE-4693-36CB-8235CD956E3B}"/>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6777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863-36FB-4F0B-3F42-106BE8F36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i-IN"/>
          </a:p>
        </p:txBody>
      </p:sp>
      <p:sp>
        <p:nvSpPr>
          <p:cNvPr id="3" name="Text Placeholder 2">
            <a:extLst>
              <a:ext uri="{FF2B5EF4-FFF2-40B4-BE49-F238E27FC236}">
                <a16:creationId xmlns:a16="http://schemas.microsoft.com/office/drawing/2014/main" id="{0E19191D-6BA9-B45B-F7EB-81EC6056F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D4E118-EB7C-3B9C-5B05-4970B53EDBD8}"/>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63FCF987-6C5D-35C7-3723-72D843D2AE87}"/>
              </a:ext>
            </a:extLst>
          </p:cNvPr>
          <p:cNvSpPr>
            <a:spLocks noGrp="1"/>
          </p:cNvSpPr>
          <p:nvPr>
            <p:ph type="ftr" sz="quarter" idx="11"/>
          </p:nvPr>
        </p:nvSpPr>
        <p:spPr/>
        <p:txBody>
          <a:bodyPr/>
          <a:lstStyle/>
          <a:p>
            <a:endParaRPr lang="hi-IN"/>
          </a:p>
        </p:txBody>
      </p:sp>
      <p:sp>
        <p:nvSpPr>
          <p:cNvPr id="6" name="Slide Number Placeholder 5">
            <a:extLst>
              <a:ext uri="{FF2B5EF4-FFF2-40B4-BE49-F238E27FC236}">
                <a16:creationId xmlns:a16="http://schemas.microsoft.com/office/drawing/2014/main" id="{A1CA5FB1-31CC-A301-0109-65383AB1FEEF}"/>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37616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D1DC-192A-7B81-54B3-A7623C415EEA}"/>
              </a:ext>
            </a:extLst>
          </p:cNvPr>
          <p:cNvSpPr>
            <a:spLocks noGrp="1"/>
          </p:cNvSpPr>
          <p:nvPr>
            <p:ph type="title"/>
          </p:nvPr>
        </p:nvSpPr>
        <p:spPr/>
        <p:txBody>
          <a:bodyPr/>
          <a:lstStyle/>
          <a:p>
            <a:r>
              <a:rPr lang="en-US"/>
              <a:t>Click to edit Master title style</a:t>
            </a:r>
            <a:endParaRPr lang="hi-IN"/>
          </a:p>
        </p:txBody>
      </p:sp>
      <p:sp>
        <p:nvSpPr>
          <p:cNvPr id="3" name="Content Placeholder 2">
            <a:extLst>
              <a:ext uri="{FF2B5EF4-FFF2-40B4-BE49-F238E27FC236}">
                <a16:creationId xmlns:a16="http://schemas.microsoft.com/office/drawing/2014/main" id="{43394B99-84EC-3BD6-B7D8-02C955915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Content Placeholder 3">
            <a:extLst>
              <a:ext uri="{FF2B5EF4-FFF2-40B4-BE49-F238E27FC236}">
                <a16:creationId xmlns:a16="http://schemas.microsoft.com/office/drawing/2014/main" id="{7E69DA46-AD0B-8FC5-6F05-AAB2DDC702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Date Placeholder 4">
            <a:extLst>
              <a:ext uri="{FF2B5EF4-FFF2-40B4-BE49-F238E27FC236}">
                <a16:creationId xmlns:a16="http://schemas.microsoft.com/office/drawing/2014/main" id="{CFE34E83-B184-AF57-D121-5F4C7650CC9B}"/>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6" name="Footer Placeholder 5">
            <a:extLst>
              <a:ext uri="{FF2B5EF4-FFF2-40B4-BE49-F238E27FC236}">
                <a16:creationId xmlns:a16="http://schemas.microsoft.com/office/drawing/2014/main" id="{02B014B1-8031-26BD-C2C2-B33B9F45419E}"/>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C660869-A9A3-7612-6414-B432B5AA0B57}"/>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163707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0DC6-3485-FB63-AA72-FCD2C1E6BA0A}"/>
              </a:ext>
            </a:extLst>
          </p:cNvPr>
          <p:cNvSpPr>
            <a:spLocks noGrp="1"/>
          </p:cNvSpPr>
          <p:nvPr>
            <p:ph type="title"/>
          </p:nvPr>
        </p:nvSpPr>
        <p:spPr>
          <a:xfrm>
            <a:off x="839788" y="365125"/>
            <a:ext cx="10515600" cy="1325563"/>
          </a:xfrm>
        </p:spPr>
        <p:txBody>
          <a:bodyPr/>
          <a:lstStyle/>
          <a:p>
            <a:r>
              <a:rPr lang="en-US"/>
              <a:t>Click to edit Master title style</a:t>
            </a:r>
            <a:endParaRPr lang="hi-IN"/>
          </a:p>
        </p:txBody>
      </p:sp>
      <p:sp>
        <p:nvSpPr>
          <p:cNvPr id="3" name="Text Placeholder 2">
            <a:extLst>
              <a:ext uri="{FF2B5EF4-FFF2-40B4-BE49-F238E27FC236}">
                <a16:creationId xmlns:a16="http://schemas.microsoft.com/office/drawing/2014/main" id="{6E1F0E52-4B36-D8DA-23A9-64CC8ABB5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58F7F-14AA-F5A1-CA3F-F32057CFC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5" name="Text Placeholder 4">
            <a:extLst>
              <a:ext uri="{FF2B5EF4-FFF2-40B4-BE49-F238E27FC236}">
                <a16:creationId xmlns:a16="http://schemas.microsoft.com/office/drawing/2014/main" id="{4D2E4311-7C76-F753-F4FA-6A185A65C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34B05-7B8C-20F6-DCD0-2633DD764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7" name="Date Placeholder 6">
            <a:extLst>
              <a:ext uri="{FF2B5EF4-FFF2-40B4-BE49-F238E27FC236}">
                <a16:creationId xmlns:a16="http://schemas.microsoft.com/office/drawing/2014/main" id="{4B46A9F5-66AE-5CB6-DCA7-285A7C7175D4}"/>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8" name="Footer Placeholder 7">
            <a:extLst>
              <a:ext uri="{FF2B5EF4-FFF2-40B4-BE49-F238E27FC236}">
                <a16:creationId xmlns:a16="http://schemas.microsoft.com/office/drawing/2014/main" id="{6A58943D-A1F8-2C34-2C05-168F3E8863D2}"/>
              </a:ext>
            </a:extLst>
          </p:cNvPr>
          <p:cNvSpPr>
            <a:spLocks noGrp="1"/>
          </p:cNvSpPr>
          <p:nvPr>
            <p:ph type="ftr" sz="quarter" idx="11"/>
          </p:nvPr>
        </p:nvSpPr>
        <p:spPr/>
        <p:txBody>
          <a:bodyPr/>
          <a:lstStyle/>
          <a:p>
            <a:endParaRPr lang="hi-IN"/>
          </a:p>
        </p:txBody>
      </p:sp>
      <p:sp>
        <p:nvSpPr>
          <p:cNvPr id="9" name="Slide Number Placeholder 8">
            <a:extLst>
              <a:ext uri="{FF2B5EF4-FFF2-40B4-BE49-F238E27FC236}">
                <a16:creationId xmlns:a16="http://schemas.microsoft.com/office/drawing/2014/main" id="{2015C5E7-3E18-837C-D740-90A9375A4AA0}"/>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233864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2CAD-0802-DE7A-E915-4A80938D6560}"/>
              </a:ext>
            </a:extLst>
          </p:cNvPr>
          <p:cNvSpPr>
            <a:spLocks noGrp="1"/>
          </p:cNvSpPr>
          <p:nvPr>
            <p:ph type="title"/>
          </p:nvPr>
        </p:nvSpPr>
        <p:spPr/>
        <p:txBody>
          <a:bodyPr/>
          <a:lstStyle/>
          <a:p>
            <a:r>
              <a:rPr lang="en-US"/>
              <a:t>Click to edit Master title style</a:t>
            </a:r>
            <a:endParaRPr lang="hi-IN"/>
          </a:p>
        </p:txBody>
      </p:sp>
      <p:sp>
        <p:nvSpPr>
          <p:cNvPr id="3" name="Date Placeholder 2">
            <a:extLst>
              <a:ext uri="{FF2B5EF4-FFF2-40B4-BE49-F238E27FC236}">
                <a16:creationId xmlns:a16="http://schemas.microsoft.com/office/drawing/2014/main" id="{2C43E61F-F92F-0D2F-3F55-0C9E40322104}"/>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4" name="Footer Placeholder 3">
            <a:extLst>
              <a:ext uri="{FF2B5EF4-FFF2-40B4-BE49-F238E27FC236}">
                <a16:creationId xmlns:a16="http://schemas.microsoft.com/office/drawing/2014/main" id="{96EA7BF8-93EF-A322-937A-62C28FF12B12}"/>
              </a:ext>
            </a:extLst>
          </p:cNvPr>
          <p:cNvSpPr>
            <a:spLocks noGrp="1"/>
          </p:cNvSpPr>
          <p:nvPr>
            <p:ph type="ftr" sz="quarter" idx="11"/>
          </p:nvPr>
        </p:nvSpPr>
        <p:spPr/>
        <p:txBody>
          <a:bodyPr/>
          <a:lstStyle/>
          <a:p>
            <a:endParaRPr lang="hi-IN"/>
          </a:p>
        </p:txBody>
      </p:sp>
      <p:sp>
        <p:nvSpPr>
          <p:cNvPr id="5" name="Slide Number Placeholder 4">
            <a:extLst>
              <a:ext uri="{FF2B5EF4-FFF2-40B4-BE49-F238E27FC236}">
                <a16:creationId xmlns:a16="http://schemas.microsoft.com/office/drawing/2014/main" id="{A70E51B6-080D-BD91-E176-52BE16B2A2A4}"/>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84986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AA39A-9CBC-A622-0047-E1ADBF313CF0}"/>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3" name="Footer Placeholder 2">
            <a:extLst>
              <a:ext uri="{FF2B5EF4-FFF2-40B4-BE49-F238E27FC236}">
                <a16:creationId xmlns:a16="http://schemas.microsoft.com/office/drawing/2014/main" id="{53F9572E-066A-802F-0A7D-98EA1C0D6BF5}"/>
              </a:ext>
            </a:extLst>
          </p:cNvPr>
          <p:cNvSpPr>
            <a:spLocks noGrp="1"/>
          </p:cNvSpPr>
          <p:nvPr>
            <p:ph type="ftr" sz="quarter" idx="11"/>
          </p:nvPr>
        </p:nvSpPr>
        <p:spPr/>
        <p:txBody>
          <a:bodyPr/>
          <a:lstStyle/>
          <a:p>
            <a:endParaRPr lang="hi-IN"/>
          </a:p>
        </p:txBody>
      </p:sp>
      <p:sp>
        <p:nvSpPr>
          <p:cNvPr id="4" name="Slide Number Placeholder 3">
            <a:extLst>
              <a:ext uri="{FF2B5EF4-FFF2-40B4-BE49-F238E27FC236}">
                <a16:creationId xmlns:a16="http://schemas.microsoft.com/office/drawing/2014/main" id="{9027EE8D-1FE6-0E56-1F36-0843DABBAFDC}"/>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183409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D360-2398-6372-BE21-507602E4E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Content Placeholder 2">
            <a:extLst>
              <a:ext uri="{FF2B5EF4-FFF2-40B4-BE49-F238E27FC236}">
                <a16:creationId xmlns:a16="http://schemas.microsoft.com/office/drawing/2014/main" id="{096BE69C-43C3-D273-6F6D-AD3FECA23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Text Placeholder 3">
            <a:extLst>
              <a:ext uri="{FF2B5EF4-FFF2-40B4-BE49-F238E27FC236}">
                <a16:creationId xmlns:a16="http://schemas.microsoft.com/office/drawing/2014/main" id="{BCF89548-ADA3-9DE5-BCC4-0E98E8849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FEA57-92C9-61D3-0FCD-0F989781D661}"/>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6" name="Footer Placeholder 5">
            <a:extLst>
              <a:ext uri="{FF2B5EF4-FFF2-40B4-BE49-F238E27FC236}">
                <a16:creationId xmlns:a16="http://schemas.microsoft.com/office/drawing/2014/main" id="{B2F6373C-E07F-20F1-4986-C11A20A655C3}"/>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3D09C376-F05A-3FA8-6250-6993AF49EF25}"/>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84036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573D-B25E-B1CC-98BA-D176C6D20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i-IN"/>
          </a:p>
        </p:txBody>
      </p:sp>
      <p:sp>
        <p:nvSpPr>
          <p:cNvPr id="3" name="Picture Placeholder 2">
            <a:extLst>
              <a:ext uri="{FF2B5EF4-FFF2-40B4-BE49-F238E27FC236}">
                <a16:creationId xmlns:a16="http://schemas.microsoft.com/office/drawing/2014/main" id="{22FF0AED-6E15-C5FA-7CF8-B5B2DFFAD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a:extLst>
              <a:ext uri="{FF2B5EF4-FFF2-40B4-BE49-F238E27FC236}">
                <a16:creationId xmlns:a16="http://schemas.microsoft.com/office/drawing/2014/main" id="{996AEE6B-33DF-4B26-E644-A510D7AAF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9E956-D4EE-CD2B-7CF3-28D11BCD88BB}"/>
              </a:ext>
            </a:extLst>
          </p:cNvPr>
          <p:cNvSpPr>
            <a:spLocks noGrp="1"/>
          </p:cNvSpPr>
          <p:nvPr>
            <p:ph type="dt" sz="half" idx="10"/>
          </p:nvPr>
        </p:nvSpPr>
        <p:spPr/>
        <p:txBody>
          <a:bodyPr/>
          <a:lstStyle/>
          <a:p>
            <a:fld id="{54ED1AAA-4D1A-4803-9F5E-2D827A175DAB}" type="datetimeFigureOut">
              <a:rPr lang="hi-IN" smtClean="0"/>
              <a:t>शुक्रवार, 23 आषाढ़ 1945</a:t>
            </a:fld>
            <a:endParaRPr lang="hi-IN"/>
          </a:p>
        </p:txBody>
      </p:sp>
      <p:sp>
        <p:nvSpPr>
          <p:cNvPr id="6" name="Footer Placeholder 5">
            <a:extLst>
              <a:ext uri="{FF2B5EF4-FFF2-40B4-BE49-F238E27FC236}">
                <a16:creationId xmlns:a16="http://schemas.microsoft.com/office/drawing/2014/main" id="{9359FFAA-4DD2-4FD1-8F23-2D356AA22324}"/>
              </a:ext>
            </a:extLst>
          </p:cNvPr>
          <p:cNvSpPr>
            <a:spLocks noGrp="1"/>
          </p:cNvSpPr>
          <p:nvPr>
            <p:ph type="ftr" sz="quarter" idx="11"/>
          </p:nvPr>
        </p:nvSpPr>
        <p:spPr/>
        <p:txBody>
          <a:bodyPr/>
          <a:lstStyle/>
          <a:p>
            <a:endParaRPr lang="hi-IN"/>
          </a:p>
        </p:txBody>
      </p:sp>
      <p:sp>
        <p:nvSpPr>
          <p:cNvPr id="7" name="Slide Number Placeholder 6">
            <a:extLst>
              <a:ext uri="{FF2B5EF4-FFF2-40B4-BE49-F238E27FC236}">
                <a16:creationId xmlns:a16="http://schemas.microsoft.com/office/drawing/2014/main" id="{0F379437-99AD-A9EC-6F4E-D31EE966AAD3}"/>
              </a:ext>
            </a:extLst>
          </p:cNvPr>
          <p:cNvSpPr>
            <a:spLocks noGrp="1"/>
          </p:cNvSpPr>
          <p:nvPr>
            <p:ph type="sldNum" sz="quarter" idx="12"/>
          </p:nvPr>
        </p:nvSpPr>
        <p:spPr/>
        <p:txBody>
          <a:bodyPr/>
          <a:lstStyle/>
          <a:p>
            <a:fld id="{DDC72659-D713-4794-BEC6-67B3240AF8D9}" type="slidenum">
              <a:rPr lang="hi-IN" smtClean="0"/>
              <a:t>‹#›</a:t>
            </a:fld>
            <a:endParaRPr lang="hi-IN"/>
          </a:p>
        </p:txBody>
      </p:sp>
    </p:spTree>
    <p:extLst>
      <p:ext uri="{BB962C8B-B14F-4D97-AF65-F5344CB8AC3E}">
        <p14:creationId xmlns:p14="http://schemas.microsoft.com/office/powerpoint/2010/main" val="45786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E158A-53D3-F0E3-D5CA-775F12532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i-IN"/>
          </a:p>
        </p:txBody>
      </p:sp>
      <p:sp>
        <p:nvSpPr>
          <p:cNvPr id="3" name="Text Placeholder 2">
            <a:extLst>
              <a:ext uri="{FF2B5EF4-FFF2-40B4-BE49-F238E27FC236}">
                <a16:creationId xmlns:a16="http://schemas.microsoft.com/office/drawing/2014/main" id="{B1D1D8E9-F19E-7A55-BB30-7DF0ADB9B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4" name="Date Placeholder 3">
            <a:extLst>
              <a:ext uri="{FF2B5EF4-FFF2-40B4-BE49-F238E27FC236}">
                <a16:creationId xmlns:a16="http://schemas.microsoft.com/office/drawing/2014/main" id="{55C27CCC-01FC-A945-5EC0-D09A1DAFF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D1AAA-4D1A-4803-9F5E-2D827A175DAB}" type="datetimeFigureOut">
              <a:rPr lang="hi-IN" smtClean="0"/>
              <a:t>शुक्रवार, 23 आषाढ़ 1945</a:t>
            </a:fld>
            <a:endParaRPr lang="hi-IN"/>
          </a:p>
        </p:txBody>
      </p:sp>
      <p:sp>
        <p:nvSpPr>
          <p:cNvPr id="5" name="Footer Placeholder 4">
            <a:extLst>
              <a:ext uri="{FF2B5EF4-FFF2-40B4-BE49-F238E27FC236}">
                <a16:creationId xmlns:a16="http://schemas.microsoft.com/office/drawing/2014/main" id="{7CBC8E44-4631-7FA5-F0F4-90F914AAB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a:extLst>
              <a:ext uri="{FF2B5EF4-FFF2-40B4-BE49-F238E27FC236}">
                <a16:creationId xmlns:a16="http://schemas.microsoft.com/office/drawing/2014/main" id="{84180BA0-A796-F084-3FBC-AFA22F53B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72659-D713-4794-BEC6-67B3240AF8D9}" type="slidenum">
              <a:rPr lang="hi-IN" smtClean="0"/>
              <a:t>‹#›</a:t>
            </a:fld>
            <a:endParaRPr lang="hi-IN"/>
          </a:p>
        </p:txBody>
      </p:sp>
    </p:spTree>
    <p:extLst>
      <p:ext uri="{BB962C8B-B14F-4D97-AF65-F5344CB8AC3E}">
        <p14:creationId xmlns:p14="http://schemas.microsoft.com/office/powerpoint/2010/main" val="325170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A3F8-A24B-9D96-A13F-71A6C3DD4619}"/>
              </a:ext>
            </a:extLst>
          </p:cNvPr>
          <p:cNvSpPr>
            <a:spLocks noGrp="1"/>
          </p:cNvSpPr>
          <p:nvPr>
            <p:ph type="ctrTitle"/>
          </p:nvPr>
        </p:nvSpPr>
        <p:spPr/>
        <p:txBody>
          <a:bodyPr/>
          <a:lstStyle/>
          <a:p>
            <a:r>
              <a:rPr lang="en-US" dirty="0"/>
              <a:t>Presenting Analysis Report to CEO and CMO</a:t>
            </a:r>
            <a:endParaRPr lang="hi-IN" dirty="0"/>
          </a:p>
        </p:txBody>
      </p:sp>
      <p:sp>
        <p:nvSpPr>
          <p:cNvPr id="3" name="Subtitle 2">
            <a:extLst>
              <a:ext uri="{FF2B5EF4-FFF2-40B4-BE49-F238E27FC236}">
                <a16:creationId xmlns:a16="http://schemas.microsoft.com/office/drawing/2014/main" id="{531459C5-5487-B739-C2A7-7BD135B0BC0B}"/>
              </a:ext>
            </a:extLst>
          </p:cNvPr>
          <p:cNvSpPr>
            <a:spLocks noGrp="1"/>
          </p:cNvSpPr>
          <p:nvPr>
            <p:ph type="subTitle" idx="1"/>
          </p:nvPr>
        </p:nvSpPr>
        <p:spPr/>
        <p:txBody>
          <a:bodyPr/>
          <a:lstStyle/>
          <a:p>
            <a:r>
              <a:rPr lang="en-US" dirty="0"/>
              <a:t>Online Retail Analysis</a:t>
            </a:r>
            <a:endParaRPr lang="hi-IN" dirty="0"/>
          </a:p>
        </p:txBody>
      </p:sp>
    </p:spTree>
    <p:extLst>
      <p:ext uri="{BB962C8B-B14F-4D97-AF65-F5344CB8AC3E}">
        <p14:creationId xmlns:p14="http://schemas.microsoft.com/office/powerpoint/2010/main" val="43738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9F18-4161-2149-7BAC-368E3468C663}"/>
              </a:ext>
            </a:extLst>
          </p:cNvPr>
          <p:cNvSpPr>
            <a:spLocks noGrp="1"/>
          </p:cNvSpPr>
          <p:nvPr>
            <p:ph type="title"/>
          </p:nvPr>
        </p:nvSpPr>
        <p:spPr/>
        <p:txBody>
          <a:bodyPr/>
          <a:lstStyle/>
          <a:p>
            <a:r>
              <a:rPr lang="en-US" dirty="0"/>
              <a:t>Answer-2</a:t>
            </a:r>
            <a:endParaRPr lang="hi-IN" dirty="0"/>
          </a:p>
        </p:txBody>
      </p:sp>
      <p:sp>
        <p:nvSpPr>
          <p:cNvPr id="3" name="Content Placeholder 2">
            <a:extLst>
              <a:ext uri="{FF2B5EF4-FFF2-40B4-BE49-F238E27FC236}">
                <a16:creationId xmlns:a16="http://schemas.microsoft.com/office/drawing/2014/main" id="{D92CEEB7-1E37-204C-2755-E4ABDFA4FD90}"/>
              </a:ext>
            </a:extLst>
          </p:cNvPr>
          <p:cNvSpPr>
            <a:spLocks noGrp="1"/>
          </p:cNvSpPr>
          <p:nvPr>
            <p:ph idx="1"/>
          </p:nvPr>
        </p:nvSpPr>
        <p:spPr/>
        <p:txBody>
          <a:bodyPr/>
          <a:lstStyle/>
          <a:p>
            <a:r>
              <a:rPr lang="en-US" dirty="0"/>
              <a:t>Top 10 countries with highest Revenue</a:t>
            </a:r>
          </a:p>
          <a:p>
            <a:r>
              <a:rPr lang="en-US" dirty="0"/>
              <a:t>Also Quantity sold across the Top 10 countries</a:t>
            </a:r>
          </a:p>
          <a:p>
            <a:r>
              <a:rPr lang="en-US" dirty="0"/>
              <a:t>We are excluding United Kingdom from this analysis</a:t>
            </a:r>
          </a:p>
          <a:p>
            <a:r>
              <a:rPr lang="en-US" dirty="0"/>
              <a:t>Netherland Tops the list</a:t>
            </a:r>
          </a:p>
          <a:p>
            <a:r>
              <a:rPr lang="en-US" dirty="0"/>
              <a:t>Revenue and Quantity are not strictly correlational</a:t>
            </a:r>
          </a:p>
          <a:p>
            <a:endParaRPr lang="hi-IN" dirty="0"/>
          </a:p>
        </p:txBody>
      </p:sp>
    </p:spTree>
    <p:extLst>
      <p:ext uri="{BB962C8B-B14F-4D97-AF65-F5344CB8AC3E}">
        <p14:creationId xmlns:p14="http://schemas.microsoft.com/office/powerpoint/2010/main" val="19129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75B8-06AE-2B32-BD6A-77527781987D}"/>
              </a:ext>
            </a:extLst>
          </p:cNvPr>
          <p:cNvSpPr>
            <a:spLocks noGrp="1"/>
          </p:cNvSpPr>
          <p:nvPr>
            <p:ph type="title"/>
          </p:nvPr>
        </p:nvSpPr>
        <p:spPr/>
        <p:txBody>
          <a:bodyPr/>
          <a:lstStyle/>
          <a:p>
            <a:r>
              <a:rPr lang="en-US" dirty="0"/>
              <a:t>Top 10 Countries by Revenue Viz</a:t>
            </a:r>
            <a:endParaRPr lang="hi-IN" dirty="0"/>
          </a:p>
        </p:txBody>
      </p:sp>
      <p:sp>
        <p:nvSpPr>
          <p:cNvPr id="4" name="Content Placeholder 3">
            <a:extLst>
              <a:ext uri="{FF2B5EF4-FFF2-40B4-BE49-F238E27FC236}">
                <a16:creationId xmlns:a16="http://schemas.microsoft.com/office/drawing/2014/main" id="{4CC8047C-8817-D44B-8D52-2F3FD5879F61}"/>
              </a:ext>
            </a:extLst>
          </p:cNvPr>
          <p:cNvSpPr>
            <a:spLocks noGrp="1"/>
          </p:cNvSpPr>
          <p:nvPr>
            <p:ph idx="1"/>
          </p:nvPr>
        </p:nvSpPr>
        <p:spPr/>
        <p:txBody>
          <a:bodyPr/>
          <a:lstStyle/>
          <a:p>
            <a:endParaRPr lang="hi-IN"/>
          </a:p>
        </p:txBody>
      </p:sp>
      <p:pic>
        <p:nvPicPr>
          <p:cNvPr id="7" name="Picture 6">
            <a:extLst>
              <a:ext uri="{FF2B5EF4-FFF2-40B4-BE49-F238E27FC236}">
                <a16:creationId xmlns:a16="http://schemas.microsoft.com/office/drawing/2014/main" id="{6ACFCC66-2A80-9722-32E0-1FA629B82D54}"/>
              </a:ext>
            </a:extLst>
          </p:cNvPr>
          <p:cNvPicPr>
            <a:picLocks noChangeAspect="1"/>
          </p:cNvPicPr>
          <p:nvPr/>
        </p:nvPicPr>
        <p:blipFill>
          <a:blip r:embed="rId2"/>
          <a:stretch>
            <a:fillRect/>
          </a:stretch>
        </p:blipFill>
        <p:spPr>
          <a:xfrm>
            <a:off x="259307" y="1457326"/>
            <a:ext cx="11450472" cy="5035550"/>
          </a:xfrm>
          <a:prstGeom prst="rect">
            <a:avLst/>
          </a:prstGeom>
        </p:spPr>
      </p:pic>
    </p:spTree>
    <p:extLst>
      <p:ext uri="{BB962C8B-B14F-4D97-AF65-F5344CB8AC3E}">
        <p14:creationId xmlns:p14="http://schemas.microsoft.com/office/powerpoint/2010/main" val="383217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22E4-D949-2114-FCE0-570DF741A875}"/>
              </a:ext>
            </a:extLst>
          </p:cNvPr>
          <p:cNvSpPr>
            <a:spLocks noGrp="1"/>
          </p:cNvSpPr>
          <p:nvPr>
            <p:ph type="title"/>
          </p:nvPr>
        </p:nvSpPr>
        <p:spPr/>
        <p:txBody>
          <a:bodyPr/>
          <a:lstStyle/>
          <a:p>
            <a:r>
              <a:rPr lang="en-US" dirty="0"/>
              <a:t>Question-3</a:t>
            </a:r>
            <a:endParaRPr lang="hi-IN" dirty="0"/>
          </a:p>
        </p:txBody>
      </p:sp>
      <p:sp>
        <p:nvSpPr>
          <p:cNvPr id="3" name="Content Placeholder 2">
            <a:extLst>
              <a:ext uri="{FF2B5EF4-FFF2-40B4-BE49-F238E27FC236}">
                <a16:creationId xmlns:a16="http://schemas.microsoft.com/office/drawing/2014/main" id="{5A5319BB-FE49-992D-25B6-5C9CBF472541}"/>
              </a:ext>
            </a:extLst>
          </p:cNvPr>
          <p:cNvSpPr>
            <a:spLocks noGrp="1"/>
          </p:cNvSpPr>
          <p:nvPr>
            <p:ph idx="1"/>
          </p:nvPr>
        </p:nvSpPr>
        <p:spPr/>
        <p:txBody>
          <a:bodyPr/>
          <a:lstStyle/>
          <a:p>
            <a:r>
              <a:rPr lang="en-IN" b="0" i="0" dirty="0">
                <a:solidFill>
                  <a:srgbClr val="333333"/>
                </a:solidFill>
                <a:effectLst/>
                <a:latin typeface="Open Sans" panose="020B0606030504020204" pitchFamily="34"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hi-IN" dirty="0"/>
          </a:p>
        </p:txBody>
      </p:sp>
    </p:spTree>
    <p:extLst>
      <p:ext uri="{BB962C8B-B14F-4D97-AF65-F5344CB8AC3E}">
        <p14:creationId xmlns:p14="http://schemas.microsoft.com/office/powerpoint/2010/main" val="125054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0906-D6B6-492C-481C-781B5695D453}"/>
              </a:ext>
            </a:extLst>
          </p:cNvPr>
          <p:cNvSpPr>
            <a:spLocks noGrp="1"/>
          </p:cNvSpPr>
          <p:nvPr>
            <p:ph type="title"/>
          </p:nvPr>
        </p:nvSpPr>
        <p:spPr/>
        <p:txBody>
          <a:bodyPr/>
          <a:lstStyle/>
          <a:p>
            <a:r>
              <a:rPr lang="en-US" dirty="0"/>
              <a:t>Answer-3</a:t>
            </a:r>
            <a:endParaRPr lang="hi-IN" dirty="0"/>
          </a:p>
        </p:txBody>
      </p:sp>
      <p:sp>
        <p:nvSpPr>
          <p:cNvPr id="3" name="Content Placeholder 2">
            <a:extLst>
              <a:ext uri="{FF2B5EF4-FFF2-40B4-BE49-F238E27FC236}">
                <a16:creationId xmlns:a16="http://schemas.microsoft.com/office/drawing/2014/main" id="{C2378F12-D1D3-B852-47D1-392B807E1CC0}"/>
              </a:ext>
            </a:extLst>
          </p:cNvPr>
          <p:cNvSpPr>
            <a:spLocks noGrp="1"/>
          </p:cNvSpPr>
          <p:nvPr>
            <p:ph idx="1"/>
          </p:nvPr>
        </p:nvSpPr>
        <p:spPr/>
        <p:txBody>
          <a:bodyPr/>
          <a:lstStyle/>
          <a:p>
            <a:r>
              <a:rPr lang="en-US" dirty="0"/>
              <a:t>Top 10 customers by revenue</a:t>
            </a:r>
          </a:p>
          <a:p>
            <a:r>
              <a:rPr lang="en-US" dirty="0"/>
              <a:t>Customer with id 14646 has provided the highest revenue</a:t>
            </a:r>
          </a:p>
          <a:p>
            <a:r>
              <a:rPr lang="en-US" dirty="0"/>
              <a:t>Followed by  18102</a:t>
            </a:r>
          </a:p>
          <a:p>
            <a:r>
              <a:rPr lang="en-US" dirty="0"/>
              <a:t>Top 2 Customers contribution is more than bottom 5 customers of the  Top 10 list</a:t>
            </a:r>
          </a:p>
          <a:p>
            <a:r>
              <a:rPr lang="en-US" dirty="0"/>
              <a:t>We can focus more on these customers.</a:t>
            </a:r>
          </a:p>
        </p:txBody>
      </p:sp>
    </p:spTree>
    <p:extLst>
      <p:ext uri="{BB962C8B-B14F-4D97-AF65-F5344CB8AC3E}">
        <p14:creationId xmlns:p14="http://schemas.microsoft.com/office/powerpoint/2010/main" val="338542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682F-681B-7533-CA6D-99B138D82E70}"/>
              </a:ext>
            </a:extLst>
          </p:cNvPr>
          <p:cNvSpPr>
            <a:spLocks noGrp="1"/>
          </p:cNvSpPr>
          <p:nvPr>
            <p:ph type="title"/>
          </p:nvPr>
        </p:nvSpPr>
        <p:spPr/>
        <p:txBody>
          <a:bodyPr/>
          <a:lstStyle/>
          <a:p>
            <a:r>
              <a:rPr lang="en-US" dirty="0"/>
              <a:t>Top 10 Customers by Revenue Viz</a:t>
            </a:r>
            <a:endParaRPr lang="hi-IN" dirty="0"/>
          </a:p>
        </p:txBody>
      </p:sp>
      <p:pic>
        <p:nvPicPr>
          <p:cNvPr id="7" name="Picture 6">
            <a:extLst>
              <a:ext uri="{FF2B5EF4-FFF2-40B4-BE49-F238E27FC236}">
                <a16:creationId xmlns:a16="http://schemas.microsoft.com/office/drawing/2014/main" id="{CAF4C63D-C402-353C-CA2A-CBA5C90F510F}"/>
              </a:ext>
            </a:extLst>
          </p:cNvPr>
          <p:cNvPicPr>
            <a:picLocks noChangeAspect="1"/>
          </p:cNvPicPr>
          <p:nvPr/>
        </p:nvPicPr>
        <p:blipFill>
          <a:blip r:embed="rId2"/>
          <a:stretch>
            <a:fillRect/>
          </a:stretch>
        </p:blipFill>
        <p:spPr>
          <a:xfrm>
            <a:off x="1173707" y="1463675"/>
            <a:ext cx="10058400" cy="5029200"/>
          </a:xfrm>
          <a:prstGeom prst="rect">
            <a:avLst/>
          </a:prstGeom>
        </p:spPr>
      </p:pic>
    </p:spTree>
    <p:extLst>
      <p:ext uri="{BB962C8B-B14F-4D97-AF65-F5344CB8AC3E}">
        <p14:creationId xmlns:p14="http://schemas.microsoft.com/office/powerpoint/2010/main" val="55574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29FB-AA45-E55B-856E-C77790FEDB01}"/>
              </a:ext>
            </a:extLst>
          </p:cNvPr>
          <p:cNvSpPr>
            <a:spLocks noGrp="1"/>
          </p:cNvSpPr>
          <p:nvPr>
            <p:ph type="title"/>
          </p:nvPr>
        </p:nvSpPr>
        <p:spPr/>
        <p:txBody>
          <a:bodyPr/>
          <a:lstStyle/>
          <a:p>
            <a:r>
              <a:rPr lang="en-US" dirty="0"/>
              <a:t>Question-4</a:t>
            </a:r>
            <a:endParaRPr lang="hi-IN" dirty="0"/>
          </a:p>
        </p:txBody>
      </p:sp>
      <p:sp>
        <p:nvSpPr>
          <p:cNvPr id="3" name="Content Placeholder 2">
            <a:extLst>
              <a:ext uri="{FF2B5EF4-FFF2-40B4-BE49-F238E27FC236}">
                <a16:creationId xmlns:a16="http://schemas.microsoft.com/office/drawing/2014/main" id="{AF2A568D-56B9-B2FB-5963-6EE1C4262429}"/>
              </a:ext>
            </a:extLst>
          </p:cNvPr>
          <p:cNvSpPr>
            <a:spLocks noGrp="1"/>
          </p:cNvSpPr>
          <p:nvPr>
            <p:ph idx="1"/>
          </p:nvPr>
        </p:nvSpPr>
        <p:spPr/>
        <p:txBody>
          <a:bodyPr/>
          <a:lstStyle/>
          <a:p>
            <a:r>
              <a:rPr lang="en-IN" b="0" i="0" dirty="0">
                <a:solidFill>
                  <a:srgbClr val="333333"/>
                </a:solidFill>
                <a:effectLst/>
                <a:latin typeface="Open Sans" panose="020B0606030504020204" pitchFamily="34"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hi-IN" dirty="0"/>
          </a:p>
        </p:txBody>
      </p:sp>
    </p:spTree>
    <p:extLst>
      <p:ext uri="{BB962C8B-B14F-4D97-AF65-F5344CB8AC3E}">
        <p14:creationId xmlns:p14="http://schemas.microsoft.com/office/powerpoint/2010/main" val="193729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2FF3-67EC-AC8F-672F-E5A1528B1633}"/>
              </a:ext>
            </a:extLst>
          </p:cNvPr>
          <p:cNvSpPr>
            <a:spLocks noGrp="1"/>
          </p:cNvSpPr>
          <p:nvPr>
            <p:ph type="title"/>
          </p:nvPr>
        </p:nvSpPr>
        <p:spPr/>
        <p:txBody>
          <a:bodyPr/>
          <a:lstStyle/>
          <a:p>
            <a:r>
              <a:rPr lang="en-US" dirty="0"/>
              <a:t>Answer-4</a:t>
            </a:r>
            <a:endParaRPr lang="hi-IN" dirty="0"/>
          </a:p>
        </p:txBody>
      </p:sp>
      <p:sp>
        <p:nvSpPr>
          <p:cNvPr id="3" name="Content Placeholder 2">
            <a:extLst>
              <a:ext uri="{FF2B5EF4-FFF2-40B4-BE49-F238E27FC236}">
                <a16:creationId xmlns:a16="http://schemas.microsoft.com/office/drawing/2014/main" id="{7E33BFE5-7848-1245-36CB-EA6B04A2223A}"/>
              </a:ext>
            </a:extLst>
          </p:cNvPr>
          <p:cNvSpPr>
            <a:spLocks noGrp="1"/>
          </p:cNvSpPr>
          <p:nvPr>
            <p:ph idx="1"/>
          </p:nvPr>
        </p:nvSpPr>
        <p:spPr/>
        <p:txBody>
          <a:bodyPr/>
          <a:lstStyle/>
          <a:p>
            <a:r>
              <a:rPr lang="en-US" dirty="0"/>
              <a:t>Plotting products demand on a map chart</a:t>
            </a:r>
          </a:p>
          <a:p>
            <a:r>
              <a:rPr lang="en-US" dirty="0"/>
              <a:t>Excluding UK from this analysis</a:t>
            </a:r>
          </a:p>
          <a:p>
            <a:r>
              <a:rPr lang="en-US" dirty="0"/>
              <a:t>This is the map plot of Question-2 for better visualization</a:t>
            </a:r>
          </a:p>
          <a:p>
            <a:r>
              <a:rPr lang="en-US" dirty="0"/>
              <a:t>Countries around UK are having the most demand</a:t>
            </a:r>
          </a:p>
          <a:p>
            <a:r>
              <a:rPr lang="en-US" dirty="0"/>
              <a:t>US, Canada and Brazil have less demand compared to their area</a:t>
            </a:r>
          </a:p>
          <a:p>
            <a:endParaRPr lang="hi-IN" dirty="0"/>
          </a:p>
        </p:txBody>
      </p:sp>
    </p:spTree>
    <p:extLst>
      <p:ext uri="{BB962C8B-B14F-4D97-AF65-F5344CB8AC3E}">
        <p14:creationId xmlns:p14="http://schemas.microsoft.com/office/powerpoint/2010/main" val="426314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A379-840F-61F3-AC26-5453D377C1EB}"/>
              </a:ext>
            </a:extLst>
          </p:cNvPr>
          <p:cNvSpPr>
            <a:spLocks noGrp="1"/>
          </p:cNvSpPr>
          <p:nvPr>
            <p:ph type="title"/>
          </p:nvPr>
        </p:nvSpPr>
        <p:spPr/>
        <p:txBody>
          <a:bodyPr/>
          <a:lstStyle/>
          <a:p>
            <a:r>
              <a:rPr lang="en-US" dirty="0"/>
              <a:t>Overall Products Demand Map Viz</a:t>
            </a:r>
            <a:endParaRPr lang="hi-IN" dirty="0"/>
          </a:p>
        </p:txBody>
      </p:sp>
      <p:pic>
        <p:nvPicPr>
          <p:cNvPr id="7" name="Picture 6">
            <a:extLst>
              <a:ext uri="{FF2B5EF4-FFF2-40B4-BE49-F238E27FC236}">
                <a16:creationId xmlns:a16="http://schemas.microsoft.com/office/drawing/2014/main" id="{0DEDCA05-3D35-6396-F1B8-70750DE83A87}"/>
              </a:ext>
            </a:extLst>
          </p:cNvPr>
          <p:cNvPicPr>
            <a:picLocks noChangeAspect="1"/>
          </p:cNvPicPr>
          <p:nvPr/>
        </p:nvPicPr>
        <p:blipFill>
          <a:blip r:embed="rId2"/>
          <a:stretch>
            <a:fillRect/>
          </a:stretch>
        </p:blipFill>
        <p:spPr>
          <a:xfrm>
            <a:off x="700087" y="1375153"/>
            <a:ext cx="11187113" cy="5117721"/>
          </a:xfrm>
          <a:prstGeom prst="rect">
            <a:avLst/>
          </a:prstGeom>
        </p:spPr>
      </p:pic>
    </p:spTree>
    <p:extLst>
      <p:ext uri="{BB962C8B-B14F-4D97-AF65-F5344CB8AC3E}">
        <p14:creationId xmlns:p14="http://schemas.microsoft.com/office/powerpoint/2010/main" val="3398208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B0838-E43B-E680-CCBC-0A644615F9B3}"/>
              </a:ext>
            </a:extLst>
          </p:cNvPr>
          <p:cNvSpPr>
            <a:spLocks noGrp="1"/>
          </p:cNvSpPr>
          <p:nvPr>
            <p:ph idx="1"/>
          </p:nvPr>
        </p:nvSpPr>
        <p:spPr/>
        <p:txBody>
          <a:bodyPr/>
          <a:lstStyle/>
          <a:p>
            <a:pPr marL="0" indent="0" algn="ctr">
              <a:buNone/>
            </a:pPr>
            <a:endParaRPr lang="en-US" sz="6000" dirty="0"/>
          </a:p>
          <a:p>
            <a:pPr marL="0" indent="0" algn="ctr">
              <a:buNone/>
            </a:pPr>
            <a:r>
              <a:rPr lang="en-US" sz="6000" dirty="0"/>
              <a:t>Questions?</a:t>
            </a:r>
            <a:endParaRPr lang="hi-IN" dirty="0"/>
          </a:p>
        </p:txBody>
      </p:sp>
    </p:spTree>
    <p:extLst>
      <p:ext uri="{BB962C8B-B14F-4D97-AF65-F5344CB8AC3E}">
        <p14:creationId xmlns:p14="http://schemas.microsoft.com/office/powerpoint/2010/main" val="20727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CC700-C02E-3764-5EC1-3F8764FAA971}"/>
              </a:ext>
            </a:extLst>
          </p:cNvPr>
          <p:cNvSpPr>
            <a:spLocks noGrp="1"/>
          </p:cNvSpPr>
          <p:nvPr>
            <p:ph idx="1"/>
          </p:nvPr>
        </p:nvSpPr>
        <p:spPr/>
        <p:txBody>
          <a:bodyPr>
            <a:normAutofit/>
          </a:bodyPr>
          <a:lstStyle/>
          <a:p>
            <a:pPr marL="0" indent="0" algn="ctr">
              <a:buNone/>
            </a:pPr>
            <a:endParaRPr lang="en-US" sz="4800" dirty="0"/>
          </a:p>
          <a:p>
            <a:pPr marL="0" indent="0" algn="ctr">
              <a:buNone/>
            </a:pPr>
            <a:r>
              <a:rPr lang="en-US" sz="6000" dirty="0"/>
              <a:t>Thank You</a:t>
            </a:r>
            <a:endParaRPr lang="hi-IN" sz="6000" dirty="0"/>
          </a:p>
        </p:txBody>
      </p:sp>
    </p:spTree>
    <p:extLst>
      <p:ext uri="{BB962C8B-B14F-4D97-AF65-F5344CB8AC3E}">
        <p14:creationId xmlns:p14="http://schemas.microsoft.com/office/powerpoint/2010/main" val="143249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1F98-39E0-D0DC-618F-8D2B36EB26B0}"/>
              </a:ext>
            </a:extLst>
          </p:cNvPr>
          <p:cNvSpPr>
            <a:spLocks noGrp="1"/>
          </p:cNvSpPr>
          <p:nvPr>
            <p:ph type="title"/>
          </p:nvPr>
        </p:nvSpPr>
        <p:spPr/>
        <p:txBody>
          <a:bodyPr/>
          <a:lstStyle/>
          <a:p>
            <a:r>
              <a:rPr lang="en-US" dirty="0"/>
              <a:t>Familiarize with data</a:t>
            </a:r>
            <a:endParaRPr lang="hi-IN" dirty="0"/>
          </a:p>
        </p:txBody>
      </p:sp>
      <p:sp>
        <p:nvSpPr>
          <p:cNvPr id="3" name="Content Placeholder 2">
            <a:extLst>
              <a:ext uri="{FF2B5EF4-FFF2-40B4-BE49-F238E27FC236}">
                <a16:creationId xmlns:a16="http://schemas.microsoft.com/office/drawing/2014/main" id="{DFC0D82E-A6FB-EB38-211D-59234A6FE1B1}"/>
              </a:ext>
            </a:extLst>
          </p:cNvPr>
          <p:cNvSpPr>
            <a:spLocks noGrp="1"/>
          </p:cNvSpPr>
          <p:nvPr>
            <p:ph idx="1"/>
          </p:nvPr>
        </p:nvSpPr>
        <p:spPr>
          <a:xfrm>
            <a:off x="838199" y="1825625"/>
            <a:ext cx="10803835" cy="4667250"/>
          </a:xfrm>
        </p:spPr>
        <p:txBody>
          <a:bodyPr/>
          <a:lstStyle/>
          <a:p>
            <a:r>
              <a:rPr lang="en-US" dirty="0"/>
              <a:t>The dataset includes</a:t>
            </a:r>
          </a:p>
          <a:p>
            <a:endParaRPr lang="hi-IN" dirty="0"/>
          </a:p>
        </p:txBody>
      </p:sp>
      <p:sp>
        <p:nvSpPr>
          <p:cNvPr id="4" name="Oval 3">
            <a:extLst>
              <a:ext uri="{FF2B5EF4-FFF2-40B4-BE49-F238E27FC236}">
                <a16:creationId xmlns:a16="http://schemas.microsoft.com/office/drawing/2014/main" id="{AB65C94D-183B-1D6B-7914-CB5A86A6E032}"/>
              </a:ext>
            </a:extLst>
          </p:cNvPr>
          <p:cNvSpPr/>
          <p:nvPr/>
        </p:nvSpPr>
        <p:spPr>
          <a:xfrm>
            <a:off x="1113183" y="3564835"/>
            <a:ext cx="1378226" cy="67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InvoiceNo</a:t>
            </a:r>
            <a:endParaRPr lang="hi-IN" dirty="0"/>
          </a:p>
        </p:txBody>
      </p:sp>
      <p:sp>
        <p:nvSpPr>
          <p:cNvPr id="5" name="Rectangle 4">
            <a:extLst>
              <a:ext uri="{FF2B5EF4-FFF2-40B4-BE49-F238E27FC236}">
                <a16:creationId xmlns:a16="http://schemas.microsoft.com/office/drawing/2014/main" id="{B0AE0F71-5EB3-917A-6BE7-D46F73C808CB}"/>
              </a:ext>
            </a:extLst>
          </p:cNvPr>
          <p:cNvSpPr/>
          <p:nvPr/>
        </p:nvSpPr>
        <p:spPr>
          <a:xfrm>
            <a:off x="3366052" y="3631096"/>
            <a:ext cx="12987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StockCode</a:t>
            </a:r>
            <a:endParaRPr lang="hi-IN" dirty="0"/>
          </a:p>
        </p:txBody>
      </p:sp>
      <p:sp>
        <p:nvSpPr>
          <p:cNvPr id="6" name="Rectangle 5">
            <a:extLst>
              <a:ext uri="{FF2B5EF4-FFF2-40B4-BE49-F238E27FC236}">
                <a16:creationId xmlns:a16="http://schemas.microsoft.com/office/drawing/2014/main" id="{0896C9B5-0506-5388-43BE-657FFCAD1D70}"/>
              </a:ext>
            </a:extLst>
          </p:cNvPr>
          <p:cNvSpPr/>
          <p:nvPr/>
        </p:nvSpPr>
        <p:spPr>
          <a:xfrm>
            <a:off x="3366052" y="2423561"/>
            <a:ext cx="12987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a:t>
            </a:r>
            <a:endParaRPr lang="hi-IN" dirty="0"/>
          </a:p>
        </p:txBody>
      </p:sp>
      <p:sp>
        <p:nvSpPr>
          <p:cNvPr id="7" name="Rectangle 6">
            <a:extLst>
              <a:ext uri="{FF2B5EF4-FFF2-40B4-BE49-F238E27FC236}">
                <a16:creationId xmlns:a16="http://schemas.microsoft.com/office/drawing/2014/main" id="{07F25041-CAB9-773B-479E-C546FCAF50E4}"/>
              </a:ext>
            </a:extLst>
          </p:cNvPr>
          <p:cNvSpPr/>
          <p:nvPr/>
        </p:nvSpPr>
        <p:spPr>
          <a:xfrm>
            <a:off x="3366052" y="4904029"/>
            <a:ext cx="12987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Quantity</a:t>
            </a:r>
            <a:endParaRPr lang="hi-IN" dirty="0"/>
          </a:p>
        </p:txBody>
      </p:sp>
      <p:sp>
        <p:nvSpPr>
          <p:cNvPr id="8" name="Rectangle: Rounded Corners 7">
            <a:extLst>
              <a:ext uri="{FF2B5EF4-FFF2-40B4-BE49-F238E27FC236}">
                <a16:creationId xmlns:a16="http://schemas.microsoft.com/office/drawing/2014/main" id="{F6D4ABC7-A8B0-5A81-5690-67CA224E2D2A}"/>
              </a:ext>
            </a:extLst>
          </p:cNvPr>
          <p:cNvSpPr/>
          <p:nvPr/>
        </p:nvSpPr>
        <p:spPr>
          <a:xfrm>
            <a:off x="6096000" y="3429000"/>
            <a:ext cx="1378226" cy="8116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Invoice Date</a:t>
            </a:r>
            <a:endParaRPr lang="hi-IN" dirty="0"/>
          </a:p>
        </p:txBody>
      </p:sp>
      <p:sp>
        <p:nvSpPr>
          <p:cNvPr id="9" name="Rectangle 8">
            <a:extLst>
              <a:ext uri="{FF2B5EF4-FFF2-40B4-BE49-F238E27FC236}">
                <a16:creationId xmlns:a16="http://schemas.microsoft.com/office/drawing/2014/main" id="{24456120-73B2-48F5-31C3-3BA098864A51}"/>
              </a:ext>
            </a:extLst>
          </p:cNvPr>
          <p:cNvSpPr/>
          <p:nvPr/>
        </p:nvSpPr>
        <p:spPr>
          <a:xfrm>
            <a:off x="8077199" y="2423561"/>
            <a:ext cx="12987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UnitPrice</a:t>
            </a:r>
            <a:endParaRPr lang="hi-IN" dirty="0"/>
          </a:p>
        </p:txBody>
      </p:sp>
      <p:sp>
        <p:nvSpPr>
          <p:cNvPr id="10" name="Rectangle 9">
            <a:extLst>
              <a:ext uri="{FF2B5EF4-FFF2-40B4-BE49-F238E27FC236}">
                <a16:creationId xmlns:a16="http://schemas.microsoft.com/office/drawing/2014/main" id="{C57F4F7C-C4C7-2006-0A42-679B8E74FEE1}"/>
              </a:ext>
            </a:extLst>
          </p:cNvPr>
          <p:cNvSpPr/>
          <p:nvPr/>
        </p:nvSpPr>
        <p:spPr>
          <a:xfrm>
            <a:off x="8077198" y="4599229"/>
            <a:ext cx="129871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CustomerID</a:t>
            </a:r>
            <a:endParaRPr lang="hi-IN" dirty="0"/>
          </a:p>
        </p:txBody>
      </p:sp>
      <p:sp>
        <p:nvSpPr>
          <p:cNvPr id="11" name="Oval 10">
            <a:extLst>
              <a:ext uri="{FF2B5EF4-FFF2-40B4-BE49-F238E27FC236}">
                <a16:creationId xmlns:a16="http://schemas.microsoft.com/office/drawing/2014/main" id="{9849705D-F957-B703-E488-8D50622E982C}"/>
              </a:ext>
            </a:extLst>
          </p:cNvPr>
          <p:cNvSpPr/>
          <p:nvPr/>
        </p:nvSpPr>
        <p:spPr>
          <a:xfrm>
            <a:off x="9700591" y="5536993"/>
            <a:ext cx="1417983" cy="503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Country</a:t>
            </a:r>
            <a:endParaRPr lang="hi-IN" dirty="0"/>
          </a:p>
        </p:txBody>
      </p:sp>
      <p:cxnSp>
        <p:nvCxnSpPr>
          <p:cNvPr id="15" name="Straight Arrow Connector 14">
            <a:extLst>
              <a:ext uri="{FF2B5EF4-FFF2-40B4-BE49-F238E27FC236}">
                <a16:creationId xmlns:a16="http://schemas.microsoft.com/office/drawing/2014/main" id="{751F0513-43ED-B4BD-54B0-EED9375F82BA}"/>
              </a:ext>
            </a:extLst>
          </p:cNvPr>
          <p:cNvCxnSpPr>
            <a:cxnSpLocks/>
          </p:cNvCxnSpPr>
          <p:nvPr/>
        </p:nvCxnSpPr>
        <p:spPr>
          <a:xfrm>
            <a:off x="2491409" y="3841474"/>
            <a:ext cx="874643" cy="33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450BDE-3A43-5144-53C1-8FF038A7A00A}"/>
              </a:ext>
            </a:extLst>
          </p:cNvPr>
          <p:cNvCxnSpPr>
            <a:cxnSpLocks/>
            <a:stCxn id="6" idx="2"/>
            <a:endCxn id="5" idx="0"/>
          </p:cNvCxnSpPr>
          <p:nvPr/>
        </p:nvCxnSpPr>
        <p:spPr>
          <a:xfrm>
            <a:off x="4015409" y="3033161"/>
            <a:ext cx="0" cy="597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94DEBDD-E2BD-1CED-E272-F70649BE029F}"/>
              </a:ext>
            </a:extLst>
          </p:cNvPr>
          <p:cNvCxnSpPr>
            <a:cxnSpLocks/>
            <a:endCxn id="7" idx="0"/>
          </p:cNvCxnSpPr>
          <p:nvPr/>
        </p:nvCxnSpPr>
        <p:spPr>
          <a:xfrm>
            <a:off x="4015409" y="4240696"/>
            <a:ext cx="0" cy="66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901A8A4-1740-C8FC-1D02-1C8242F5141E}"/>
              </a:ext>
            </a:extLst>
          </p:cNvPr>
          <p:cNvCxnSpPr>
            <a:cxnSpLocks/>
            <a:endCxn id="8" idx="1"/>
          </p:cNvCxnSpPr>
          <p:nvPr/>
        </p:nvCxnSpPr>
        <p:spPr>
          <a:xfrm>
            <a:off x="4558748" y="3834848"/>
            <a:ext cx="15372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DD1BC6D-33BB-FEB6-F25D-561DA39FAAA6}"/>
              </a:ext>
            </a:extLst>
          </p:cNvPr>
          <p:cNvCxnSpPr>
            <a:cxnSpLocks/>
          </p:cNvCxnSpPr>
          <p:nvPr/>
        </p:nvCxnSpPr>
        <p:spPr>
          <a:xfrm flipV="1">
            <a:off x="7300290" y="3033161"/>
            <a:ext cx="775253" cy="56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A6029A0-DA36-76DD-DBE9-ED6F49CA499A}"/>
              </a:ext>
            </a:extLst>
          </p:cNvPr>
          <p:cNvCxnSpPr>
            <a:cxnSpLocks/>
          </p:cNvCxnSpPr>
          <p:nvPr/>
        </p:nvCxnSpPr>
        <p:spPr>
          <a:xfrm>
            <a:off x="7426182" y="4240696"/>
            <a:ext cx="649361" cy="35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116CD5-9EA4-54CF-04DB-46A56C4AD5E6}"/>
              </a:ext>
            </a:extLst>
          </p:cNvPr>
          <p:cNvCxnSpPr>
            <a:cxnSpLocks/>
          </p:cNvCxnSpPr>
          <p:nvPr/>
        </p:nvCxnSpPr>
        <p:spPr>
          <a:xfrm>
            <a:off x="9375911" y="5208829"/>
            <a:ext cx="649361" cy="35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9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8D73-7AB0-AB21-4A5B-35317EE86F33}"/>
              </a:ext>
            </a:extLst>
          </p:cNvPr>
          <p:cNvSpPr>
            <a:spLocks noGrp="1"/>
          </p:cNvSpPr>
          <p:nvPr>
            <p:ph type="title"/>
          </p:nvPr>
        </p:nvSpPr>
        <p:spPr/>
        <p:txBody>
          <a:bodyPr/>
          <a:lstStyle/>
          <a:p>
            <a:r>
              <a:rPr lang="en-US" dirty="0"/>
              <a:t>Revenue Calculated</a:t>
            </a:r>
            <a:endParaRPr lang="hi-IN" dirty="0"/>
          </a:p>
        </p:txBody>
      </p:sp>
      <p:sp>
        <p:nvSpPr>
          <p:cNvPr id="4" name="Content Placeholder 3">
            <a:extLst>
              <a:ext uri="{FF2B5EF4-FFF2-40B4-BE49-F238E27FC236}">
                <a16:creationId xmlns:a16="http://schemas.microsoft.com/office/drawing/2014/main" id="{BDB34C93-FDDD-CF70-7660-01B01AB001B1}"/>
              </a:ext>
            </a:extLst>
          </p:cNvPr>
          <p:cNvSpPr>
            <a:spLocks noGrp="1"/>
          </p:cNvSpPr>
          <p:nvPr>
            <p:ph idx="1"/>
          </p:nvPr>
        </p:nvSpPr>
        <p:spPr>
          <a:xfrm>
            <a:off x="1341783" y="2570576"/>
            <a:ext cx="9034670" cy="2070514"/>
          </a:xfrm>
          <a:prstGeom prst="round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Revenue = Quantity * Unit Price</a:t>
            </a:r>
            <a:endParaRPr lang="hi-IN" dirty="0"/>
          </a:p>
        </p:txBody>
      </p:sp>
    </p:spTree>
    <p:extLst>
      <p:ext uri="{BB962C8B-B14F-4D97-AF65-F5344CB8AC3E}">
        <p14:creationId xmlns:p14="http://schemas.microsoft.com/office/powerpoint/2010/main" val="136260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F76F-5DE6-ED79-5252-C07BB31726D0}"/>
              </a:ext>
            </a:extLst>
          </p:cNvPr>
          <p:cNvSpPr>
            <a:spLocks noGrp="1"/>
          </p:cNvSpPr>
          <p:nvPr>
            <p:ph type="title"/>
          </p:nvPr>
        </p:nvSpPr>
        <p:spPr/>
        <p:txBody>
          <a:bodyPr/>
          <a:lstStyle/>
          <a:p>
            <a:r>
              <a:rPr lang="en-US" dirty="0"/>
              <a:t>Data Cleaning process</a:t>
            </a:r>
            <a:endParaRPr lang="hi-IN" dirty="0"/>
          </a:p>
        </p:txBody>
      </p:sp>
      <p:sp>
        <p:nvSpPr>
          <p:cNvPr id="3" name="Content Placeholder 2">
            <a:extLst>
              <a:ext uri="{FF2B5EF4-FFF2-40B4-BE49-F238E27FC236}">
                <a16:creationId xmlns:a16="http://schemas.microsoft.com/office/drawing/2014/main" id="{0B50062E-E59B-6ED6-887E-62E36839B70A}"/>
              </a:ext>
            </a:extLst>
          </p:cNvPr>
          <p:cNvSpPr>
            <a:spLocks noGrp="1"/>
          </p:cNvSpPr>
          <p:nvPr>
            <p:ph idx="1"/>
          </p:nvPr>
        </p:nvSpPr>
        <p:spPr/>
        <p:txBody>
          <a:bodyPr/>
          <a:lstStyle/>
          <a:p>
            <a:r>
              <a:rPr lang="en-US" dirty="0"/>
              <a:t>Quantity had negative values. So Adding condition to check that quantity is greater than 0</a:t>
            </a:r>
          </a:p>
          <a:p>
            <a:r>
              <a:rPr lang="en-US" dirty="0"/>
              <a:t>Unit Price had negative values. Added a </a:t>
            </a:r>
            <a:r>
              <a:rPr lang="en-IN" dirty="0"/>
              <a:t>check that the Unit price should not be below $0</a:t>
            </a:r>
          </a:p>
          <a:p>
            <a:endParaRPr lang="hi-IN" dirty="0"/>
          </a:p>
        </p:txBody>
      </p:sp>
      <p:pic>
        <p:nvPicPr>
          <p:cNvPr id="5" name="Picture 4">
            <a:extLst>
              <a:ext uri="{FF2B5EF4-FFF2-40B4-BE49-F238E27FC236}">
                <a16:creationId xmlns:a16="http://schemas.microsoft.com/office/drawing/2014/main" id="{F094EB21-9398-AB89-66DD-F3B7BDEB2116}"/>
              </a:ext>
            </a:extLst>
          </p:cNvPr>
          <p:cNvPicPr>
            <a:picLocks noChangeAspect="1"/>
          </p:cNvPicPr>
          <p:nvPr/>
        </p:nvPicPr>
        <p:blipFill>
          <a:blip r:embed="rId2"/>
          <a:stretch>
            <a:fillRect/>
          </a:stretch>
        </p:blipFill>
        <p:spPr>
          <a:xfrm>
            <a:off x="2752725" y="3783910"/>
            <a:ext cx="5467350" cy="2152650"/>
          </a:xfrm>
          <a:prstGeom prst="rect">
            <a:avLst/>
          </a:prstGeom>
        </p:spPr>
      </p:pic>
    </p:spTree>
    <p:extLst>
      <p:ext uri="{BB962C8B-B14F-4D97-AF65-F5344CB8AC3E}">
        <p14:creationId xmlns:p14="http://schemas.microsoft.com/office/powerpoint/2010/main" val="196998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9A2B-3780-0D2D-0D50-85D41B66DFAB}"/>
              </a:ext>
            </a:extLst>
          </p:cNvPr>
          <p:cNvSpPr>
            <a:spLocks noGrp="1"/>
          </p:cNvSpPr>
          <p:nvPr>
            <p:ph type="title"/>
          </p:nvPr>
        </p:nvSpPr>
        <p:spPr/>
        <p:txBody>
          <a:bodyPr/>
          <a:lstStyle/>
          <a:p>
            <a:r>
              <a:rPr lang="en-US" dirty="0"/>
              <a:t>Data Ready For Visualization</a:t>
            </a:r>
            <a:endParaRPr lang="hi-IN" dirty="0"/>
          </a:p>
        </p:txBody>
      </p:sp>
      <p:sp>
        <p:nvSpPr>
          <p:cNvPr id="3" name="Content Placeholder 2">
            <a:extLst>
              <a:ext uri="{FF2B5EF4-FFF2-40B4-BE49-F238E27FC236}">
                <a16:creationId xmlns:a16="http://schemas.microsoft.com/office/drawing/2014/main" id="{FA146871-3DB1-AFF8-9FEB-49A91019812E}"/>
              </a:ext>
            </a:extLst>
          </p:cNvPr>
          <p:cNvSpPr>
            <a:spLocks noGrp="1"/>
          </p:cNvSpPr>
          <p:nvPr>
            <p:ph idx="1"/>
          </p:nvPr>
        </p:nvSpPr>
        <p:spPr/>
        <p:txBody>
          <a:bodyPr/>
          <a:lstStyle/>
          <a:p>
            <a:r>
              <a:rPr lang="en-US" dirty="0"/>
              <a:t>Using Tableau for Visualization and Answering the Questions</a:t>
            </a:r>
          </a:p>
          <a:p>
            <a:endParaRPr lang="en-US" dirty="0"/>
          </a:p>
          <a:p>
            <a:endParaRPr lang="hi-IN" dirty="0"/>
          </a:p>
        </p:txBody>
      </p:sp>
      <p:pic>
        <p:nvPicPr>
          <p:cNvPr id="5" name="Picture 4">
            <a:extLst>
              <a:ext uri="{FF2B5EF4-FFF2-40B4-BE49-F238E27FC236}">
                <a16:creationId xmlns:a16="http://schemas.microsoft.com/office/drawing/2014/main" id="{2AA541B0-CE13-39E6-6702-8E9CB448494C}"/>
              </a:ext>
            </a:extLst>
          </p:cNvPr>
          <p:cNvPicPr>
            <a:picLocks noChangeAspect="1"/>
          </p:cNvPicPr>
          <p:nvPr/>
        </p:nvPicPr>
        <p:blipFill>
          <a:blip r:embed="rId2"/>
          <a:stretch>
            <a:fillRect/>
          </a:stretch>
        </p:blipFill>
        <p:spPr>
          <a:xfrm>
            <a:off x="3604591" y="2849217"/>
            <a:ext cx="3949148" cy="2014331"/>
          </a:xfrm>
          <a:prstGeom prst="rect">
            <a:avLst/>
          </a:prstGeom>
        </p:spPr>
      </p:pic>
    </p:spTree>
    <p:extLst>
      <p:ext uri="{BB962C8B-B14F-4D97-AF65-F5344CB8AC3E}">
        <p14:creationId xmlns:p14="http://schemas.microsoft.com/office/powerpoint/2010/main" val="335424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4B44-23E5-BC5E-3CC9-02F9A59F5ABF}"/>
              </a:ext>
            </a:extLst>
          </p:cNvPr>
          <p:cNvSpPr>
            <a:spLocks noGrp="1"/>
          </p:cNvSpPr>
          <p:nvPr>
            <p:ph type="title"/>
          </p:nvPr>
        </p:nvSpPr>
        <p:spPr/>
        <p:txBody>
          <a:bodyPr/>
          <a:lstStyle/>
          <a:p>
            <a:r>
              <a:rPr lang="en-US" dirty="0"/>
              <a:t>Question-1</a:t>
            </a:r>
            <a:endParaRPr lang="hi-IN" dirty="0"/>
          </a:p>
        </p:txBody>
      </p:sp>
      <p:sp>
        <p:nvSpPr>
          <p:cNvPr id="3" name="Content Placeholder 2">
            <a:extLst>
              <a:ext uri="{FF2B5EF4-FFF2-40B4-BE49-F238E27FC236}">
                <a16:creationId xmlns:a16="http://schemas.microsoft.com/office/drawing/2014/main" id="{986CE442-A125-163B-EABB-6D563715A8C8}"/>
              </a:ext>
            </a:extLst>
          </p:cNvPr>
          <p:cNvSpPr>
            <a:spLocks noGrp="1"/>
          </p:cNvSpPr>
          <p:nvPr>
            <p:ph idx="1"/>
          </p:nvPr>
        </p:nvSpPr>
        <p:spPr/>
        <p:txBody>
          <a:bodyPr/>
          <a:lstStyle/>
          <a:p>
            <a:pPr marL="0" indent="0">
              <a:buNone/>
            </a:pPr>
            <a:r>
              <a:rPr lang="en-IN" b="0" i="0" dirty="0">
                <a:solidFill>
                  <a:srgbClr val="333333"/>
                </a:solidFill>
                <a:effectLst/>
                <a:latin typeface="Open Sans" panose="020B0606030504020204" pitchFamily="34"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hi-IN" dirty="0"/>
          </a:p>
        </p:txBody>
      </p:sp>
    </p:spTree>
    <p:extLst>
      <p:ext uri="{BB962C8B-B14F-4D97-AF65-F5344CB8AC3E}">
        <p14:creationId xmlns:p14="http://schemas.microsoft.com/office/powerpoint/2010/main" val="264808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F8A8-145E-71A0-6E6A-34FED91D5012}"/>
              </a:ext>
            </a:extLst>
          </p:cNvPr>
          <p:cNvSpPr>
            <a:spLocks noGrp="1"/>
          </p:cNvSpPr>
          <p:nvPr>
            <p:ph type="title"/>
          </p:nvPr>
        </p:nvSpPr>
        <p:spPr/>
        <p:txBody>
          <a:bodyPr/>
          <a:lstStyle/>
          <a:p>
            <a:r>
              <a:rPr lang="en-US" dirty="0"/>
              <a:t>Answer-1</a:t>
            </a:r>
            <a:endParaRPr lang="hi-IN" dirty="0"/>
          </a:p>
        </p:txBody>
      </p:sp>
      <p:sp>
        <p:nvSpPr>
          <p:cNvPr id="3" name="Content Placeholder 2">
            <a:extLst>
              <a:ext uri="{FF2B5EF4-FFF2-40B4-BE49-F238E27FC236}">
                <a16:creationId xmlns:a16="http://schemas.microsoft.com/office/drawing/2014/main" id="{23FF9532-E38E-F2C7-FFEC-3CD1E8B3D64A}"/>
              </a:ext>
            </a:extLst>
          </p:cNvPr>
          <p:cNvSpPr>
            <a:spLocks noGrp="1"/>
          </p:cNvSpPr>
          <p:nvPr>
            <p:ph idx="1"/>
          </p:nvPr>
        </p:nvSpPr>
        <p:spPr/>
        <p:txBody>
          <a:bodyPr/>
          <a:lstStyle/>
          <a:p>
            <a:r>
              <a:rPr lang="en-US" dirty="0"/>
              <a:t>We are focusing only data for the year 2011</a:t>
            </a:r>
          </a:p>
          <a:p>
            <a:r>
              <a:rPr lang="en-US" dirty="0"/>
              <a:t>Plotting Time-series of the revenue data vs Invoice date </a:t>
            </a:r>
          </a:p>
          <a:p>
            <a:r>
              <a:rPr lang="en-US" dirty="0"/>
              <a:t>Displaying granular data for each month </a:t>
            </a:r>
          </a:p>
          <a:p>
            <a:r>
              <a:rPr lang="en-US" dirty="0"/>
              <a:t>September -November has seen a good growth</a:t>
            </a:r>
          </a:p>
          <a:p>
            <a:r>
              <a:rPr lang="en-US" dirty="0"/>
              <a:t>November has topped the revenue monthly chart</a:t>
            </a:r>
          </a:p>
          <a:p>
            <a:r>
              <a:rPr lang="en-US" dirty="0"/>
              <a:t>February and April has least revenue.</a:t>
            </a:r>
          </a:p>
          <a:p>
            <a:endParaRPr lang="en-US" dirty="0"/>
          </a:p>
          <a:p>
            <a:endParaRPr lang="hi-IN" dirty="0"/>
          </a:p>
        </p:txBody>
      </p:sp>
    </p:spTree>
    <p:extLst>
      <p:ext uri="{BB962C8B-B14F-4D97-AF65-F5344CB8AC3E}">
        <p14:creationId xmlns:p14="http://schemas.microsoft.com/office/powerpoint/2010/main" val="408299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DEED-747D-A4EC-6077-268B5CF43E7D}"/>
              </a:ext>
            </a:extLst>
          </p:cNvPr>
          <p:cNvSpPr>
            <a:spLocks noGrp="1"/>
          </p:cNvSpPr>
          <p:nvPr>
            <p:ph type="title"/>
          </p:nvPr>
        </p:nvSpPr>
        <p:spPr/>
        <p:txBody>
          <a:bodyPr/>
          <a:lstStyle/>
          <a:p>
            <a:r>
              <a:rPr lang="en-US" dirty="0"/>
              <a:t>Revenue Trend 2011 Viz</a:t>
            </a:r>
            <a:endParaRPr lang="hi-IN" dirty="0"/>
          </a:p>
        </p:txBody>
      </p:sp>
      <p:pic>
        <p:nvPicPr>
          <p:cNvPr id="7" name="Content Placeholder 6">
            <a:extLst>
              <a:ext uri="{FF2B5EF4-FFF2-40B4-BE49-F238E27FC236}">
                <a16:creationId xmlns:a16="http://schemas.microsoft.com/office/drawing/2014/main" id="{1E87002D-035A-130F-1C53-15E56CF9F596}"/>
              </a:ext>
            </a:extLst>
          </p:cNvPr>
          <p:cNvPicPr>
            <a:picLocks noGrp="1" noChangeAspect="1"/>
          </p:cNvPicPr>
          <p:nvPr>
            <p:ph idx="1"/>
          </p:nvPr>
        </p:nvPicPr>
        <p:blipFill>
          <a:blip r:embed="rId2"/>
          <a:stretch>
            <a:fillRect/>
          </a:stretch>
        </p:blipFill>
        <p:spPr>
          <a:xfrm>
            <a:off x="1160060" y="1446663"/>
            <a:ext cx="9935570" cy="4681182"/>
          </a:xfrm>
        </p:spPr>
      </p:pic>
    </p:spTree>
    <p:extLst>
      <p:ext uri="{BB962C8B-B14F-4D97-AF65-F5344CB8AC3E}">
        <p14:creationId xmlns:p14="http://schemas.microsoft.com/office/powerpoint/2010/main" val="377876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6630-27BF-75FA-4055-AD7354E20359}"/>
              </a:ext>
            </a:extLst>
          </p:cNvPr>
          <p:cNvSpPr>
            <a:spLocks noGrp="1"/>
          </p:cNvSpPr>
          <p:nvPr>
            <p:ph type="title"/>
          </p:nvPr>
        </p:nvSpPr>
        <p:spPr/>
        <p:txBody>
          <a:bodyPr/>
          <a:lstStyle/>
          <a:p>
            <a:r>
              <a:rPr lang="en-US" dirty="0"/>
              <a:t>Question-2</a:t>
            </a:r>
            <a:endParaRPr lang="hi-IN" dirty="0"/>
          </a:p>
        </p:txBody>
      </p:sp>
      <p:sp>
        <p:nvSpPr>
          <p:cNvPr id="3" name="Content Placeholder 2">
            <a:extLst>
              <a:ext uri="{FF2B5EF4-FFF2-40B4-BE49-F238E27FC236}">
                <a16:creationId xmlns:a16="http://schemas.microsoft.com/office/drawing/2014/main" id="{E046A4BE-8F9E-FBAD-DE26-D84A23B8D1C3}"/>
              </a:ext>
            </a:extLst>
          </p:cNvPr>
          <p:cNvSpPr>
            <a:spLocks noGrp="1"/>
          </p:cNvSpPr>
          <p:nvPr>
            <p:ph idx="1"/>
          </p:nvPr>
        </p:nvSpPr>
        <p:spPr/>
        <p:txBody>
          <a:bodyPr/>
          <a:lstStyle/>
          <a:p>
            <a:pPr marL="0" indent="0">
              <a:buNone/>
            </a:pPr>
            <a:r>
              <a:rPr lang="en-IN" b="0" i="0" dirty="0">
                <a:solidFill>
                  <a:srgbClr val="333333"/>
                </a:solidFill>
                <a:effectLst/>
                <a:latin typeface="Open Sans" panose="020B0606030504020204" pitchFamily="34"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hi-IN" dirty="0"/>
          </a:p>
        </p:txBody>
      </p:sp>
    </p:spTree>
    <p:extLst>
      <p:ext uri="{BB962C8B-B14F-4D97-AF65-F5344CB8AC3E}">
        <p14:creationId xmlns:p14="http://schemas.microsoft.com/office/powerpoint/2010/main" val="194233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587</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Open Sans</vt:lpstr>
      <vt:lpstr>Office Theme</vt:lpstr>
      <vt:lpstr>Presenting Analysis Report to CEO and CMO</vt:lpstr>
      <vt:lpstr>Familiarize with data</vt:lpstr>
      <vt:lpstr>Revenue Calculated</vt:lpstr>
      <vt:lpstr>Data Cleaning process</vt:lpstr>
      <vt:lpstr>Data Ready For Visualization</vt:lpstr>
      <vt:lpstr>Question-1</vt:lpstr>
      <vt:lpstr>Answer-1</vt:lpstr>
      <vt:lpstr>Revenue Trend 2011 Viz</vt:lpstr>
      <vt:lpstr>Question-2</vt:lpstr>
      <vt:lpstr>Answer-2</vt:lpstr>
      <vt:lpstr>Top 10 Countries by Revenue Viz</vt:lpstr>
      <vt:lpstr>Question-3</vt:lpstr>
      <vt:lpstr>Answer-3</vt:lpstr>
      <vt:lpstr>Top 10 Customers by Revenue Viz</vt:lpstr>
      <vt:lpstr>Question-4</vt:lpstr>
      <vt:lpstr>Answer-4</vt:lpstr>
      <vt:lpstr>Overall Products Demand Map Viz</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Analysis Report to CEO and CMO</dc:title>
  <dc:creator>mukesh</dc:creator>
  <cp:lastModifiedBy>mukesh</cp:lastModifiedBy>
  <cp:revision>8</cp:revision>
  <dcterms:created xsi:type="dcterms:W3CDTF">2023-03-08T05:04:18Z</dcterms:created>
  <dcterms:modified xsi:type="dcterms:W3CDTF">2023-07-15T11:34:39Z</dcterms:modified>
</cp:coreProperties>
</file>