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5" r:id="rId4"/>
    <p:sldId id="260" r:id="rId5"/>
    <p:sldId id="258" r:id="rId6"/>
    <p:sldId id="262" r:id="rId7"/>
    <p:sldId id="267" r:id="rId8"/>
    <p:sldId id="263" r:id="rId9"/>
    <p:sldId id="266" r:id="rId10"/>
    <p:sldId id="268" r:id="rId11"/>
    <p:sldId id="270" r:id="rId12"/>
    <p:sldId id="274" r:id="rId13"/>
    <p:sldId id="271" r:id="rId14"/>
    <p:sldId id="272" r:id="rId15"/>
    <p:sldId id="273" r:id="rId16"/>
    <p:sldId id="276" r:id="rId17"/>
    <p:sldId id="275" r:id="rId18"/>
    <p:sldId id="277" r:id="rId19"/>
    <p:sldId id="269" r:id="rId20"/>
    <p:sldId id="278" r:id="rId21"/>
    <p:sldId id="264" r:id="rId22"/>
    <p:sldId id="280" r:id="rId23"/>
    <p:sldId id="279" r:id="rId24"/>
    <p:sldId id="281" r:id="rId25"/>
    <p:sldId id="283" r:id="rId26"/>
    <p:sldId id="284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Bhaskara" initials="A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75656"/>
            <a:ext cx="6858000" cy="22381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CS 6150, Lecture #2</a:t>
            </a:r>
            <a:br>
              <a:rPr lang="en-US" dirty="0">
                <a:solidFill>
                  <a:srgbClr val="FFFF00"/>
                </a:solidFill>
              </a:rPr>
            </a:b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Divide &amp; Conquer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55477"/>
            <a:ext cx="6858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Aditya Bhaskara</a:t>
            </a:r>
          </a:p>
          <a:p>
            <a:r>
              <a:rPr lang="en-US" sz="2800" dirty="0"/>
              <a:t>University of Utah</a:t>
            </a:r>
          </a:p>
        </p:txBody>
      </p:sp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649062"/>
              </p:ext>
            </p:extLst>
          </p:nvPr>
        </p:nvGraphicFramePr>
        <p:xfrm>
          <a:off x="1362635" y="1863165"/>
          <a:ext cx="6096000" cy="56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9680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84468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56842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349862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79817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98739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7253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256864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923778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8853064"/>
                    </a:ext>
                  </a:extLst>
                </a:gridCol>
              </a:tblGrid>
              <a:tr h="566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8225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287124"/>
              </p:ext>
            </p:extLst>
          </p:nvPr>
        </p:nvGraphicFramePr>
        <p:xfrm>
          <a:off x="502024" y="3118224"/>
          <a:ext cx="2913530" cy="539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706">
                  <a:extLst>
                    <a:ext uri="{9D8B030D-6E8A-4147-A177-3AD203B41FA5}">
                      <a16:colId xmlns:a16="http://schemas.microsoft.com/office/drawing/2014/main" val="3359416073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883030303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941652034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623561834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2889589542"/>
                    </a:ext>
                  </a:extLst>
                </a:gridCol>
              </a:tblGrid>
              <a:tr h="5393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5887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129506"/>
              </p:ext>
            </p:extLst>
          </p:nvPr>
        </p:nvGraphicFramePr>
        <p:xfrm>
          <a:off x="5289177" y="3118223"/>
          <a:ext cx="2913530" cy="539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706">
                  <a:extLst>
                    <a:ext uri="{9D8B030D-6E8A-4147-A177-3AD203B41FA5}">
                      <a16:colId xmlns:a16="http://schemas.microsoft.com/office/drawing/2014/main" val="3359416073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883030303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941652034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623561834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2889589542"/>
                    </a:ext>
                  </a:extLst>
                </a:gridCol>
              </a:tblGrid>
              <a:tr h="5393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5887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19224"/>
              </p:ext>
            </p:extLst>
          </p:nvPr>
        </p:nvGraphicFramePr>
        <p:xfrm>
          <a:off x="502024" y="4167095"/>
          <a:ext cx="2913530" cy="539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706">
                  <a:extLst>
                    <a:ext uri="{9D8B030D-6E8A-4147-A177-3AD203B41FA5}">
                      <a16:colId xmlns:a16="http://schemas.microsoft.com/office/drawing/2014/main" val="3359416073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883030303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941652034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623561834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2889589542"/>
                    </a:ext>
                  </a:extLst>
                </a:gridCol>
              </a:tblGrid>
              <a:tr h="5393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5887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12313"/>
              </p:ext>
            </p:extLst>
          </p:nvPr>
        </p:nvGraphicFramePr>
        <p:xfrm>
          <a:off x="5289177" y="4167094"/>
          <a:ext cx="2913530" cy="539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706">
                  <a:extLst>
                    <a:ext uri="{9D8B030D-6E8A-4147-A177-3AD203B41FA5}">
                      <a16:colId xmlns:a16="http://schemas.microsoft.com/office/drawing/2014/main" val="3359416073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883030303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941652034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623561834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2889589542"/>
                    </a:ext>
                  </a:extLst>
                </a:gridCol>
              </a:tblGrid>
              <a:tr h="5393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5887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75600"/>
              </p:ext>
            </p:extLst>
          </p:nvPr>
        </p:nvGraphicFramePr>
        <p:xfrm>
          <a:off x="1362635" y="5493871"/>
          <a:ext cx="6096000" cy="56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9680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84468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56842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349862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79817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98739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7253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256864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923778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8853064"/>
                    </a:ext>
                  </a:extLst>
                </a:gridCol>
              </a:tblGrid>
              <a:tr h="566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8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32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02321"/>
              </p:ext>
            </p:extLst>
          </p:nvPr>
        </p:nvGraphicFramePr>
        <p:xfrm>
          <a:off x="628650" y="1764554"/>
          <a:ext cx="2913530" cy="539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706">
                  <a:extLst>
                    <a:ext uri="{9D8B030D-6E8A-4147-A177-3AD203B41FA5}">
                      <a16:colId xmlns:a16="http://schemas.microsoft.com/office/drawing/2014/main" val="3359416073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883030303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941652034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623561834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2889589542"/>
                    </a:ext>
                  </a:extLst>
                </a:gridCol>
              </a:tblGrid>
              <a:tr h="5393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588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882845"/>
              </p:ext>
            </p:extLst>
          </p:nvPr>
        </p:nvGraphicFramePr>
        <p:xfrm>
          <a:off x="5415803" y="1764553"/>
          <a:ext cx="2913530" cy="539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706">
                  <a:extLst>
                    <a:ext uri="{9D8B030D-6E8A-4147-A177-3AD203B41FA5}">
                      <a16:colId xmlns:a16="http://schemas.microsoft.com/office/drawing/2014/main" val="3359416073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883030303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941652034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623561834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val="2889589542"/>
                    </a:ext>
                  </a:extLst>
                </a:gridCol>
              </a:tblGrid>
              <a:tr h="5393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5887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00319"/>
              </p:ext>
            </p:extLst>
          </p:nvPr>
        </p:nvGraphicFramePr>
        <p:xfrm>
          <a:off x="1489261" y="3091330"/>
          <a:ext cx="6096000" cy="56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9680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84468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56842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349862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79817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98739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7253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256864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923778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8853064"/>
                    </a:ext>
                  </a:extLst>
                </a:gridCol>
              </a:tblGrid>
              <a:tr h="566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8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11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analysis – 3 sacred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24" y="2182676"/>
            <a:ext cx="7886700" cy="36433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State algorithm formally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Prove it works correctly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Analyze complexity (running time/space/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258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 </a:t>
            </a:r>
          </a:p>
        </p:txBody>
      </p:sp>
    </p:spTree>
    <p:extLst>
      <p:ext uri="{BB962C8B-B14F-4D97-AF65-F5344CB8AC3E}">
        <p14:creationId xmlns:p14="http://schemas.microsoft.com/office/powerpoint/2010/main" val="293898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756" y="2749738"/>
            <a:ext cx="7886700" cy="1325563"/>
          </a:xfrm>
        </p:spPr>
        <p:txBody>
          <a:bodyPr/>
          <a:lstStyle/>
          <a:p>
            <a:r>
              <a:rPr lang="en-US" dirty="0"/>
              <a:t>Correctness proof</a:t>
            </a:r>
          </a:p>
        </p:txBody>
      </p:sp>
    </p:spTree>
    <p:extLst>
      <p:ext uri="{BB962C8B-B14F-4D97-AF65-F5344CB8AC3E}">
        <p14:creationId xmlns:p14="http://schemas.microsoft.com/office/powerpoint/2010/main" val="2147766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by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1311"/>
            <a:ext cx="7886700" cy="3393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Prove some statement for all integers n&gt;=1</a:t>
            </a:r>
          </a:p>
          <a:p>
            <a:pPr marL="0" indent="0">
              <a:buNone/>
            </a:pPr>
            <a:r>
              <a:rPr lang="en-US" dirty="0"/>
              <a:t>	e.g.:   1 + 2 + … + n = n(n+1)/2</a:t>
            </a:r>
          </a:p>
          <a:p>
            <a:pPr marL="0" indent="0">
              <a:buNone/>
            </a:pPr>
            <a:r>
              <a:rPr lang="en-US" dirty="0"/>
              <a:t>	e.g.:  </a:t>
            </a:r>
            <a:r>
              <a:rPr lang="en-US" dirty="0" err="1"/>
              <a:t>mergesort</a:t>
            </a:r>
            <a:r>
              <a:rPr lang="en-US" dirty="0"/>
              <a:t>(A[1…n]) works correctly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BASE CASE:    works for n = 1 (or up to some 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IND STEP:  prove for n, assuming truth for 1, … , n-1</a:t>
            </a:r>
          </a:p>
        </p:txBody>
      </p:sp>
    </p:spTree>
    <p:extLst>
      <p:ext uri="{BB962C8B-B14F-4D97-AF65-F5344CB8AC3E}">
        <p14:creationId xmlns:p14="http://schemas.microsoft.com/office/powerpoint/2010/main" val="12426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Theorem:</a:t>
            </a:r>
            <a:r>
              <a:rPr lang="en-US" sz="2400" dirty="0"/>
              <a:t>  Procedure sort(A[1 … n]) returns an array that is sorted.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650" y="138710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FF00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r>
              <a:rPr lang="en-US" sz="2400" u="sng" dirty="0">
                <a:solidFill>
                  <a:schemeClr val="tx1"/>
                </a:solidFill>
              </a:rPr>
              <a:t>Proof:</a:t>
            </a:r>
            <a:r>
              <a:rPr lang="en-US" sz="2400" dirty="0">
                <a:solidFill>
                  <a:schemeClr val="tx1"/>
                </a:solidFill>
              </a:rPr>
              <a:t>   Induction.</a:t>
            </a:r>
          </a:p>
        </p:txBody>
      </p:sp>
    </p:spTree>
    <p:extLst>
      <p:ext uri="{BB962C8B-B14F-4D97-AF65-F5344CB8AC3E}">
        <p14:creationId xmlns:p14="http://schemas.microsoft.com/office/powerpoint/2010/main" val="1451564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Lemma:</a:t>
            </a:r>
            <a:r>
              <a:rPr lang="en-US" sz="2400" dirty="0"/>
              <a:t>  Whenever C, D are sorted, procedure merge(C, D), returns an array that is sorted.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650" y="138710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FF00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r>
              <a:rPr lang="en-US" sz="2400" u="sng" dirty="0">
                <a:solidFill>
                  <a:schemeClr val="tx1"/>
                </a:solidFill>
              </a:rPr>
              <a:t>Proof:</a:t>
            </a:r>
            <a:r>
              <a:rPr lang="en-US" sz="2400" dirty="0">
                <a:solidFill>
                  <a:schemeClr val="tx1"/>
                </a:solidFill>
              </a:rPr>
              <a:t>  examine the process..</a:t>
            </a:r>
          </a:p>
        </p:txBody>
      </p:sp>
    </p:spTree>
    <p:extLst>
      <p:ext uri="{BB962C8B-B14F-4D97-AF65-F5344CB8AC3E}">
        <p14:creationId xmlns:p14="http://schemas.microsoft.com/office/powerpoint/2010/main" val="515031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898" y="311338"/>
            <a:ext cx="7886700" cy="1325563"/>
          </a:xfrm>
        </p:spPr>
        <p:txBody>
          <a:bodyPr/>
          <a:lstStyle/>
          <a:p>
            <a:r>
              <a:rPr lang="en-US" dirty="0"/>
              <a:t>Time complexity?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65898" y="136917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FF00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r>
              <a:rPr lang="en-US" sz="2400" u="sng" dirty="0">
                <a:solidFill>
                  <a:schemeClr val="tx1"/>
                </a:solidFill>
              </a:rPr>
              <a:t>Key idea:</a:t>
            </a:r>
            <a:r>
              <a:rPr lang="en-US" sz="2400" dirty="0">
                <a:solidFill>
                  <a:schemeClr val="tx1"/>
                </a:solidFill>
              </a:rPr>
              <a:t>  do this also recursively..</a:t>
            </a:r>
          </a:p>
        </p:txBody>
      </p:sp>
    </p:spTree>
    <p:extLst>
      <p:ext uri="{BB962C8B-B14F-4D97-AF65-F5344CB8AC3E}">
        <p14:creationId xmlns:p14="http://schemas.microsoft.com/office/powerpoint/2010/main" val="150864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dividing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83550"/>
              </p:ext>
            </p:extLst>
          </p:nvPr>
        </p:nvGraphicFramePr>
        <p:xfrm>
          <a:off x="1362635" y="1863165"/>
          <a:ext cx="6096000" cy="56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9680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84468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56842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349862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79817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98739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7253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256864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923778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8853064"/>
                    </a:ext>
                  </a:extLst>
                </a:gridCol>
              </a:tblGrid>
              <a:tr h="566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8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70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266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Divide &amp; Conquer – idea and examples </a:t>
            </a:r>
          </a:p>
          <a:p>
            <a:endParaRPr lang="en-US" dirty="0"/>
          </a:p>
          <a:p>
            <a:r>
              <a:rPr lang="en-US" dirty="0"/>
              <a:t>Analyzing run times – recursion </a:t>
            </a:r>
          </a:p>
          <a:p>
            <a:endParaRPr lang="en-US" dirty="0"/>
          </a:p>
          <a:p>
            <a:r>
              <a:rPr lang="en-US" dirty="0" err="1"/>
              <a:t>Homeworks</a:t>
            </a:r>
            <a:r>
              <a:rPr lang="en-US" dirty="0"/>
              <a:t> and technicalities</a:t>
            </a:r>
          </a:p>
          <a:p>
            <a:endParaRPr lang="en-US" dirty="0"/>
          </a:p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634102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dividing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62635" y="1863165"/>
          <a:ext cx="6096000" cy="56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9680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84468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56842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349862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79817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98739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7253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256864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923778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8853064"/>
                    </a:ext>
                  </a:extLst>
                </a:gridCol>
              </a:tblGrid>
              <a:tr h="566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82250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628650" y="2794561"/>
            <a:ext cx="7886700" cy="2243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FF00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“Merging” trivial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Any issues?</a:t>
            </a:r>
          </a:p>
        </p:txBody>
      </p:sp>
    </p:spTree>
    <p:extLst>
      <p:ext uri="{BB962C8B-B14F-4D97-AF65-F5344CB8AC3E}">
        <p14:creationId xmlns:p14="http://schemas.microsoft.com/office/powerpoint/2010/main" val="811621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Multiplying </a:t>
            </a:r>
            <a:r>
              <a:rPr lang="en-US" i="1" dirty="0"/>
              <a:t>n</a:t>
            </a:r>
            <a:r>
              <a:rPr lang="en-US" dirty="0"/>
              <a:t> digit integers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650" y="1690689"/>
            <a:ext cx="7886700" cy="791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FF00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Elementary school algorithm</a:t>
            </a:r>
          </a:p>
        </p:txBody>
      </p:sp>
    </p:spTree>
    <p:extLst>
      <p:ext uri="{BB962C8B-B14F-4D97-AF65-F5344CB8AC3E}">
        <p14:creationId xmlns:p14="http://schemas.microsoft.com/office/powerpoint/2010/main" val="3209519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Multiplying </a:t>
            </a:r>
            <a:r>
              <a:rPr lang="en-US" i="1" dirty="0"/>
              <a:t>n</a:t>
            </a:r>
            <a:r>
              <a:rPr lang="en-US" dirty="0"/>
              <a:t> digit integers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650" y="1690689"/>
            <a:ext cx="7886700" cy="791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FF00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What’s the running time?</a:t>
            </a:r>
          </a:p>
        </p:txBody>
      </p:sp>
    </p:spTree>
    <p:extLst>
      <p:ext uri="{BB962C8B-B14F-4D97-AF65-F5344CB8AC3E}">
        <p14:creationId xmlns:p14="http://schemas.microsoft.com/office/powerpoint/2010/main" val="1691421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650" y="1690689"/>
            <a:ext cx="7886700" cy="791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FF00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“Forced”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435133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650" y="1690689"/>
            <a:ext cx="7886700" cy="791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FF00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“Forced”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3780523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77597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866639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650" y="2264430"/>
            <a:ext cx="7886700" cy="3186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FF00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Homework 0:</a:t>
            </a:r>
            <a:r>
              <a:rPr lang="en-US" sz="2400" dirty="0">
                <a:solidFill>
                  <a:schemeClr val="tx1"/>
                </a:solidFill>
              </a:rPr>
              <a:t>  “Open grading” volunteers?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Project:</a:t>
            </a:r>
            <a:r>
              <a:rPr lang="en-US" sz="2400" dirty="0">
                <a:solidFill>
                  <a:schemeClr val="tx1"/>
                </a:solidFill>
              </a:rPr>
              <a:t> read one of </a:t>
            </a:r>
            <a:r>
              <a:rPr lang="en-US" sz="2400" u="sng" dirty="0">
                <a:solidFill>
                  <a:schemeClr val="tx1"/>
                </a:solidFill>
              </a:rPr>
              <a:t>given list</a:t>
            </a:r>
            <a:r>
              <a:rPr lang="en-US" sz="2400" dirty="0">
                <a:solidFill>
                  <a:schemeClr val="tx1"/>
                </a:solidFill>
              </a:rPr>
              <a:t> of papers, write 2 </a:t>
            </a:r>
            <a:r>
              <a:rPr lang="en-US" sz="2400" dirty="0" err="1">
                <a:solidFill>
                  <a:schemeClr val="tx1"/>
                </a:solidFill>
              </a:rPr>
              <a:t>pg</a:t>
            </a:r>
            <a:r>
              <a:rPr lang="en-US" sz="2400" dirty="0">
                <a:solidFill>
                  <a:schemeClr val="tx1"/>
                </a:solidFill>
              </a:rPr>
              <a:t> summary, or produce implementation (*)</a:t>
            </a:r>
          </a:p>
          <a:p>
            <a:r>
              <a:rPr lang="en-US" sz="2400" dirty="0">
                <a:solidFill>
                  <a:schemeClr val="tx1"/>
                </a:solidFill>
              </a:rPr>
              <a:t>	(examples to be provided)</a:t>
            </a:r>
          </a:p>
        </p:txBody>
      </p:sp>
    </p:spTree>
    <p:extLst>
      <p:ext uri="{BB962C8B-B14F-4D97-AF65-F5344CB8AC3E}">
        <p14:creationId xmlns:p14="http://schemas.microsoft.com/office/powerpoint/2010/main" val="67739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971364"/>
            <a:ext cx="7886700" cy="240612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Julius Caesar </a:t>
            </a:r>
          </a:p>
          <a:p>
            <a:r>
              <a:rPr lang="en-US" dirty="0"/>
              <a:t>Machiavelli</a:t>
            </a:r>
          </a:p>
          <a:p>
            <a:r>
              <a:rPr lang="en-US" dirty="0"/>
              <a:t>Napoleon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810"/>
            <a:ext cx="9144000" cy="392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2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204755" y="627012"/>
            <a:ext cx="2464525" cy="128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problem</a:t>
            </a:r>
          </a:p>
        </p:txBody>
      </p:sp>
      <p:sp>
        <p:nvSpPr>
          <p:cNvPr id="8" name="Cloud 7"/>
          <p:cNvSpPr/>
          <p:nvPr/>
        </p:nvSpPr>
        <p:spPr>
          <a:xfrm>
            <a:off x="1171304" y="2547252"/>
            <a:ext cx="1537061" cy="9710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part1</a:t>
            </a:r>
          </a:p>
        </p:txBody>
      </p:sp>
      <p:sp>
        <p:nvSpPr>
          <p:cNvPr id="9" name="Cloud 8"/>
          <p:cNvSpPr/>
          <p:nvPr/>
        </p:nvSpPr>
        <p:spPr>
          <a:xfrm>
            <a:off x="3735978" y="2547252"/>
            <a:ext cx="1537061" cy="9710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part2</a:t>
            </a:r>
          </a:p>
        </p:txBody>
      </p:sp>
      <p:sp>
        <p:nvSpPr>
          <p:cNvPr id="10" name="Cloud 9"/>
          <p:cNvSpPr/>
          <p:nvPr/>
        </p:nvSpPr>
        <p:spPr>
          <a:xfrm>
            <a:off x="6222276" y="2547252"/>
            <a:ext cx="1537061" cy="9710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part3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490651" y="1907172"/>
            <a:ext cx="896983" cy="548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415247" y="2063926"/>
            <a:ext cx="21771" cy="391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01492" y="1952892"/>
            <a:ext cx="1182188" cy="502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01485" y="4275903"/>
            <a:ext cx="1706880" cy="56605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soln1</a:t>
            </a:r>
            <a:endParaRPr lang="en-US" sz="20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51068" y="4275902"/>
            <a:ext cx="1706880" cy="56605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soln2</a:t>
            </a:r>
            <a:endParaRPr lang="en-US" sz="20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37366" y="4275901"/>
            <a:ext cx="1706880" cy="56605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soln3</a:t>
            </a:r>
            <a:endParaRPr lang="en-US" sz="20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39834" y="3718554"/>
            <a:ext cx="0" cy="3483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04508" y="3718553"/>
            <a:ext cx="0" cy="3483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992983" y="3653240"/>
            <a:ext cx="0" cy="3483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08365" y="5599603"/>
            <a:ext cx="3391989" cy="56605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Full solution</a:t>
            </a:r>
            <a:endParaRPr lang="en-US" sz="20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708365" y="5003069"/>
            <a:ext cx="792481" cy="4571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624251" y="5003069"/>
            <a:ext cx="10885" cy="4571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359035" y="5009600"/>
            <a:ext cx="820784" cy="4659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31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266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How to divide?</a:t>
            </a:r>
          </a:p>
          <a:p>
            <a:endParaRPr lang="en-US" dirty="0"/>
          </a:p>
          <a:p>
            <a:r>
              <a:rPr lang="en-US" dirty="0"/>
              <a:t>How to solve </a:t>
            </a:r>
            <a:r>
              <a:rPr lang="en-US" dirty="0" err="1"/>
              <a:t>subproblem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How to “conquer”? </a:t>
            </a:r>
          </a:p>
          <a:p>
            <a:endParaRPr lang="en-US" dirty="0"/>
          </a:p>
          <a:p>
            <a:r>
              <a:rPr lang="en-US" u="sng" dirty="0"/>
              <a:t>Analyze running time</a:t>
            </a:r>
          </a:p>
        </p:txBody>
      </p:sp>
      <p:sp>
        <p:nvSpPr>
          <p:cNvPr id="4" name="Cloud 3"/>
          <p:cNvSpPr/>
          <p:nvPr/>
        </p:nvSpPr>
        <p:spPr>
          <a:xfrm>
            <a:off x="4957482" y="1690689"/>
            <a:ext cx="2832848" cy="21612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Illustrate how we argue</a:t>
            </a:r>
          </a:p>
        </p:txBody>
      </p:sp>
    </p:spTree>
    <p:extLst>
      <p:ext uri="{BB962C8B-B14F-4D97-AF65-F5344CB8AC3E}">
        <p14:creationId xmlns:p14="http://schemas.microsoft.com/office/powerpoint/2010/main" val="23015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and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82676"/>
            <a:ext cx="7886700" cy="348660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Sub-problems “simpler” – easier to solve</a:t>
            </a:r>
          </a:p>
          <a:p>
            <a:endParaRPr lang="en-US" dirty="0"/>
          </a:p>
          <a:p>
            <a:r>
              <a:rPr lang="en-US" dirty="0"/>
              <a:t>Combining shouldn’t be too difficult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(easier to combine than solve from scratch!)</a:t>
            </a:r>
          </a:p>
        </p:txBody>
      </p:sp>
    </p:spTree>
    <p:extLst>
      <p:ext uri="{BB962C8B-B14F-4D97-AF65-F5344CB8AC3E}">
        <p14:creationId xmlns:p14="http://schemas.microsoft.com/office/powerpoint/2010/main" val="220432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82676"/>
            <a:ext cx="7886700" cy="348660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Clearly divide-and-conquer</a:t>
            </a:r>
          </a:p>
          <a:p>
            <a:endParaRPr lang="en-US" dirty="0"/>
          </a:p>
          <a:p>
            <a:r>
              <a:rPr lang="en-US" dirty="0"/>
              <a:t>Plausible</a:t>
            </a:r>
          </a:p>
          <a:p>
            <a:endParaRPr lang="en-US" dirty="0"/>
          </a:p>
          <a:p>
            <a:r>
              <a:rPr lang="en-US" dirty="0"/>
              <a:t>What? Divide and conquer?</a:t>
            </a:r>
          </a:p>
        </p:txBody>
      </p:sp>
    </p:spTree>
    <p:extLst>
      <p:ext uri="{BB962C8B-B14F-4D97-AF65-F5344CB8AC3E}">
        <p14:creationId xmlns:p14="http://schemas.microsoft.com/office/powerpoint/2010/main" val="12131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venice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23"/>
            <a:ext cx="9144000" cy="666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8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1311"/>
            <a:ext cx="7886700" cy="17438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INPUT:    array A[1…n] of n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  array B[1…n], sorted form of A</a:t>
            </a:r>
          </a:p>
        </p:txBody>
      </p:sp>
    </p:spTree>
    <p:extLst>
      <p:ext uri="{BB962C8B-B14F-4D97-AF65-F5344CB8AC3E}">
        <p14:creationId xmlns:p14="http://schemas.microsoft.com/office/powerpoint/2010/main" val="387943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</TotalTime>
  <Words>292</Words>
  <Application>Microsoft Office PowerPoint</Application>
  <PresentationFormat>On-screen Show (4:3)</PresentationFormat>
  <Paragraphs>96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Comic Sans MS</vt:lpstr>
      <vt:lpstr>Office Theme</vt:lpstr>
      <vt:lpstr>CS 6150, Lecture #2  Divide &amp; Conquer</vt:lpstr>
      <vt:lpstr>Agenda</vt:lpstr>
      <vt:lpstr>PowerPoint Presentation</vt:lpstr>
      <vt:lpstr>PowerPoint Presentation</vt:lpstr>
      <vt:lpstr>Steps</vt:lpstr>
      <vt:lpstr>When and why?</vt:lpstr>
      <vt:lpstr>Three examples</vt:lpstr>
      <vt:lpstr>PowerPoint Presentation</vt:lpstr>
      <vt:lpstr>Merge sort</vt:lpstr>
      <vt:lpstr>Merge sort</vt:lpstr>
      <vt:lpstr>Merging</vt:lpstr>
      <vt:lpstr>Formal analysis – 3 sacred steps</vt:lpstr>
      <vt:lpstr>The algorithm </vt:lpstr>
      <vt:lpstr>Correctness proof</vt:lpstr>
      <vt:lpstr>Proofs by induction</vt:lpstr>
      <vt:lpstr>Theorem:  Procedure sort(A[1 … n]) returns an array that is sorted.</vt:lpstr>
      <vt:lpstr>Lemma:  Whenever C, D are sorted, procedure merge(C, D), returns an array that is sorted.</vt:lpstr>
      <vt:lpstr>Time complexity?</vt:lpstr>
      <vt:lpstr>Alternate dividing</vt:lpstr>
      <vt:lpstr>Alternate dividing</vt:lpstr>
      <vt:lpstr>Multiplying n digit integers</vt:lpstr>
      <vt:lpstr>Multiplying n digit integers</vt:lpstr>
      <vt:lpstr>Can we do better?</vt:lpstr>
      <vt:lpstr>Can we do better?</vt:lpstr>
      <vt:lpstr>Algorithm</vt:lpstr>
      <vt:lpstr>Running time?</vt:lpstr>
      <vt:lpstr>Logistics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90</cp:revision>
  <dcterms:created xsi:type="dcterms:W3CDTF">2016-08-22T19:44:33Z</dcterms:created>
  <dcterms:modified xsi:type="dcterms:W3CDTF">2016-08-30T18:45:36Z</dcterms:modified>
</cp:coreProperties>
</file>