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3" r:id="rId4"/>
    <p:sldId id="262" r:id="rId5"/>
    <p:sldId id="264" r:id="rId6"/>
    <p:sldId id="265" r:id="rId7"/>
    <p:sldId id="266" r:id="rId8"/>
    <p:sldId id="267" r:id="rId9"/>
    <p:sldId id="269" r:id="rId10"/>
    <p:sldId id="268" r:id="rId11"/>
    <p:sldId id="270" r:id="rId12"/>
    <p:sldId id="275" r:id="rId13"/>
    <p:sldId id="281" r:id="rId14"/>
    <p:sldId id="272" r:id="rId15"/>
    <p:sldId id="273" r:id="rId16"/>
    <p:sldId id="274" r:id="rId17"/>
    <p:sldId id="276" r:id="rId18"/>
    <p:sldId id="277" r:id="rId19"/>
    <p:sldId id="278" r:id="rId20"/>
    <p:sldId id="259" r:id="rId21"/>
    <p:sldId id="279" r:id="rId22"/>
    <p:sldId id="271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73" d="100"/>
          <a:sy n="73" d="100"/>
        </p:scale>
        <p:origin x="8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Comic Sans MS" panose="030F0702030302020204" pitchFamily="66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latin typeface="Comic Sans MS" panose="030F0702030302020204" pitchFamily="66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17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57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47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34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Comic Sans MS" panose="030F0702030302020204" pitchFamily="66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Comic Sans MS" panose="030F0702030302020204" pitchFamily="66" charset="0"/>
              </a:defRPr>
            </a:lvl1pPr>
            <a:lvl2pPr>
              <a:defRPr sz="22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4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Comic Sans MS" panose="030F0702030302020204" pitchFamily="66" charset="0"/>
              </a:defRPr>
            </a:lvl1pPr>
            <a:lvl2pPr>
              <a:defRPr sz="22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16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73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55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2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19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4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8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95B46-CE37-45DF-ACF3-5AB5B9DFD2E2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060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omic Sans MS" panose="030F0702030302020204" pitchFamily="66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75656"/>
            <a:ext cx="6858000" cy="22381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CS 6150 – Lecture 3</a:t>
            </a:r>
            <a:br>
              <a:rPr lang="en-US" dirty="0">
                <a:solidFill>
                  <a:srgbClr val="FFFF00"/>
                </a:solidFill>
              </a:rPr>
            </a:b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Divide &amp; Conquer</a:t>
            </a:r>
          </a:p>
        </p:txBody>
      </p:sp>
    </p:spTree>
    <p:extLst>
      <p:ext uri="{BB962C8B-B14F-4D97-AF65-F5344CB8AC3E}">
        <p14:creationId xmlns:p14="http://schemas.microsoft.com/office/powerpoint/2010/main" val="3596950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543106"/>
          </a:xfrm>
        </p:spPr>
        <p:txBody>
          <a:bodyPr/>
          <a:lstStyle/>
          <a:p>
            <a:r>
              <a:rPr lang="en-US" dirty="0"/>
              <a:t>Example:   f(N) = 3 f(N/2) + 41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628650" y="5757545"/>
            <a:ext cx="7886700" cy="543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FFC000"/>
                </a:solidFill>
              </a:rPr>
              <a:t>How many layers? Steps in each layer?</a:t>
            </a:r>
          </a:p>
        </p:txBody>
      </p:sp>
    </p:spTree>
    <p:extLst>
      <p:ext uri="{BB962C8B-B14F-4D97-AF65-F5344CB8AC3E}">
        <p14:creationId xmlns:p14="http://schemas.microsoft.com/office/powerpoint/2010/main" val="1351614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f(N) = 3 f(N/2) + 41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628650" y="2063930"/>
            <a:ext cx="7886700" cy="271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is depth? </a:t>
            </a:r>
          </a:p>
          <a:p>
            <a:endParaRPr lang="en-US" dirty="0"/>
          </a:p>
          <a:p>
            <a:r>
              <a:rPr lang="en-US" dirty="0"/>
              <a:t>Depth ‘k’ :  3^k copies of f(N / 2^k) + 3^(k-1) * 41 </a:t>
            </a:r>
          </a:p>
          <a:p>
            <a:endParaRPr lang="en-US" dirty="0"/>
          </a:p>
          <a:p>
            <a:r>
              <a:rPr lang="en-US" dirty="0"/>
              <a:t>Total value?  Say f(1) = 5</a:t>
            </a:r>
          </a:p>
        </p:txBody>
      </p:sp>
    </p:spTree>
    <p:extLst>
      <p:ext uri="{BB962C8B-B14F-4D97-AF65-F5344CB8AC3E}">
        <p14:creationId xmlns:p14="http://schemas.microsoft.com/office/powerpoint/2010/main" val="3190833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f(N) = 3 f(N/2) + 41</a:t>
            </a:r>
          </a:p>
        </p:txBody>
      </p:sp>
    </p:spTree>
    <p:extLst>
      <p:ext uri="{BB962C8B-B14F-4D97-AF65-F5344CB8AC3E}">
        <p14:creationId xmlns:p14="http://schemas.microsoft.com/office/powerpoint/2010/main" val="2597257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– f(N)=2f(N/2)+N</a:t>
            </a:r>
          </a:p>
        </p:txBody>
      </p:sp>
    </p:spTree>
    <p:extLst>
      <p:ext uri="{BB962C8B-B14F-4D97-AF65-F5344CB8AC3E}">
        <p14:creationId xmlns:p14="http://schemas.microsoft.com/office/powerpoint/2010/main" val="1579990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Multiplying two N-digit integers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638901"/>
          </a:xfrm>
        </p:spPr>
        <p:txBody>
          <a:bodyPr/>
          <a:lstStyle/>
          <a:p>
            <a:r>
              <a:rPr lang="en-US" dirty="0"/>
              <a:t>Elementary school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8650" y="2534195"/>
            <a:ext cx="7886700" cy="4180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	5 6 4 9 3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x	2 1 2 3 4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------------------------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	2 2 5 9 7 2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   1 6 9 4 7 9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       1 1 2 9 8 6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       5 6 4 9 3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   1 1 2 9 8 6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  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1572974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and conquer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63890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x</a:t>
            </a:r>
            <a:r>
              <a:rPr lang="en-US" baseline="-25000" dirty="0"/>
              <a:t>2</a:t>
            </a:r>
            <a:r>
              <a:rPr lang="en-US" dirty="0"/>
              <a:t> x</a:t>
            </a:r>
            <a:r>
              <a:rPr lang="en-US" baseline="-25000" dirty="0"/>
              <a:t>3</a:t>
            </a:r>
            <a:r>
              <a:rPr lang="en-US" dirty="0"/>
              <a:t> x</a:t>
            </a:r>
            <a:r>
              <a:rPr lang="en-US" baseline="-25000" dirty="0"/>
              <a:t>4</a:t>
            </a:r>
            <a:r>
              <a:rPr lang="en-US" dirty="0"/>
              <a:t> …. 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   *  y</a:t>
            </a:r>
            <a:r>
              <a:rPr lang="en-US" baseline="-25000" dirty="0"/>
              <a:t>1</a:t>
            </a:r>
            <a:r>
              <a:rPr lang="en-US" dirty="0"/>
              <a:t> y</a:t>
            </a:r>
            <a:r>
              <a:rPr lang="en-US" baseline="-25000" dirty="0"/>
              <a:t>2</a:t>
            </a:r>
            <a:r>
              <a:rPr lang="en-US" dirty="0"/>
              <a:t> y</a:t>
            </a:r>
            <a:r>
              <a:rPr lang="en-US" baseline="-25000" dirty="0"/>
              <a:t>3</a:t>
            </a:r>
            <a:r>
              <a:rPr lang="en-US" dirty="0"/>
              <a:t> y</a:t>
            </a:r>
            <a:r>
              <a:rPr lang="en-US" baseline="-25000" dirty="0"/>
              <a:t>4</a:t>
            </a:r>
            <a:r>
              <a:rPr lang="en-US" dirty="0"/>
              <a:t> …. </a:t>
            </a:r>
            <a:r>
              <a:rPr lang="en-US" dirty="0" err="1"/>
              <a:t>y</a:t>
            </a:r>
            <a:r>
              <a:rPr lang="en-US" baseline="-25000" dirty="0" err="1"/>
              <a:t>N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595874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and conquer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9175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kern="1300" dirty="0"/>
              <a:t>Suppose we find A*C, A*D, B*C, B*D, can find X*Y in </a:t>
            </a:r>
          </a:p>
          <a:p>
            <a:pPr marL="0" indent="0" algn="ctr">
              <a:buNone/>
            </a:pPr>
            <a:r>
              <a:rPr lang="en-US" kern="1300" dirty="0"/>
              <a:t>additional O(n) time..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8650" y="3214642"/>
            <a:ext cx="7886700" cy="982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T(N) = 4 T(N/2) + O(N)</a:t>
            </a:r>
          </a:p>
        </p:txBody>
      </p:sp>
    </p:spTree>
    <p:extLst>
      <p:ext uri="{BB962C8B-B14F-4D97-AF65-F5344CB8AC3E}">
        <p14:creationId xmlns:p14="http://schemas.microsoft.com/office/powerpoint/2010/main" val="3770987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Doing better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30075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kern="1300" dirty="0"/>
              <a:t>We don’t </a:t>
            </a:r>
            <a:r>
              <a:rPr lang="en-US" i="1" kern="1300" dirty="0"/>
              <a:t>really </a:t>
            </a:r>
            <a:r>
              <a:rPr lang="en-US" kern="1300" dirty="0"/>
              <a:t>need all 4 terms…</a:t>
            </a:r>
          </a:p>
          <a:p>
            <a:pPr marL="0" indent="0" algn="ctr">
              <a:buNone/>
            </a:pPr>
            <a:endParaRPr lang="en-US" kern="1300" dirty="0"/>
          </a:p>
          <a:p>
            <a:pPr marL="0" indent="0" algn="ctr">
              <a:buNone/>
            </a:pPr>
            <a:r>
              <a:rPr lang="en-US" kern="1300" dirty="0"/>
              <a:t>X * Y  =  (AC) 10</a:t>
            </a:r>
            <a:r>
              <a:rPr lang="en-US" kern="1300" baseline="30000" dirty="0"/>
              <a:t>N</a:t>
            </a:r>
            <a:r>
              <a:rPr lang="en-US" kern="1300" dirty="0"/>
              <a:t> + (AD+BC) 10</a:t>
            </a:r>
            <a:r>
              <a:rPr lang="en-US" kern="1300" baseline="30000" dirty="0"/>
              <a:t>N/2</a:t>
            </a:r>
            <a:r>
              <a:rPr lang="en-US" kern="1300" dirty="0"/>
              <a:t> + BD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8650" y="3545568"/>
            <a:ext cx="7886700" cy="1069975"/>
          </a:xfrm>
          <a:prstGeom prst="rect">
            <a:avLst/>
          </a:prstGeom>
          <a:noFill/>
          <a:ln w="31750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br>
              <a:rPr lang="en-US" kern="1300" dirty="0"/>
            </a:br>
            <a:r>
              <a:rPr lang="en-US" kern="1300" dirty="0"/>
              <a:t>Knowing AC and BD, can we find AD+BC faster?</a:t>
            </a:r>
          </a:p>
        </p:txBody>
      </p:sp>
    </p:spTree>
    <p:extLst>
      <p:ext uri="{BB962C8B-B14F-4D97-AF65-F5344CB8AC3E}">
        <p14:creationId xmlns:p14="http://schemas.microsoft.com/office/powerpoint/2010/main" val="1417857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Karatsuba’s algorithm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8650" y="1402080"/>
            <a:ext cx="7886700" cy="4894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Multiply(X, Y):</a:t>
            </a:r>
          </a:p>
          <a:p>
            <a:pPr marL="0" indent="0">
              <a:buNone/>
            </a:pPr>
            <a:r>
              <a:rPr lang="en-US" dirty="0"/>
              <a:t>	- divide X, Y into blocks of size N/2  (A,B,C,D)</a:t>
            </a:r>
          </a:p>
          <a:p>
            <a:pPr marL="0" indent="0">
              <a:buNone/>
            </a:pPr>
            <a:r>
              <a:rPr lang="en-US" dirty="0"/>
              <a:t>	- Multiply(A, C)</a:t>
            </a:r>
          </a:p>
          <a:p>
            <a:pPr marL="0" indent="0">
              <a:buNone/>
            </a:pPr>
            <a:r>
              <a:rPr lang="en-US" dirty="0"/>
              <a:t>	- Multiply(B, D)</a:t>
            </a:r>
          </a:p>
          <a:p>
            <a:pPr marL="0" indent="0">
              <a:buNone/>
            </a:pPr>
            <a:r>
              <a:rPr lang="en-US" dirty="0"/>
              <a:t>	- Multiply(A-B, C-D)</a:t>
            </a:r>
          </a:p>
          <a:p>
            <a:pPr marL="0" indent="0">
              <a:buNone/>
            </a:pPr>
            <a:r>
              <a:rPr lang="en-US" dirty="0"/>
              <a:t>	- find AD + BC, return answer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T(N) = 3 T(N/2) + O(N)</a:t>
            </a:r>
          </a:p>
        </p:txBody>
      </p:sp>
    </p:spTree>
    <p:extLst>
      <p:ext uri="{BB962C8B-B14F-4D97-AF65-F5344CB8AC3E}">
        <p14:creationId xmlns:p14="http://schemas.microsoft.com/office/powerpoint/2010/main" val="416335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time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8650" y="1402080"/>
            <a:ext cx="7886700" cy="4894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T(N) = 3 T(N/2) + O(N)</a:t>
            </a:r>
          </a:p>
        </p:txBody>
      </p:sp>
    </p:spTree>
    <p:extLst>
      <p:ext uri="{BB962C8B-B14F-4D97-AF65-F5344CB8AC3E}">
        <p14:creationId xmlns:p14="http://schemas.microsoft.com/office/powerpoint/2010/main" val="464173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52661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Divide and Conquer – Merge Sort + Correctness</a:t>
            </a:r>
          </a:p>
          <a:p>
            <a:endParaRPr lang="en-US" dirty="0"/>
          </a:p>
          <a:p>
            <a:r>
              <a:rPr lang="en-US" dirty="0"/>
              <a:t>Running time: T(N) = 2 T(N/2) + O(N)</a:t>
            </a:r>
          </a:p>
          <a:p>
            <a:endParaRPr lang="en-US" dirty="0"/>
          </a:p>
          <a:p>
            <a:r>
              <a:rPr lang="en-US" dirty="0"/>
              <a:t>Jeff Erickson’s lecture notes (UIUC)</a:t>
            </a:r>
          </a:p>
        </p:txBody>
      </p:sp>
    </p:spTree>
    <p:extLst>
      <p:ext uri="{BB962C8B-B14F-4D97-AF65-F5344CB8AC3E}">
        <p14:creationId xmlns:p14="http://schemas.microsoft.com/office/powerpoint/2010/main" val="230153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524" y="339001"/>
            <a:ext cx="7886700" cy="1325563"/>
          </a:xfrm>
        </p:spPr>
        <p:txBody>
          <a:bodyPr/>
          <a:lstStyle/>
          <a:p>
            <a:r>
              <a:rPr lang="en-US" dirty="0"/>
              <a:t>Musings on lower bounds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524" y="2182676"/>
            <a:ext cx="7886700" cy="3643358"/>
          </a:xfrm>
        </p:spPr>
        <p:txBody>
          <a:bodyPr/>
          <a:lstStyle/>
          <a:p>
            <a:r>
              <a:rPr lang="en-US" dirty="0"/>
              <a:t>Are there faster algorithms for multiplying two N-digit numbers?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Are there </a:t>
            </a:r>
            <a:r>
              <a:rPr lang="en-US" i="1" dirty="0"/>
              <a:t>even faster</a:t>
            </a:r>
            <a:r>
              <a:rPr lang="en-US" dirty="0"/>
              <a:t> algorithms? Can we prove there are none?</a:t>
            </a:r>
          </a:p>
        </p:txBody>
      </p:sp>
    </p:spTree>
    <p:extLst>
      <p:ext uri="{BB962C8B-B14F-4D97-AF65-F5344CB8AC3E}">
        <p14:creationId xmlns:p14="http://schemas.microsoft.com/office/powerpoint/2010/main" val="2080224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524" y="339001"/>
            <a:ext cx="7886700" cy="1325563"/>
          </a:xfrm>
        </p:spPr>
        <p:txBody>
          <a:bodyPr/>
          <a:lstStyle/>
          <a:p>
            <a:r>
              <a:rPr lang="en-US" dirty="0"/>
              <a:t>Finding the median of N </a:t>
            </a:r>
            <a:r>
              <a:rPr lang="en-US" dirty="0" err="1"/>
              <a:t>no.s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524" y="2182676"/>
            <a:ext cx="7886700" cy="3643358"/>
          </a:xfrm>
        </p:spPr>
        <p:txBody>
          <a:bodyPr/>
          <a:lstStyle/>
          <a:p>
            <a:r>
              <a:rPr lang="en-US" dirty="0"/>
              <a:t>Median = N/2’th smallest number</a:t>
            </a:r>
          </a:p>
          <a:p>
            <a:pPr marL="0" indent="0">
              <a:buNone/>
            </a:pPr>
            <a:r>
              <a:rPr lang="en-US" dirty="0"/>
              <a:t>		trivial : O(N log N)</a:t>
            </a:r>
          </a:p>
          <a:p>
            <a:endParaRPr lang="en-US" dirty="0"/>
          </a:p>
          <a:p>
            <a:r>
              <a:rPr lang="en-US" dirty="0"/>
              <a:t>Solve a harder problem – find </a:t>
            </a:r>
            <a:r>
              <a:rPr lang="en-US" dirty="0" err="1"/>
              <a:t>k’th</a:t>
            </a:r>
            <a:r>
              <a:rPr lang="en-US" dirty="0"/>
              <a:t> smallest number, for any k in time O(N)</a:t>
            </a:r>
          </a:p>
        </p:txBody>
      </p:sp>
    </p:spTree>
    <p:extLst>
      <p:ext uri="{BB962C8B-B14F-4D97-AF65-F5344CB8AC3E}">
        <p14:creationId xmlns:p14="http://schemas.microsoft.com/office/powerpoint/2010/main" val="116885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5266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Recursion++ : dynamic programming</a:t>
            </a:r>
          </a:p>
        </p:txBody>
      </p:sp>
    </p:spTree>
    <p:extLst>
      <p:ext uri="{BB962C8B-B14F-4D97-AF65-F5344CB8AC3E}">
        <p14:creationId xmlns:p14="http://schemas.microsoft.com/office/powerpoint/2010/main" val="1094428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3004"/>
            <a:ext cx="9132022" cy="427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750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52661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 to obtain “closed form” solutions to </a:t>
            </a:r>
            <a:r>
              <a:rPr lang="en-US" dirty="0">
                <a:solidFill>
                  <a:srgbClr val="FFFF00"/>
                </a:solidFill>
              </a:rPr>
              <a:t>recurrences</a:t>
            </a:r>
          </a:p>
          <a:p>
            <a:endParaRPr lang="en-US" dirty="0"/>
          </a:p>
          <a:p>
            <a:r>
              <a:rPr lang="en-US" dirty="0"/>
              <a:t>Another example: divide &amp; conquer can be tricky: 	</a:t>
            </a:r>
            <a:r>
              <a:rPr lang="en-US" dirty="0">
                <a:solidFill>
                  <a:srgbClr val="00B0F0"/>
                </a:solidFill>
              </a:rPr>
              <a:t>multiplying two N digit numbers</a:t>
            </a:r>
          </a:p>
        </p:txBody>
      </p:sp>
    </p:spTree>
    <p:extLst>
      <p:ext uri="{BB962C8B-B14F-4D97-AF65-F5344CB8AC3E}">
        <p14:creationId xmlns:p14="http://schemas.microsoft.com/office/powerpoint/2010/main" val="2352765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Recurrence 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712877"/>
          </a:xfr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Relation that bounds a function “recursively” or inductively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5359" y="2708366"/>
            <a:ext cx="78725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  <a:latin typeface="Comic Sans MS" panose="030F0702030302020204" pitchFamily="66" charset="0"/>
              </a:rPr>
              <a:t>Examples:</a:t>
            </a:r>
            <a:endParaRPr lang="en-US" sz="2400" dirty="0">
              <a:latin typeface="Comic Sans MS" panose="030F0702030302020204" pitchFamily="66" charset="0"/>
            </a:endParaRPr>
          </a:p>
          <a:p>
            <a:pPr algn="ctr"/>
            <a:r>
              <a:rPr lang="en-US" sz="2400" dirty="0">
                <a:latin typeface="Comic Sans MS" panose="030F0702030302020204" pitchFamily="66" charset="0"/>
              </a:rPr>
              <a:t>f(N) = f(N-1) + 2</a:t>
            </a:r>
          </a:p>
          <a:p>
            <a:pPr algn="ctr"/>
            <a:endParaRPr lang="en-US" sz="2400" dirty="0">
              <a:latin typeface="Comic Sans MS" panose="030F0702030302020204" pitchFamily="66" charset="0"/>
            </a:endParaRPr>
          </a:p>
          <a:p>
            <a:pPr algn="ctr"/>
            <a:r>
              <a:rPr lang="en-US" sz="2400" dirty="0">
                <a:latin typeface="Comic Sans MS" panose="030F0702030302020204" pitchFamily="66" charset="0"/>
              </a:rPr>
              <a:t>f(N) = f(N-1) + f(N-2)</a:t>
            </a:r>
          </a:p>
          <a:p>
            <a:pPr algn="ctr"/>
            <a:endParaRPr lang="en-US" sz="2400" dirty="0">
              <a:latin typeface="Comic Sans MS" panose="030F0702030302020204" pitchFamily="66" charset="0"/>
            </a:endParaRPr>
          </a:p>
          <a:p>
            <a:pPr algn="ctr"/>
            <a:r>
              <a:rPr lang="en-US" sz="2400" dirty="0">
                <a:latin typeface="Comic Sans MS" panose="030F0702030302020204" pitchFamily="66" charset="0"/>
              </a:rPr>
              <a:t>f(N) = 2 f(N/2)</a:t>
            </a:r>
          </a:p>
          <a:p>
            <a:pPr algn="ctr"/>
            <a:endParaRPr lang="en-US" sz="2400" dirty="0">
              <a:latin typeface="Comic Sans MS" panose="030F0702030302020204" pitchFamily="66" charset="0"/>
            </a:endParaRPr>
          </a:p>
          <a:p>
            <a:pPr algn="ctr"/>
            <a:r>
              <a:rPr lang="en-US" sz="2400" dirty="0">
                <a:latin typeface="Comic Sans MS" panose="030F0702030302020204" pitchFamily="66" charset="0"/>
              </a:rPr>
              <a:t>f(N) &lt;= 3 f(N/2) + 41</a:t>
            </a:r>
          </a:p>
          <a:p>
            <a:pPr algn="ctr"/>
            <a:endParaRPr lang="en-US" sz="2400" dirty="0">
              <a:latin typeface="Comic Sans MS" panose="030F0702030302020204" pitchFamily="66" charset="0"/>
            </a:endParaRPr>
          </a:p>
          <a:p>
            <a:pPr algn="ctr"/>
            <a:r>
              <a:rPr lang="en-US" sz="2400" dirty="0">
                <a:latin typeface="Comic Sans MS" panose="030F0702030302020204" pitchFamily="66" charset="0"/>
              </a:rPr>
              <a:t>f(N) = g(N/2) + f(3N/4); g(N) = 1 + g(N/2) + f(N/2)</a:t>
            </a:r>
          </a:p>
        </p:txBody>
      </p:sp>
    </p:spTree>
    <p:extLst>
      <p:ext uri="{BB962C8B-B14F-4D97-AF65-F5344CB8AC3E}">
        <p14:creationId xmlns:p14="http://schemas.microsoft.com/office/powerpoint/2010/main" val="1449934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“solve”?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general method – a la integration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‘Master’ theorem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Heuristic calculation -&gt; guess answer -&gt; prove by induction!</a:t>
            </a:r>
          </a:p>
        </p:txBody>
      </p:sp>
    </p:spTree>
    <p:extLst>
      <p:ext uri="{BB962C8B-B14F-4D97-AF65-F5344CB8AC3E}">
        <p14:creationId xmlns:p14="http://schemas.microsoft.com/office/powerpoint/2010/main" val="3985677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“recursion tree”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543106"/>
          </a:xfrm>
        </p:spPr>
        <p:txBody>
          <a:bodyPr/>
          <a:lstStyle/>
          <a:p>
            <a:r>
              <a:rPr lang="en-US" dirty="0"/>
              <a:t>Example:   f(N) = f(N-1) + 2</a:t>
            </a:r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628650" y="5853339"/>
            <a:ext cx="7886700" cy="543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FFC000"/>
                </a:solidFill>
              </a:rPr>
              <a:t>How many layers? Steps in each layer?</a:t>
            </a:r>
          </a:p>
        </p:txBody>
      </p:sp>
    </p:spTree>
    <p:extLst>
      <p:ext uri="{BB962C8B-B14F-4D97-AF65-F5344CB8AC3E}">
        <p14:creationId xmlns:p14="http://schemas.microsoft.com/office/powerpoint/2010/main" val="2962134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of tree?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628650" y="2295887"/>
            <a:ext cx="7886700" cy="54310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N  </a:t>
            </a:r>
            <a:r>
              <a:rPr lang="en-US" dirty="0">
                <a:sym typeface="Wingdings" panose="05000000000000000000" pitchFamily="2" charset="2"/>
              </a:rPr>
              <a:t>  N/c    N/c^2    N/c^3   … 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628650" y="3275603"/>
            <a:ext cx="7886700" cy="543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FFFF00"/>
                </a:solidFill>
              </a:rPr>
              <a:t>How many steps to reach constant? (c&gt;1)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68093" y="4188824"/>
            <a:ext cx="38056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mic Sans MS" panose="030F0702030302020204" pitchFamily="66" charset="0"/>
              </a:rPr>
              <a:t>c = 2</a:t>
            </a:r>
          </a:p>
          <a:p>
            <a:pPr algn="ctr"/>
            <a:endParaRPr lang="en-US" sz="2400" dirty="0">
              <a:latin typeface="Comic Sans MS" panose="030F0702030302020204" pitchFamily="66" charset="0"/>
            </a:endParaRPr>
          </a:p>
          <a:p>
            <a:pPr algn="ctr"/>
            <a:r>
              <a:rPr lang="en-US" sz="2400" dirty="0">
                <a:latin typeface="Comic Sans MS" panose="030F0702030302020204" pitchFamily="66" charset="0"/>
              </a:rPr>
              <a:t>c = 20</a:t>
            </a:r>
          </a:p>
          <a:p>
            <a:pPr algn="ctr"/>
            <a:endParaRPr lang="en-US" sz="2400" dirty="0">
              <a:latin typeface="Comic Sans MS" panose="030F0702030302020204" pitchFamily="66" charset="0"/>
            </a:endParaRPr>
          </a:p>
          <a:p>
            <a:pPr algn="ctr"/>
            <a:r>
              <a:rPr lang="en-US" sz="2400" dirty="0">
                <a:latin typeface="Comic Sans MS" panose="030F0702030302020204" pitchFamily="66" charset="0"/>
              </a:rPr>
              <a:t>c = 0.999  (1-</a:t>
            </a:r>
            <a:r>
              <a:rPr lang="el-GR" sz="2400" dirty="0">
                <a:latin typeface="Comic Sans MS" panose="030F0702030302020204" pitchFamily="66" charset="0"/>
              </a:rPr>
              <a:t>ε</a:t>
            </a:r>
            <a:r>
              <a:rPr lang="en-US" sz="2400" dirty="0">
                <a:latin typeface="Comic Sans MS" panose="030F0702030302020204" pitchFamily="66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5646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Summing geometric series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628650" y="1877879"/>
            <a:ext cx="7886700" cy="54310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What is:  1 + x + x^2 + x^3 + … + </a:t>
            </a:r>
            <a:r>
              <a:rPr lang="en-US" dirty="0" err="1"/>
              <a:t>x^k</a:t>
            </a:r>
            <a:r>
              <a:rPr lang="en-US" dirty="0"/>
              <a:t> ?</a:t>
            </a: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689610" y="3693614"/>
            <a:ext cx="7886700" cy="543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Answer very simple in big-oh notation!</a:t>
            </a:r>
          </a:p>
        </p:txBody>
      </p:sp>
    </p:spTree>
    <p:extLst>
      <p:ext uri="{BB962C8B-B14F-4D97-AF65-F5344CB8AC3E}">
        <p14:creationId xmlns:p14="http://schemas.microsoft.com/office/powerpoint/2010/main" val="130696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1198</TotalTime>
  <Words>446</Words>
  <Application>Microsoft Office PowerPoint</Application>
  <PresentationFormat>On-screen Show (4:3)</PresentationFormat>
  <Paragraphs>110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Comic Sans MS</vt:lpstr>
      <vt:lpstr>Consolas</vt:lpstr>
      <vt:lpstr>Wingdings</vt:lpstr>
      <vt:lpstr>Office Theme</vt:lpstr>
      <vt:lpstr>CS 6150 – Lecture 3  Divide &amp; Conquer</vt:lpstr>
      <vt:lpstr>Last class</vt:lpstr>
      <vt:lpstr>Merge Sort</vt:lpstr>
      <vt:lpstr>Today</vt:lpstr>
      <vt:lpstr>Recurrence relation</vt:lpstr>
      <vt:lpstr>How to “solve”?</vt:lpstr>
      <vt:lpstr>The “recursion tree”</vt:lpstr>
      <vt:lpstr>Depth of tree?</vt:lpstr>
      <vt:lpstr>Summing geometric series</vt:lpstr>
      <vt:lpstr>Another example</vt:lpstr>
      <vt:lpstr>f(N) = 3 f(N/2) + 41</vt:lpstr>
      <vt:lpstr>f(N) = 3 f(N/2) + 41</vt:lpstr>
      <vt:lpstr>Merge sort – f(N)=2f(N/2)+N</vt:lpstr>
      <vt:lpstr>Multiplying two N-digit integers</vt:lpstr>
      <vt:lpstr>Divide and conquer</vt:lpstr>
      <vt:lpstr>Divide and conquer</vt:lpstr>
      <vt:lpstr>Doing better</vt:lpstr>
      <vt:lpstr>Karatsuba’s algorithm</vt:lpstr>
      <vt:lpstr>Running time</vt:lpstr>
      <vt:lpstr>Musings on lower bounds</vt:lpstr>
      <vt:lpstr>Finding the median of N no.s</vt:lpstr>
      <vt:lpstr>Next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Bhaskara</dc:creator>
  <cp:lastModifiedBy>Aditya Bhaskara</cp:lastModifiedBy>
  <cp:revision>82</cp:revision>
  <dcterms:created xsi:type="dcterms:W3CDTF">2016-08-22T19:44:33Z</dcterms:created>
  <dcterms:modified xsi:type="dcterms:W3CDTF">2016-08-30T18:45:16Z</dcterms:modified>
</cp:coreProperties>
</file>