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352" r:id="rId3"/>
    <p:sldId id="399" r:id="rId4"/>
    <p:sldId id="334" r:id="rId5"/>
    <p:sldId id="401" r:id="rId6"/>
    <p:sldId id="400" r:id="rId7"/>
    <p:sldId id="355" r:id="rId8"/>
    <p:sldId id="359" r:id="rId9"/>
    <p:sldId id="356" r:id="rId10"/>
    <p:sldId id="371" r:id="rId11"/>
    <p:sldId id="383" r:id="rId12"/>
    <p:sldId id="384" r:id="rId13"/>
    <p:sldId id="353" r:id="rId14"/>
    <p:sldId id="354" r:id="rId15"/>
    <p:sldId id="361" r:id="rId16"/>
    <p:sldId id="396" r:id="rId17"/>
    <p:sldId id="385" r:id="rId18"/>
    <p:sldId id="357" r:id="rId19"/>
    <p:sldId id="402" r:id="rId20"/>
    <p:sldId id="387" r:id="rId21"/>
    <p:sldId id="403" r:id="rId22"/>
    <p:sldId id="314" r:id="rId23"/>
    <p:sldId id="388" r:id="rId24"/>
    <p:sldId id="389" r:id="rId25"/>
    <p:sldId id="373" r:id="rId26"/>
    <p:sldId id="362" r:id="rId27"/>
    <p:sldId id="339" r:id="rId28"/>
    <p:sldId id="366" r:id="rId29"/>
    <p:sldId id="397" r:id="rId30"/>
    <p:sldId id="394" r:id="rId31"/>
    <p:sldId id="390" r:id="rId32"/>
    <p:sldId id="395" r:id="rId33"/>
    <p:sldId id="375" r:id="rId34"/>
    <p:sldId id="391" r:id="rId35"/>
    <p:sldId id="377" r:id="rId36"/>
    <p:sldId id="376" r:id="rId37"/>
    <p:sldId id="287" r:id="rId38"/>
  </p:sldIdLst>
  <p:sldSz cx="9144000" cy="6858000" type="screen4x3"/>
  <p:notesSz cx="9601200" cy="7315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51" userDrawn="1">
          <p15:clr>
            <a:srgbClr val="A4A3A4"/>
          </p15:clr>
        </p15:guide>
        <p15:guide id="4" pos="35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C0504D"/>
    <a:srgbClr val="C10F17"/>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12" autoAdjust="0"/>
    <p:restoredTop sz="64094" autoAdjust="0"/>
  </p:normalViewPr>
  <p:slideViewPr>
    <p:cSldViewPr snapToGrid="0">
      <p:cViewPr varScale="1">
        <p:scale>
          <a:sx n="47" d="100"/>
          <a:sy n="47" d="100"/>
        </p:scale>
        <p:origin x="1584" y="54"/>
      </p:cViewPr>
      <p:guideLst>
        <p:guide orient="horz" pos="2251"/>
        <p:guide pos="3560"/>
      </p:guideLst>
    </p:cSldViewPr>
  </p:slideViewPr>
  <p:notesTextViewPr>
    <p:cViewPr>
      <p:scale>
        <a:sx n="150" d="100"/>
        <a:sy n="150" d="100"/>
      </p:scale>
      <p:origin x="0" y="0"/>
    </p:cViewPr>
  </p:notesTextViewPr>
  <p:sorterViewPr>
    <p:cViewPr varScale="1">
      <p:scale>
        <a:sx n="1" d="1"/>
        <a:sy n="1" d="1"/>
      </p:scale>
      <p:origin x="0" y="-10494"/>
    </p:cViewPr>
  </p:sorter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AF6A8DE1-B053-4713-BB05-55DA4B9E48BE}" type="datetimeFigureOut">
              <a:rPr lang="fr-CH" smtClean="0"/>
              <a:t>05.11.2014</a:t>
            </a:fld>
            <a:endParaRPr lang="fr-CH"/>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fr-CH"/>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C1954166-F343-4643-8E6D-5EBDB7F48B27}" type="slidenum">
              <a:rPr lang="fr-CH" smtClean="0"/>
              <a:t>‹#›</a:t>
            </a:fld>
            <a:endParaRPr lang="fr-CH"/>
          </a:p>
        </p:txBody>
      </p:sp>
    </p:spTree>
    <p:extLst>
      <p:ext uri="{BB962C8B-B14F-4D97-AF65-F5344CB8AC3E}">
        <p14:creationId xmlns:p14="http://schemas.microsoft.com/office/powerpoint/2010/main" val="75967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D68CEBAC-DDA1-4631-98D5-670DF15D0BD2}" type="datetimeFigureOut">
              <a:rPr lang="fr-CH" smtClean="0"/>
              <a:t>05.11.2014</a:t>
            </a:fld>
            <a:endParaRPr lang="fr-CH"/>
          </a:p>
        </p:txBody>
      </p:sp>
      <p:sp>
        <p:nvSpPr>
          <p:cNvPr id="4" name="Slide Image Placeholder 3"/>
          <p:cNvSpPr>
            <a:spLocks noGrp="1" noRot="1" noChangeAspect="1"/>
          </p:cNvSpPr>
          <p:nvPr>
            <p:ph type="sldImg" idx="2"/>
          </p:nvPr>
        </p:nvSpPr>
        <p:spPr>
          <a:xfrm>
            <a:off x="2971800" y="547688"/>
            <a:ext cx="3657600" cy="2744787"/>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960120" y="3474721"/>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18199AA4-E611-453C-B53C-13D0B9707752}" type="slidenum">
              <a:rPr lang="fr-CH" smtClean="0"/>
              <a:t>‹#›</a:t>
            </a:fld>
            <a:endParaRPr lang="fr-CH"/>
          </a:p>
        </p:txBody>
      </p:sp>
    </p:spTree>
    <p:extLst>
      <p:ext uri="{BB962C8B-B14F-4D97-AF65-F5344CB8AC3E}">
        <p14:creationId xmlns:p14="http://schemas.microsoft.com/office/powerpoint/2010/main" val="144356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199AA4-E611-453C-B53C-13D0B9707752}" type="slidenum">
              <a:rPr lang="fr-CH" smtClean="0"/>
              <a:t>1</a:t>
            </a:fld>
            <a:endParaRPr lang="fr-CH"/>
          </a:p>
        </p:txBody>
      </p:sp>
    </p:spTree>
    <p:extLst>
      <p:ext uri="{BB962C8B-B14F-4D97-AF65-F5344CB8AC3E}">
        <p14:creationId xmlns:p14="http://schemas.microsoft.com/office/powerpoint/2010/main" val="3282530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10</a:t>
            </a:fld>
            <a:endParaRPr lang="fr-CH"/>
          </a:p>
        </p:txBody>
      </p:sp>
    </p:spTree>
    <p:extLst>
      <p:ext uri="{BB962C8B-B14F-4D97-AF65-F5344CB8AC3E}">
        <p14:creationId xmlns:p14="http://schemas.microsoft.com/office/powerpoint/2010/main" val="304712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11</a:t>
            </a:fld>
            <a:endParaRPr lang="fr-CH"/>
          </a:p>
        </p:txBody>
      </p:sp>
    </p:spTree>
    <p:extLst>
      <p:ext uri="{BB962C8B-B14F-4D97-AF65-F5344CB8AC3E}">
        <p14:creationId xmlns:p14="http://schemas.microsoft.com/office/powerpoint/2010/main" val="3007114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12</a:t>
            </a:fld>
            <a:endParaRPr lang="fr-CH"/>
          </a:p>
        </p:txBody>
      </p:sp>
    </p:spTree>
    <p:extLst>
      <p:ext uri="{BB962C8B-B14F-4D97-AF65-F5344CB8AC3E}">
        <p14:creationId xmlns:p14="http://schemas.microsoft.com/office/powerpoint/2010/main" val="2339218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13</a:t>
            </a:fld>
            <a:endParaRPr lang="fr-CH"/>
          </a:p>
        </p:txBody>
      </p:sp>
    </p:spTree>
    <p:extLst>
      <p:ext uri="{BB962C8B-B14F-4D97-AF65-F5344CB8AC3E}">
        <p14:creationId xmlns:p14="http://schemas.microsoft.com/office/powerpoint/2010/main" val="24498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Unfortunately, since the interpolation is not an optimization technique and depends on the proof that it receives, the standard interpolation method might return arbitrarily any of the three dependency functions, while we are interested in h3.</a:t>
            </a:r>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14</a:t>
            </a:fld>
            <a:endParaRPr lang="fr-CH"/>
          </a:p>
        </p:txBody>
      </p:sp>
    </p:spTree>
    <p:extLst>
      <p:ext uri="{BB962C8B-B14F-4D97-AF65-F5344CB8AC3E}">
        <p14:creationId xmlns:p14="http://schemas.microsoft.com/office/powerpoint/2010/main" val="123140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15</a:t>
            </a:fld>
            <a:endParaRPr lang="fr-CH"/>
          </a:p>
        </p:txBody>
      </p:sp>
    </p:spTree>
    <p:extLst>
      <p:ext uri="{BB962C8B-B14F-4D97-AF65-F5344CB8AC3E}">
        <p14:creationId xmlns:p14="http://schemas.microsoft.com/office/powerpoint/2010/main" val="3507108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Assume that we want to impose the base function g1 (with the variable x6).</a:t>
            </a:r>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16</a:t>
            </a:fld>
            <a:endParaRPr lang="fr-CH"/>
          </a:p>
        </p:txBody>
      </p:sp>
    </p:spTree>
    <p:extLst>
      <p:ext uri="{BB962C8B-B14F-4D97-AF65-F5344CB8AC3E}">
        <p14:creationId xmlns:p14="http://schemas.microsoft.com/office/powerpoint/2010/main" val="2482981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 is UNSAT. Thus, both </a:t>
            </a:r>
            <a:r>
              <a:rPr lang="en-US" sz="1200" b="0" i="0" u="none" strike="noStrike" kern="1200" baseline="0" dirty="0" err="1" smtClean="0">
                <a:solidFill>
                  <a:schemeClr val="tx1"/>
                </a:solidFill>
                <a:latin typeface="+mn-lt"/>
                <a:ea typeface="+mn-ea"/>
                <a:cs typeface="+mn-cs"/>
              </a:rPr>
              <a:t>Cxi</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Cxi</a:t>
            </a:r>
            <a:r>
              <a:rPr lang="en-US" sz="1200" b="0" i="0" u="none" strike="noStrike" kern="1200" baseline="0" dirty="0" smtClean="0">
                <a:solidFill>
                  <a:schemeClr val="tx1"/>
                </a:solidFill>
                <a:latin typeface="+mn-lt"/>
                <a:ea typeface="+mn-ea"/>
                <a:cs typeface="+mn-cs"/>
              </a:rPr>
              <a:t>, in which we assumed that xi evaluates to 0 and 1, respectively, are also UNSAT for any assignment of X.</a:t>
            </a:r>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17</a:t>
            </a:fld>
            <a:endParaRPr lang="fr-CH"/>
          </a:p>
        </p:txBody>
      </p:sp>
    </p:spTree>
    <p:extLst>
      <p:ext uri="{BB962C8B-B14F-4D97-AF65-F5344CB8AC3E}">
        <p14:creationId xmlns:p14="http://schemas.microsoft.com/office/powerpoint/2010/main" val="768986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two interpolants represent the cofactors of a</a:t>
            </a:r>
            <a:r>
              <a:rPr lang="en-US" baseline="0" dirty="0" smtClean="0"/>
              <a:t> feasible interpolant I for the set of clauses C with respect to xi, so that is why we can connect them to form the interpolant I in which the variable xi is imposed. </a:t>
            </a:r>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18</a:t>
            </a:fld>
            <a:endParaRPr lang="fr-CH"/>
          </a:p>
        </p:txBody>
      </p:sp>
    </p:spTree>
    <p:extLst>
      <p:ext uri="{BB962C8B-B14F-4D97-AF65-F5344CB8AC3E}">
        <p14:creationId xmlns:p14="http://schemas.microsoft.com/office/powerpoint/2010/main" val="1737044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19</a:t>
            </a:fld>
            <a:endParaRPr lang="fr-CH"/>
          </a:p>
        </p:txBody>
      </p:sp>
    </p:spTree>
    <p:extLst>
      <p:ext uri="{BB962C8B-B14F-4D97-AF65-F5344CB8AC3E}">
        <p14:creationId xmlns:p14="http://schemas.microsoft.com/office/powerpoint/2010/main" val="195723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2</a:t>
            </a:fld>
            <a:endParaRPr lang="fr-CH"/>
          </a:p>
        </p:txBody>
      </p:sp>
    </p:spTree>
    <p:extLst>
      <p:ext uri="{BB962C8B-B14F-4D97-AF65-F5344CB8AC3E}">
        <p14:creationId xmlns:p14="http://schemas.microsoft.com/office/powerpoint/2010/main" val="3397185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20</a:t>
            </a:fld>
            <a:endParaRPr lang="fr-CH" dirty="0"/>
          </a:p>
        </p:txBody>
      </p:sp>
    </p:spTree>
    <p:extLst>
      <p:ext uri="{BB962C8B-B14F-4D97-AF65-F5344CB8AC3E}">
        <p14:creationId xmlns:p14="http://schemas.microsoft.com/office/powerpoint/2010/main" val="513528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Since the carving technique is general and not tied to any purpose or logic synthesis heuristic, we provide as input both an input and an </a:t>
            </a:r>
            <a:r>
              <a:rPr lang="en-US" sz="1200" b="0" i="0" u="none" strike="noStrike" kern="1200" baseline="0" dirty="0" err="1" smtClean="0">
                <a:solidFill>
                  <a:schemeClr val="tx1"/>
                </a:solidFill>
                <a:latin typeface="+mn-lt"/>
                <a:ea typeface="+mn-ea"/>
                <a:cs typeface="+mn-cs"/>
              </a:rPr>
              <a:t>optimised</a:t>
            </a:r>
            <a:r>
              <a:rPr lang="en-US" sz="1200" b="0" i="0" u="none" strike="noStrike" kern="1200" baseline="0" dirty="0" smtClean="0">
                <a:solidFill>
                  <a:schemeClr val="tx1"/>
                </a:solidFill>
                <a:latin typeface="+mn-lt"/>
                <a:ea typeface="+mn-ea"/>
                <a:cs typeface="+mn-cs"/>
              </a:rPr>
              <a:t> implementation of the circuit.</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optimised</a:t>
            </a:r>
            <a:r>
              <a:rPr lang="en-US" sz="1200" b="0" i="0" u="none" strike="noStrike" kern="1200" baseline="0" dirty="0" smtClean="0">
                <a:solidFill>
                  <a:schemeClr val="tx1"/>
                </a:solidFill>
                <a:latin typeface="+mn-lt"/>
                <a:ea typeface="+mn-ea"/>
                <a:cs typeface="+mn-cs"/>
              </a:rPr>
              <a:t> implementation, serves as a reference goal which we want to achieve using the carving method. Thus, we use it to compute the set of base functions for reconstructing the circuit.</a:t>
            </a:r>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21</a:t>
            </a:fld>
            <a:endParaRPr lang="fr-CH" dirty="0"/>
          </a:p>
        </p:txBody>
      </p:sp>
    </p:spTree>
    <p:extLst>
      <p:ext uri="{BB962C8B-B14F-4D97-AF65-F5344CB8AC3E}">
        <p14:creationId xmlns:p14="http://schemas.microsoft.com/office/powerpoint/2010/main" val="166451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22</a:t>
            </a:fld>
            <a:endParaRPr lang="fr-CH" dirty="0"/>
          </a:p>
        </p:txBody>
      </p:sp>
    </p:spTree>
    <p:extLst>
      <p:ext uri="{BB962C8B-B14F-4D97-AF65-F5344CB8AC3E}">
        <p14:creationId xmlns:p14="http://schemas.microsoft.com/office/powerpoint/2010/main" val="1299706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23</a:t>
            </a:fld>
            <a:endParaRPr lang="fr-CH" dirty="0"/>
          </a:p>
        </p:txBody>
      </p:sp>
    </p:spTree>
    <p:extLst>
      <p:ext uri="{BB962C8B-B14F-4D97-AF65-F5344CB8AC3E}">
        <p14:creationId xmlns:p14="http://schemas.microsoft.com/office/powerpoint/2010/main" val="1508641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24</a:t>
            </a:fld>
            <a:endParaRPr lang="fr-CH" dirty="0"/>
          </a:p>
        </p:txBody>
      </p:sp>
    </p:spTree>
    <p:extLst>
      <p:ext uri="{BB962C8B-B14F-4D97-AF65-F5344CB8AC3E}">
        <p14:creationId xmlns:p14="http://schemas.microsoft.com/office/powerpoint/2010/main" val="1580110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25</a:t>
            </a:fld>
            <a:endParaRPr lang="fr-CH" dirty="0"/>
          </a:p>
        </p:txBody>
      </p:sp>
    </p:spTree>
    <p:extLst>
      <p:ext uri="{BB962C8B-B14F-4D97-AF65-F5344CB8AC3E}">
        <p14:creationId xmlns:p14="http://schemas.microsoft.com/office/powerpoint/2010/main" val="691800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26</a:t>
            </a:fld>
            <a:endParaRPr lang="fr-CH"/>
          </a:p>
        </p:txBody>
      </p:sp>
    </p:spTree>
    <p:extLst>
      <p:ext uri="{BB962C8B-B14F-4D97-AF65-F5344CB8AC3E}">
        <p14:creationId xmlns:p14="http://schemas.microsoft.com/office/powerpoint/2010/main" val="2102144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effectLst/>
            </a:endParaRPr>
          </a:p>
        </p:txBody>
      </p:sp>
      <p:sp>
        <p:nvSpPr>
          <p:cNvPr id="4" name="Slide Number Placeholder 3"/>
          <p:cNvSpPr>
            <a:spLocks noGrp="1"/>
          </p:cNvSpPr>
          <p:nvPr>
            <p:ph type="sldNum" sz="quarter" idx="10"/>
          </p:nvPr>
        </p:nvSpPr>
        <p:spPr/>
        <p:txBody>
          <a:bodyPr/>
          <a:lstStyle/>
          <a:p>
            <a:fld id="{18199AA4-E611-453C-B53C-13D0B9707752}" type="slidenum">
              <a:rPr lang="fr-CH" smtClean="0"/>
              <a:t>27</a:t>
            </a:fld>
            <a:endParaRPr lang="fr-CH" dirty="0"/>
          </a:p>
        </p:txBody>
      </p:sp>
    </p:spTree>
    <p:extLst>
      <p:ext uri="{BB962C8B-B14F-4D97-AF65-F5344CB8AC3E}">
        <p14:creationId xmlns:p14="http://schemas.microsoft.com/office/powerpoint/2010/main" val="2325195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28</a:t>
            </a:fld>
            <a:endParaRPr lang="fr-CH"/>
          </a:p>
        </p:txBody>
      </p:sp>
    </p:spTree>
    <p:extLst>
      <p:ext uri="{BB962C8B-B14F-4D97-AF65-F5344CB8AC3E}">
        <p14:creationId xmlns:p14="http://schemas.microsoft.com/office/powerpoint/2010/main" val="176954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29</a:t>
            </a:fld>
            <a:endParaRPr lang="fr-CH" dirty="0"/>
          </a:p>
        </p:txBody>
      </p:sp>
    </p:spTree>
    <p:extLst>
      <p:ext uri="{BB962C8B-B14F-4D97-AF65-F5344CB8AC3E}">
        <p14:creationId xmlns:p14="http://schemas.microsoft.com/office/powerpoint/2010/main" val="341338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3</a:t>
            </a:fld>
            <a:endParaRPr lang="fr-CH"/>
          </a:p>
        </p:txBody>
      </p:sp>
    </p:spTree>
    <p:extLst>
      <p:ext uri="{BB962C8B-B14F-4D97-AF65-F5344CB8AC3E}">
        <p14:creationId xmlns:p14="http://schemas.microsoft.com/office/powerpoint/2010/main" val="673667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30</a:t>
            </a:fld>
            <a:endParaRPr lang="fr-CH"/>
          </a:p>
        </p:txBody>
      </p:sp>
    </p:spTree>
    <p:extLst>
      <p:ext uri="{BB962C8B-B14F-4D97-AF65-F5344CB8AC3E}">
        <p14:creationId xmlns:p14="http://schemas.microsoft.com/office/powerpoint/2010/main" val="90999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31</a:t>
            </a:fld>
            <a:endParaRPr lang="fr-CH" dirty="0"/>
          </a:p>
        </p:txBody>
      </p:sp>
    </p:spTree>
    <p:extLst>
      <p:ext uri="{BB962C8B-B14F-4D97-AF65-F5344CB8AC3E}">
        <p14:creationId xmlns:p14="http://schemas.microsoft.com/office/powerpoint/2010/main" val="3957557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32</a:t>
            </a:fld>
            <a:endParaRPr lang="fr-CH" dirty="0"/>
          </a:p>
        </p:txBody>
      </p:sp>
    </p:spTree>
    <p:extLst>
      <p:ext uri="{BB962C8B-B14F-4D97-AF65-F5344CB8AC3E}">
        <p14:creationId xmlns:p14="http://schemas.microsoft.com/office/powerpoint/2010/main" val="517515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33</a:t>
            </a:fld>
            <a:endParaRPr lang="fr-CH" dirty="0"/>
          </a:p>
        </p:txBody>
      </p:sp>
    </p:spTree>
    <p:extLst>
      <p:ext uri="{BB962C8B-B14F-4D97-AF65-F5344CB8AC3E}">
        <p14:creationId xmlns:p14="http://schemas.microsoft.com/office/powerpoint/2010/main" val="2331004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34</a:t>
            </a:fld>
            <a:endParaRPr lang="fr-CH" dirty="0"/>
          </a:p>
        </p:txBody>
      </p:sp>
    </p:spTree>
    <p:extLst>
      <p:ext uri="{BB962C8B-B14F-4D97-AF65-F5344CB8AC3E}">
        <p14:creationId xmlns:p14="http://schemas.microsoft.com/office/powerpoint/2010/main" val="1227047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35</a:t>
            </a:fld>
            <a:endParaRPr lang="fr-CH"/>
          </a:p>
        </p:txBody>
      </p:sp>
    </p:spTree>
    <p:extLst>
      <p:ext uri="{BB962C8B-B14F-4D97-AF65-F5344CB8AC3E}">
        <p14:creationId xmlns:p14="http://schemas.microsoft.com/office/powerpoint/2010/main" val="4199302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18199AA4-E611-453C-B53C-13D0B9707752}" type="slidenum">
              <a:rPr lang="fr-CH" smtClean="0"/>
              <a:t>36</a:t>
            </a:fld>
            <a:endParaRPr lang="fr-CH" dirty="0"/>
          </a:p>
        </p:txBody>
      </p:sp>
    </p:spTree>
    <p:extLst>
      <p:ext uri="{BB962C8B-B14F-4D97-AF65-F5344CB8AC3E}">
        <p14:creationId xmlns:p14="http://schemas.microsoft.com/office/powerpoint/2010/main" val="3300333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199AA4-E611-453C-B53C-13D0B9707752}" type="slidenum">
              <a:rPr lang="fr-CH" smtClean="0"/>
              <a:t>37</a:t>
            </a:fld>
            <a:endParaRPr lang="fr-CH"/>
          </a:p>
        </p:txBody>
      </p:sp>
    </p:spTree>
    <p:extLst>
      <p:ext uri="{BB962C8B-B14F-4D97-AF65-F5344CB8AC3E}">
        <p14:creationId xmlns:p14="http://schemas.microsoft.com/office/powerpoint/2010/main" val="125915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Backes</a:t>
            </a:r>
            <a:r>
              <a:rPr lang="en-US" dirty="0" smtClean="0"/>
              <a:t> – synthesis of cyclic dependencies</a:t>
            </a:r>
          </a:p>
          <a:p>
            <a:r>
              <a:rPr lang="en-US" dirty="0" smtClean="0"/>
              <a:t>Jiang – exploration of functional</a:t>
            </a:r>
            <a:r>
              <a:rPr lang="en-US" baseline="0" dirty="0" smtClean="0"/>
              <a:t> dependency</a:t>
            </a:r>
          </a:p>
          <a:p>
            <a:r>
              <a:rPr lang="en-US" dirty="0" smtClean="0"/>
              <a:t>Lin – Ashenhurst decomposition</a:t>
            </a:r>
          </a:p>
          <a:p>
            <a:r>
              <a:rPr lang="en-US" dirty="0" smtClean="0"/>
              <a:t>Lee – Bi-decomposition</a:t>
            </a:r>
            <a:endParaRPr lang="fr-CH" dirty="0" smtClean="0"/>
          </a:p>
        </p:txBody>
      </p:sp>
      <p:sp>
        <p:nvSpPr>
          <p:cNvPr id="4" name="Slide Number Placeholder 3"/>
          <p:cNvSpPr>
            <a:spLocks noGrp="1"/>
          </p:cNvSpPr>
          <p:nvPr>
            <p:ph type="sldNum" sz="quarter" idx="10"/>
          </p:nvPr>
        </p:nvSpPr>
        <p:spPr/>
        <p:txBody>
          <a:bodyPr/>
          <a:lstStyle/>
          <a:p>
            <a:fld id="{18199AA4-E611-453C-B53C-13D0B9707752}" type="slidenum">
              <a:rPr lang="fr-CH" smtClean="0"/>
              <a:t>4</a:t>
            </a:fld>
            <a:endParaRPr lang="fr-CH" dirty="0"/>
          </a:p>
        </p:txBody>
      </p:sp>
    </p:spTree>
    <p:extLst>
      <p:ext uri="{BB962C8B-B14F-4D97-AF65-F5344CB8AC3E}">
        <p14:creationId xmlns:p14="http://schemas.microsoft.com/office/powerpoint/2010/main" val="37654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interpolation is not an </a:t>
            </a:r>
            <a:r>
              <a:rPr lang="en-US" sz="1200" b="0" i="0" u="none" strike="noStrike" kern="1200" baseline="0" dirty="0" err="1" smtClean="0">
                <a:solidFill>
                  <a:schemeClr val="tx1"/>
                </a:solidFill>
                <a:latin typeface="+mn-lt"/>
                <a:ea typeface="+mn-ea"/>
                <a:cs typeface="+mn-cs"/>
              </a:rPr>
              <a:t>optimisation</a:t>
            </a:r>
            <a:r>
              <a:rPr lang="en-US" sz="1200" b="0" i="0" u="none" strike="noStrike" kern="1200" baseline="0" dirty="0" smtClean="0">
                <a:solidFill>
                  <a:schemeClr val="tx1"/>
                </a:solidFill>
                <a:latin typeface="+mn-lt"/>
                <a:ea typeface="+mn-ea"/>
                <a:cs typeface="+mn-cs"/>
              </a:rPr>
              <a:t> problem and thus, often, it omits base functions potentially required for an optimal implementation of the target function.</a:t>
            </a:r>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5</a:t>
            </a:fld>
            <a:endParaRPr lang="fr-CH"/>
          </a:p>
        </p:txBody>
      </p:sp>
    </p:spTree>
    <p:extLst>
      <p:ext uri="{BB962C8B-B14F-4D97-AF65-F5344CB8AC3E}">
        <p14:creationId xmlns:p14="http://schemas.microsoft.com/office/powerpoint/2010/main" val="423804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6</a:t>
            </a:fld>
            <a:endParaRPr lang="fr-CH"/>
          </a:p>
        </p:txBody>
      </p:sp>
    </p:spTree>
    <p:extLst>
      <p:ext uri="{BB962C8B-B14F-4D97-AF65-F5344CB8AC3E}">
        <p14:creationId xmlns:p14="http://schemas.microsoft.com/office/powerpoint/2010/main" val="207574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8199AA4-E611-453C-B53C-13D0B9707752}" type="slidenum">
              <a:rPr lang="fr-CH" smtClean="0"/>
              <a:t>7</a:t>
            </a:fld>
            <a:endParaRPr lang="fr-CH"/>
          </a:p>
        </p:txBody>
      </p:sp>
    </p:spTree>
    <p:extLst>
      <p:ext uri="{BB962C8B-B14F-4D97-AF65-F5344CB8AC3E}">
        <p14:creationId xmlns:p14="http://schemas.microsoft.com/office/powerpoint/2010/main" val="195502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8</a:t>
            </a:fld>
            <a:endParaRPr lang="fr-CH"/>
          </a:p>
        </p:txBody>
      </p:sp>
    </p:spTree>
    <p:extLst>
      <p:ext uri="{BB962C8B-B14F-4D97-AF65-F5344CB8AC3E}">
        <p14:creationId xmlns:p14="http://schemas.microsoft.com/office/powerpoint/2010/main" val="18226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99AA4-E611-453C-B53C-13D0B9707752}" type="slidenum">
              <a:rPr lang="fr-CH" smtClean="0"/>
              <a:t>9</a:t>
            </a:fld>
            <a:endParaRPr lang="fr-CH"/>
          </a:p>
        </p:txBody>
      </p:sp>
    </p:spTree>
    <p:extLst>
      <p:ext uri="{BB962C8B-B14F-4D97-AF65-F5344CB8AC3E}">
        <p14:creationId xmlns:p14="http://schemas.microsoft.com/office/powerpoint/2010/main" val="380345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179EBB9D-59BC-4924-B5CE-213FAD906347}" type="datetime1">
              <a:rPr lang="fr-CH" smtClean="0"/>
              <a:t>05.11.2014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424990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9F00F8F3-9EE7-4F24-A49E-B5022426339B}" type="datetime1">
              <a:rPr lang="fr-CH" smtClean="0"/>
              <a:t>05.11.2014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421239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DCF53BB5-2879-4519-B90F-26A4426A9368}" type="datetime1">
              <a:rPr lang="fr-CH" smtClean="0"/>
              <a:t>05.11.2014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399767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EAFB4121-F3D3-419D-A8DD-530227CBDD60}" type="datetime1">
              <a:rPr lang="fr-CH" smtClean="0"/>
              <a:t>05.11.2014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58226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433FBE-3BDE-4264-B8E5-35204C2A573F}" type="datetime1">
              <a:rPr lang="fr-CH" smtClean="0"/>
              <a:t>05.11.2014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271909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18C23884-CA32-453F-B594-F7D32BD36E7D}" type="datetime1">
              <a:rPr lang="fr-CH" smtClean="0"/>
              <a:t>05.11.2014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71428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771F9CF6-1F76-408B-8437-BB5EA551CFAE}" type="datetime1">
              <a:rPr lang="fr-CH" smtClean="0"/>
              <a:t>05.11.2014</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279749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23D0B6D9-6424-4C85-A27A-95380DCAFEA5}" type="datetime1">
              <a:rPr lang="fr-CH" smtClean="0"/>
              <a:t>05.11.2014</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136949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9392A-589B-429B-AFC5-B4A39D844008}" type="datetime1">
              <a:rPr lang="fr-CH" smtClean="0"/>
              <a:t>05.11.2014</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20633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68ABA-338D-4E66-8CD8-9BB3E24B73AF}" type="datetime1">
              <a:rPr lang="fr-CH" smtClean="0"/>
              <a:t>05.11.2014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339382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3F482-7A66-4B3A-A2D3-D2EA8E0574FB}" type="datetime1">
              <a:rPr lang="fr-CH" smtClean="0"/>
              <a:t>05.11.2014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01F96366-B938-4A62-96E8-BE9975517719}" type="slidenum">
              <a:rPr lang="fr-CH" smtClean="0"/>
              <a:t>‹#›</a:t>
            </a:fld>
            <a:endParaRPr lang="fr-CH"/>
          </a:p>
        </p:txBody>
      </p:sp>
    </p:spTree>
    <p:extLst>
      <p:ext uri="{BB962C8B-B14F-4D97-AF65-F5344CB8AC3E}">
        <p14:creationId xmlns:p14="http://schemas.microsoft.com/office/powerpoint/2010/main" val="250392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0F83C-1822-4886-915F-4A8DAA05DC9D}" type="datetime1">
              <a:rPr lang="fr-CH" smtClean="0"/>
              <a:t>05.11.2014</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96366-B938-4A62-96E8-BE9975517719}" type="slidenum">
              <a:rPr lang="fr-CH" smtClean="0"/>
              <a:t>‹#›</a:t>
            </a:fld>
            <a:endParaRPr lang="fr-CH"/>
          </a:p>
        </p:txBody>
      </p:sp>
    </p:spTree>
    <p:extLst>
      <p:ext uri="{BB962C8B-B14F-4D97-AF65-F5344CB8AC3E}">
        <p14:creationId xmlns:p14="http://schemas.microsoft.com/office/powerpoint/2010/main" val="265287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32.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11.png"/><Relationship Id="rId7" Type="http://schemas.openxmlformats.org/officeDocument/2006/relationships/image" Target="../media/image3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1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6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440.png"/><Relationship Id="rId4" Type="http://schemas.openxmlformats.org/officeDocument/2006/relationships/image" Target="../media/image4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51426"/>
            <a:ext cx="7772400" cy="1470025"/>
          </a:xfrm>
        </p:spPr>
        <p:txBody>
          <a:bodyPr>
            <a:normAutofit/>
          </a:bodyPr>
          <a:lstStyle/>
          <a:p>
            <a:r>
              <a:rPr lang="en-US" b="1" dirty="0" smtClean="0">
                <a:solidFill>
                  <a:schemeClr val="accent2"/>
                </a:solidFill>
              </a:rPr>
              <a:t>Constrained Interpolation for Guided Logic Synthesis</a:t>
            </a:r>
            <a:endParaRPr lang="fr-CH" b="1" dirty="0">
              <a:solidFill>
                <a:schemeClr val="accent2"/>
              </a:solidFill>
            </a:endParaRPr>
          </a:p>
        </p:txBody>
      </p:sp>
      <p:sp>
        <p:nvSpPr>
          <p:cNvPr id="3" name="Subtitle 2"/>
          <p:cNvSpPr>
            <a:spLocks noGrp="1"/>
          </p:cNvSpPr>
          <p:nvPr>
            <p:ph type="subTitle" idx="1"/>
          </p:nvPr>
        </p:nvSpPr>
        <p:spPr>
          <a:xfrm>
            <a:off x="1628775" y="3054052"/>
            <a:ext cx="5886450" cy="1752600"/>
          </a:xfrm>
        </p:spPr>
        <p:txBody>
          <a:bodyPr>
            <a:normAutofit fontScale="92500" lnSpcReduction="10000"/>
          </a:bodyPr>
          <a:lstStyle/>
          <a:p>
            <a:r>
              <a:rPr lang="en-US" b="1" dirty="0" smtClean="0">
                <a:solidFill>
                  <a:schemeClr val="tx1">
                    <a:lumMod val="85000"/>
                    <a:lumOff val="15000"/>
                  </a:schemeClr>
                </a:solidFill>
              </a:rPr>
              <a:t>Ana Petkovska</a:t>
            </a:r>
          </a:p>
          <a:p>
            <a:r>
              <a:rPr lang="en-US" dirty="0" smtClean="0">
                <a:solidFill>
                  <a:schemeClr val="tx1">
                    <a:lumMod val="85000"/>
                    <a:lumOff val="15000"/>
                  </a:schemeClr>
                </a:solidFill>
              </a:rPr>
              <a:t>LAP</a:t>
            </a:r>
            <a:r>
              <a:rPr lang="en-US" dirty="0">
                <a:solidFill>
                  <a:schemeClr val="tx1">
                    <a:lumMod val="85000"/>
                    <a:lumOff val="15000"/>
                  </a:schemeClr>
                </a:solidFill>
              </a:rPr>
              <a:t>, </a:t>
            </a:r>
            <a:r>
              <a:rPr lang="en-US" dirty="0" smtClean="0">
                <a:solidFill>
                  <a:schemeClr val="tx1">
                    <a:lumMod val="85000"/>
                    <a:lumOff val="15000"/>
                  </a:schemeClr>
                </a:solidFill>
              </a:rPr>
              <a:t>I&amp;C</a:t>
            </a:r>
            <a:r>
              <a:rPr lang="en-US" dirty="0">
                <a:solidFill>
                  <a:schemeClr val="tx1">
                    <a:lumMod val="85000"/>
                    <a:lumOff val="15000"/>
                  </a:schemeClr>
                </a:solidFill>
              </a:rPr>
              <a:t>, </a:t>
            </a:r>
            <a:r>
              <a:rPr lang="en-US" dirty="0" smtClean="0">
                <a:solidFill>
                  <a:schemeClr val="tx1">
                    <a:lumMod val="85000"/>
                    <a:lumOff val="15000"/>
                  </a:schemeClr>
                </a:solidFill>
              </a:rPr>
              <a:t>EPFL</a:t>
            </a:r>
          </a:p>
          <a:p>
            <a:r>
              <a:rPr lang="en-US" sz="2600" dirty="0" smtClean="0">
                <a:solidFill>
                  <a:schemeClr val="tx1">
                    <a:lumMod val="85000"/>
                    <a:lumOff val="15000"/>
                  </a:schemeClr>
                </a:solidFill>
              </a:rPr>
              <a:t>joint </a:t>
            </a:r>
            <a:r>
              <a:rPr lang="en-US" sz="2600" dirty="0">
                <a:solidFill>
                  <a:schemeClr val="tx1">
                    <a:lumMod val="85000"/>
                    <a:lumOff val="15000"/>
                  </a:schemeClr>
                </a:solidFill>
              </a:rPr>
              <a:t>work with </a:t>
            </a:r>
            <a:r>
              <a:rPr lang="en-US" sz="2600" dirty="0" smtClean="0">
                <a:solidFill>
                  <a:schemeClr val="tx1">
                    <a:lumMod val="85000"/>
                    <a:lumOff val="15000"/>
                  </a:schemeClr>
                </a:solidFill>
              </a:rPr>
              <a:t>David Novo, Alan Mishchenko and Paolo Ienne</a:t>
            </a:r>
            <a:endParaRPr lang="fr-CH" sz="2600" b="1" dirty="0">
              <a:solidFill>
                <a:schemeClr val="tx1">
                  <a:lumMod val="85000"/>
                  <a:lumOff val="15000"/>
                </a:schemeClr>
              </a:solidFill>
            </a:endParaRPr>
          </a:p>
        </p:txBody>
      </p:sp>
      <p:grpSp>
        <p:nvGrpSpPr>
          <p:cNvPr id="16" name="Group 15"/>
          <p:cNvGrpSpPr/>
          <p:nvPr/>
        </p:nvGrpSpPr>
        <p:grpSpPr>
          <a:xfrm>
            <a:off x="1953306" y="4969518"/>
            <a:ext cx="5237389" cy="799038"/>
            <a:chOff x="1773011" y="4969518"/>
            <a:chExt cx="5237389" cy="799038"/>
          </a:xfrm>
        </p:grpSpPr>
        <p:pic>
          <p:nvPicPr>
            <p:cNvPr id="7" name="Picture 6" descr="EPFL_LOG_QUADRI_Red.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3011" y="5023544"/>
              <a:ext cx="1417864" cy="690986"/>
            </a:xfrm>
            <a:prstGeom prst="rect">
              <a:avLst/>
            </a:prstGeom>
          </p:spPr>
        </p:pic>
        <p:pic>
          <p:nvPicPr>
            <p:cNvPr id="8" name="Picture 7" descr="logo-lap.gif"/>
            <p:cNvPicPr>
              <a:picLocks noChangeAspect="1"/>
            </p:cNvPicPr>
            <p:nvPr/>
          </p:nvPicPr>
          <p:blipFill>
            <a:blip r:embed="rId4" cstate="print"/>
            <a:stretch>
              <a:fillRect/>
            </a:stretch>
          </p:blipFill>
          <p:spPr>
            <a:xfrm>
              <a:off x="3375638" y="5035800"/>
              <a:ext cx="849674" cy="666474"/>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009388" y="4969518"/>
              <a:ext cx="2001012" cy="799038"/>
            </a:xfrm>
            <a:prstGeom prst="rect">
              <a:avLst/>
            </a:prstGeom>
          </p:spPr>
        </p:pic>
      </p:grpSp>
      <p:sp>
        <p:nvSpPr>
          <p:cNvPr id="10" name="Subtitle 2"/>
          <p:cNvSpPr txBox="1">
            <a:spLocks/>
          </p:cNvSpPr>
          <p:nvPr/>
        </p:nvSpPr>
        <p:spPr>
          <a:xfrm>
            <a:off x="1524000" y="6072996"/>
            <a:ext cx="6400800" cy="70736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lumMod val="75000"/>
                    <a:lumOff val="25000"/>
                  </a:schemeClr>
                </a:solidFill>
              </a:rPr>
              <a:t>November 04, 2014</a:t>
            </a:r>
          </a:p>
          <a:p>
            <a:r>
              <a:rPr lang="en-US" sz="2400" dirty="0">
                <a:solidFill>
                  <a:schemeClr val="tx1">
                    <a:lumMod val="75000"/>
                    <a:lumOff val="25000"/>
                  </a:schemeClr>
                </a:solidFill>
              </a:rPr>
              <a:t>San </a:t>
            </a:r>
            <a:r>
              <a:rPr lang="en-US" sz="2400" dirty="0" smtClean="0">
                <a:solidFill>
                  <a:schemeClr val="tx1">
                    <a:lumMod val="75000"/>
                    <a:lumOff val="25000"/>
                  </a:schemeClr>
                </a:solidFill>
              </a:rPr>
              <a:t>Jose, CA</a:t>
            </a:r>
            <a:endParaRPr lang="fr-CH" sz="2400" dirty="0">
              <a:solidFill>
                <a:schemeClr val="tx1">
                  <a:lumMod val="75000"/>
                  <a:lumOff val="25000"/>
                </a:schemeClr>
              </a:solidFill>
            </a:endParaRPr>
          </a:p>
        </p:txBody>
      </p:sp>
    </p:spTree>
    <p:extLst>
      <p:ext uri="{BB962C8B-B14F-4D97-AF65-F5344CB8AC3E}">
        <p14:creationId xmlns:p14="http://schemas.microsoft.com/office/powerpoint/2010/main" val="383355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7" y="2958344"/>
            <a:ext cx="3837214" cy="33397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86" y="2958345"/>
            <a:ext cx="3837214" cy="333979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120" y="2966509"/>
            <a:ext cx="3908274" cy="3339798"/>
          </a:xfrm>
          <a:prstGeom prst="rect">
            <a:avLst/>
          </a:prstGeom>
        </p:spPr>
      </p:pic>
      <p:sp>
        <p:nvSpPr>
          <p:cNvPr id="2" name="Title 1"/>
          <p:cNvSpPr>
            <a:spLocks noGrp="1"/>
          </p:cNvSpPr>
          <p:nvPr>
            <p:ph type="title"/>
          </p:nvPr>
        </p:nvSpPr>
        <p:spPr>
          <a:xfrm>
            <a:off x="457200" y="144010"/>
            <a:ext cx="8229600" cy="1143000"/>
          </a:xfrm>
        </p:spPr>
        <p:txBody>
          <a:bodyPr>
            <a:normAutofit fontScale="90000"/>
          </a:bodyPr>
          <a:lstStyle/>
          <a:p>
            <a:r>
              <a:rPr lang="en-US" dirty="0"/>
              <a:t>The Standard Interpolation Method</a:t>
            </a:r>
          </a:p>
        </p:txBody>
      </p:sp>
      <p:sp>
        <p:nvSpPr>
          <p:cNvPr id="3" name="Content Placeholder 2"/>
          <p:cNvSpPr>
            <a:spLocks noGrp="1"/>
          </p:cNvSpPr>
          <p:nvPr>
            <p:ph idx="1"/>
          </p:nvPr>
        </p:nvSpPr>
        <p:spPr/>
        <p:txBody>
          <a:bodyPr/>
          <a:lstStyle/>
          <a:p>
            <a:r>
              <a:rPr lang="en-US" dirty="0" smtClean="0"/>
              <a:t>Introduce a variable for each signal</a:t>
            </a:r>
          </a:p>
          <a:p>
            <a:r>
              <a:rPr lang="en-US" dirty="0" smtClean="0"/>
              <a:t>Convert the DLN to CNF clauses</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10</a:t>
            </a:fld>
            <a:endParaRPr lang="fr-CH"/>
          </a:p>
        </p:txBody>
      </p:sp>
      <p:sp>
        <p:nvSpPr>
          <p:cNvPr id="8" name="Rectangle 7"/>
          <p:cNvSpPr/>
          <p:nvPr/>
        </p:nvSpPr>
        <p:spPr>
          <a:xfrm>
            <a:off x="4465862" y="4211866"/>
            <a:ext cx="187781" cy="1387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055" y="3289981"/>
            <a:ext cx="1476375" cy="2447925"/>
          </a:xfrm>
          <a:prstGeom prst="rect">
            <a:avLst/>
          </a:prstGeom>
        </p:spPr>
      </p:pic>
      <p:cxnSp>
        <p:nvCxnSpPr>
          <p:cNvPr id="11" name="Straight Arrow Connector 10"/>
          <p:cNvCxnSpPr/>
          <p:nvPr/>
        </p:nvCxnSpPr>
        <p:spPr>
          <a:xfrm flipV="1">
            <a:off x="4955721" y="4456794"/>
            <a:ext cx="1126672" cy="8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61258" y="6444343"/>
            <a:ext cx="8186056" cy="461665"/>
          </a:xfrm>
          <a:prstGeom prst="rect">
            <a:avLst/>
          </a:prstGeom>
          <a:noFill/>
        </p:spPr>
        <p:txBody>
          <a:bodyPr wrap="square" rtlCol="0">
            <a:spAutoFit/>
          </a:bodyPr>
          <a:lstStyle/>
          <a:p>
            <a:r>
              <a:rPr lang="en-US" sz="1200" dirty="0"/>
              <a:t>J.-H. R. Jiang, C.-C. Lee, A. Mishchenko, and C.-Y. R. Huang, “To SAT or not to SAT: Scalable exploration </a:t>
            </a:r>
            <a:endParaRPr lang="en-US" sz="1200" dirty="0" smtClean="0"/>
          </a:p>
          <a:p>
            <a:r>
              <a:rPr lang="en-US" sz="1200" dirty="0" smtClean="0"/>
              <a:t>of </a:t>
            </a:r>
            <a:r>
              <a:rPr lang="en-US" sz="1200" dirty="0"/>
              <a:t>functional dependency,” IEEE Transactions on Computers, 2010.</a:t>
            </a:r>
          </a:p>
        </p:txBody>
      </p:sp>
    </p:spTree>
    <p:extLst>
      <p:ext uri="{BB962C8B-B14F-4D97-AF65-F5344CB8AC3E}">
        <p14:creationId xmlns:p14="http://schemas.microsoft.com/office/powerpoint/2010/main" val="119126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078" y="3800697"/>
            <a:ext cx="3568926" cy="202560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334" y="3793893"/>
            <a:ext cx="3476625" cy="2047875"/>
          </a:xfrm>
          <a:prstGeom prst="rect">
            <a:avLst/>
          </a:prstGeom>
        </p:spPr>
      </p:pic>
      <p:sp>
        <p:nvSpPr>
          <p:cNvPr id="2" name="Title 1"/>
          <p:cNvSpPr>
            <a:spLocks noGrp="1"/>
          </p:cNvSpPr>
          <p:nvPr>
            <p:ph type="title"/>
          </p:nvPr>
        </p:nvSpPr>
        <p:spPr>
          <a:xfrm>
            <a:off x="457200" y="136390"/>
            <a:ext cx="8229600" cy="1143000"/>
          </a:xfrm>
        </p:spPr>
        <p:txBody>
          <a:bodyPr>
            <a:normAutofit fontScale="90000"/>
          </a:bodyPr>
          <a:lstStyle/>
          <a:p>
            <a:r>
              <a:rPr lang="en-US" dirty="0"/>
              <a:t>The Standard Interpolation Method</a:t>
            </a:r>
          </a:p>
        </p:txBody>
      </p:sp>
      <p:sp>
        <p:nvSpPr>
          <p:cNvPr id="3" name="Content Placeholder 2"/>
          <p:cNvSpPr>
            <a:spLocks noGrp="1"/>
          </p:cNvSpPr>
          <p:nvPr>
            <p:ph idx="1"/>
          </p:nvPr>
        </p:nvSpPr>
        <p:spPr/>
        <p:txBody>
          <a:bodyPr>
            <a:normAutofit/>
          </a:bodyPr>
          <a:lstStyle/>
          <a:p>
            <a:r>
              <a:rPr lang="en-US" sz="2800" dirty="0" smtClean="0"/>
              <a:t>Give the CNF clauses to a SAT solver</a:t>
            </a:r>
          </a:p>
          <a:p>
            <a:pPr lvl="1"/>
            <a:r>
              <a:rPr lang="en-US" sz="2400" dirty="0" smtClean="0"/>
              <a:t>Receive a refutation proof</a:t>
            </a:r>
          </a:p>
          <a:p>
            <a:r>
              <a:rPr lang="en-US" sz="2800" dirty="0" smtClean="0"/>
              <a:t>Generate the interpolant (the dependency function) using McMillan’s interpolation system </a:t>
            </a:r>
            <a:endParaRPr lang="en-US" sz="2800" dirty="0"/>
          </a:p>
        </p:txBody>
      </p:sp>
      <p:sp>
        <p:nvSpPr>
          <p:cNvPr id="4" name="Slide Number Placeholder 3"/>
          <p:cNvSpPr>
            <a:spLocks noGrp="1"/>
          </p:cNvSpPr>
          <p:nvPr>
            <p:ph type="sldNum" sz="quarter" idx="12"/>
          </p:nvPr>
        </p:nvSpPr>
        <p:spPr/>
        <p:txBody>
          <a:bodyPr/>
          <a:lstStyle/>
          <a:p>
            <a:fld id="{01F96366-B938-4A62-96E8-BE9975517719}" type="slidenum">
              <a:rPr lang="fr-CH" smtClean="0"/>
              <a:t>11</a:t>
            </a:fld>
            <a:endParaRPr lang="fr-CH"/>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119" y="3708169"/>
            <a:ext cx="1476375" cy="2447925"/>
          </a:xfrm>
          <a:prstGeom prst="rect">
            <a:avLst/>
          </a:prstGeom>
        </p:spPr>
      </p:pic>
      <p:cxnSp>
        <p:nvCxnSpPr>
          <p:cNvPr id="8" name="Straight Arrow Connector 7"/>
          <p:cNvCxnSpPr/>
          <p:nvPr/>
        </p:nvCxnSpPr>
        <p:spPr>
          <a:xfrm flipV="1">
            <a:off x="3004457" y="4695368"/>
            <a:ext cx="1126672" cy="8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261258" y="6444343"/>
            <a:ext cx="8186056" cy="461665"/>
          </a:xfrm>
          <a:prstGeom prst="rect">
            <a:avLst/>
          </a:prstGeom>
          <a:noFill/>
        </p:spPr>
        <p:txBody>
          <a:bodyPr wrap="square" rtlCol="0">
            <a:spAutoFit/>
          </a:bodyPr>
          <a:lstStyle/>
          <a:p>
            <a:r>
              <a:rPr lang="en-US" sz="1200" dirty="0"/>
              <a:t>J.-H. R. Jiang, C.-C. Lee, A. Mishchenko, and C.-Y. R. Huang, “To SAT or not to SAT: Scalable exploration </a:t>
            </a:r>
            <a:endParaRPr lang="en-US" sz="1200" dirty="0" smtClean="0"/>
          </a:p>
          <a:p>
            <a:r>
              <a:rPr lang="en-US" sz="1200" dirty="0" smtClean="0"/>
              <a:t>of </a:t>
            </a:r>
            <a:r>
              <a:rPr lang="en-US" sz="1200" dirty="0"/>
              <a:t>functional dependency,” IEEE Transactions on Computers, 2010.</a:t>
            </a:r>
          </a:p>
        </p:txBody>
      </p:sp>
    </p:spTree>
    <p:extLst>
      <p:ext uri="{BB962C8B-B14F-4D97-AF65-F5344CB8AC3E}">
        <p14:creationId xmlns:p14="http://schemas.microsoft.com/office/powerpoint/2010/main" val="3715326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09"/>
            <a:ext cx="8229600" cy="1143000"/>
          </a:xfrm>
        </p:spPr>
        <p:txBody>
          <a:bodyPr>
            <a:normAutofit fontScale="90000"/>
          </a:bodyPr>
          <a:lstStyle/>
          <a:p>
            <a:r>
              <a:rPr lang="en-US" dirty="0"/>
              <a:t>The Standard Interpolation Method</a:t>
            </a:r>
          </a:p>
        </p:txBody>
      </p:sp>
      <p:sp>
        <p:nvSpPr>
          <p:cNvPr id="4" name="Slide Number Placeholder 3"/>
          <p:cNvSpPr>
            <a:spLocks noGrp="1"/>
          </p:cNvSpPr>
          <p:nvPr>
            <p:ph type="sldNum" sz="quarter" idx="12"/>
          </p:nvPr>
        </p:nvSpPr>
        <p:spPr/>
        <p:txBody>
          <a:bodyPr/>
          <a:lstStyle/>
          <a:p>
            <a:fld id="{01F96366-B938-4A62-96E8-BE9975517719}" type="slidenum">
              <a:rPr lang="fr-CH" smtClean="0"/>
              <a:t>12</a:t>
            </a:fld>
            <a:endParaRPr lang="fr-CH"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459730"/>
            <a:ext cx="8229600" cy="2806902"/>
          </a:xfrm>
        </p:spPr>
      </p:pic>
      <mc:AlternateContent xmlns:mc="http://schemas.openxmlformats.org/markup-compatibility/2006" xmlns:a14="http://schemas.microsoft.com/office/drawing/2010/main">
        <mc:Choice Requires="a14">
          <p:sp>
            <p:nvSpPr>
              <p:cNvPr id="5" name="TextBox 4"/>
              <p:cNvSpPr txBox="1"/>
              <p:nvPr/>
            </p:nvSpPr>
            <p:spPr>
              <a:xfrm>
                <a:off x="4972051" y="5516545"/>
                <a:ext cx="144507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𝐶</m:t>
                      </m:r>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𝑥</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𝑥</m:t>
                          </m:r>
                        </m:e>
                        <m:sub>
                          <m:r>
                            <a:rPr lang="en-US" sz="2000" b="0" i="1" smtClean="0">
                              <a:solidFill>
                                <a:schemeClr val="tx2"/>
                              </a:solidFill>
                              <a:latin typeface="Cambria Math" panose="02040503050406030204" pitchFamily="18" charset="0"/>
                            </a:rPr>
                            <m:t>13</m:t>
                          </m:r>
                        </m:sub>
                      </m:sSub>
                      <m:r>
                        <a:rPr lang="en-US" sz="2000" b="0" i="1" smtClean="0">
                          <a:solidFill>
                            <a:schemeClr val="tx2"/>
                          </a:solidFill>
                          <a:latin typeface="Cambria Math" panose="02040503050406030204" pitchFamily="18" charset="0"/>
                        </a:rPr>
                        <m:t>)</m:t>
                      </m:r>
                    </m:oMath>
                  </m:oMathPara>
                </a14:m>
                <a:endParaRPr lang="en-US" sz="20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72051" y="5516545"/>
                <a:ext cx="1445077" cy="400110"/>
              </a:xfrm>
              <a:prstGeom prst="rect">
                <a:avLst/>
              </a:prstGeom>
              <a:blipFill rotWithShape="0">
                <a:blip r:embed="rId4"/>
                <a:stretch>
                  <a:fillRect r="-11392"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124700" y="5500580"/>
                <a:ext cx="1445077" cy="4320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𝐼</m:t>
                      </m:r>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bar>
                            <m:barPr>
                              <m:pos m:val="top"/>
                              <m:ctrlPr>
                                <a:rPr lang="en-US" sz="2000" b="0" i="1" smtClean="0">
                                  <a:solidFill>
                                    <a:schemeClr val="tx2"/>
                                  </a:solidFill>
                                  <a:latin typeface="Cambria Math" panose="02040503050406030204" pitchFamily="18" charset="0"/>
                                </a:rPr>
                              </m:ctrlPr>
                            </m:barPr>
                            <m:e>
                              <m:r>
                                <a:rPr lang="en-US" sz="2000" b="0" i="1" smtClean="0">
                                  <a:solidFill>
                                    <a:schemeClr val="tx2"/>
                                  </a:solidFill>
                                  <a:latin typeface="Cambria Math" panose="02040503050406030204" pitchFamily="18" charset="0"/>
                                </a:rPr>
                                <m:t>𝑔</m:t>
                              </m:r>
                            </m:e>
                          </m:ba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𝑔</m:t>
                          </m:r>
                        </m:e>
                        <m:sub>
                          <m:r>
                            <a:rPr lang="en-US" sz="2000" b="0" i="1" smtClean="0">
                              <a:solidFill>
                                <a:schemeClr val="tx2"/>
                              </a:solidFill>
                              <a:latin typeface="Cambria Math" panose="02040503050406030204" pitchFamily="18" charset="0"/>
                            </a:rPr>
                            <m:t>2</m:t>
                          </m:r>
                        </m:sub>
                      </m:sSub>
                    </m:oMath>
                  </m:oMathPara>
                </a14:m>
                <a:endParaRPr lang="en-US" sz="2000" dirty="0">
                  <a:solidFill>
                    <a:schemeClr val="tx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124700" y="5500580"/>
                <a:ext cx="1445077" cy="432041"/>
              </a:xfrm>
              <a:prstGeom prst="rect">
                <a:avLst/>
              </a:prstGeom>
              <a:blipFill rotWithShape="0">
                <a:blip r:embed="rId5"/>
                <a:stretch>
                  <a:fillRect b="-4225"/>
                </a:stretch>
              </a:blipFill>
            </p:spPr>
            <p:txBody>
              <a:bodyPr/>
              <a:lstStyle/>
              <a:p>
                <a:r>
                  <a:rPr lang="en-US">
                    <a:noFill/>
                  </a:rPr>
                  <a:t> </a:t>
                </a:r>
              </a:p>
            </p:txBody>
          </p:sp>
        </mc:Fallback>
      </mc:AlternateContent>
      <p:sp>
        <p:nvSpPr>
          <p:cNvPr id="7" name="TextBox 6"/>
          <p:cNvSpPr txBox="1"/>
          <p:nvPr/>
        </p:nvSpPr>
        <p:spPr>
          <a:xfrm>
            <a:off x="1590676" y="5516545"/>
            <a:ext cx="3171824" cy="400110"/>
          </a:xfrm>
          <a:prstGeom prst="rect">
            <a:avLst/>
          </a:prstGeom>
          <a:noFill/>
        </p:spPr>
        <p:txBody>
          <a:bodyPr wrap="square" rtlCol="0">
            <a:spAutoFit/>
          </a:bodyPr>
          <a:lstStyle/>
          <a:p>
            <a:pPr algn="ctr"/>
            <a:r>
              <a:rPr lang="en-US" sz="2000" dirty="0" smtClean="0">
                <a:solidFill>
                  <a:schemeClr val="tx2"/>
                </a:solidFill>
              </a:rPr>
              <a:t>DLN</a:t>
            </a:r>
            <a:endParaRPr lang="en-US" sz="2000" dirty="0">
              <a:solidFill>
                <a:schemeClr val="tx2"/>
              </a:solidFill>
            </a:endParaRPr>
          </a:p>
        </p:txBody>
      </p:sp>
    </p:spTree>
    <p:extLst>
      <p:ext uri="{BB962C8B-B14F-4D97-AF65-F5344CB8AC3E}">
        <p14:creationId xmlns:p14="http://schemas.microsoft.com/office/powerpoint/2010/main" val="1861825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848"/>
            <a:ext cx="8229600" cy="1143000"/>
          </a:xfrm>
        </p:spPr>
        <p:txBody>
          <a:bodyPr/>
          <a:lstStyle/>
          <a:p>
            <a:r>
              <a:rPr lang="en-US" dirty="0" smtClean="0"/>
              <a:t>Motivating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0525" y="1600200"/>
                <a:ext cx="8515350" cy="4525963"/>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smtClean="0"/>
              </a:p>
              <a:p>
                <a:pPr marL="0" indent="0">
                  <a:buNone/>
                </a:pPr>
                <a:r>
                  <a:rPr lang="en-US" dirty="0" smtClean="0"/>
                  <a:t>		implemented using: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0525" y="1600200"/>
                <a:ext cx="8515350" cy="4525963"/>
              </a:xfrm>
              <a:blipFill rotWithShape="0">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1F96366-B938-4A62-96E8-BE9975517719}" type="slidenum">
              <a:rPr lang="fr-CH" smtClean="0"/>
              <a:t>13</a:t>
            </a:fld>
            <a:endParaRPr lang="fr-CH"/>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775" y="4259166"/>
            <a:ext cx="3981450" cy="17686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7000" y="1404000"/>
            <a:ext cx="1979984" cy="1797826"/>
          </a:xfrm>
          <a:prstGeom prst="rect">
            <a:avLst/>
          </a:prstGeom>
        </p:spPr>
      </p:pic>
      <p:sp>
        <p:nvSpPr>
          <p:cNvPr id="9" name="Rounded Rectangle 8"/>
          <p:cNvSpPr/>
          <p:nvPr/>
        </p:nvSpPr>
        <p:spPr>
          <a:xfrm>
            <a:off x="1332000" y="1539000"/>
            <a:ext cx="1395000" cy="7200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3312000" y="1539000"/>
            <a:ext cx="1485000" cy="7200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ounded Rectangle 10"/>
          <p:cNvSpPr/>
          <p:nvPr/>
        </p:nvSpPr>
        <p:spPr>
          <a:xfrm>
            <a:off x="5919107" y="1269000"/>
            <a:ext cx="1021565" cy="20250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ounded Rectangle 13"/>
          <p:cNvSpPr/>
          <p:nvPr/>
        </p:nvSpPr>
        <p:spPr>
          <a:xfrm>
            <a:off x="6973328" y="1269000"/>
            <a:ext cx="1003179" cy="20250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p:cNvSpPr/>
              <p:nvPr/>
            </p:nvSpPr>
            <p:spPr>
              <a:xfrm>
                <a:off x="381000" y="3512235"/>
                <a:ext cx="8623300" cy="584775"/>
              </a:xfrm>
              <a:prstGeom prst="rect">
                <a:avLst/>
              </a:prstGeom>
            </p:spPr>
            <p:txBody>
              <a:bodyPr wrap="square">
                <a:spAutoFit/>
              </a:bodyPr>
              <a:lstStyle/>
              <a:p>
                <a:r>
                  <a:rPr lang="en-US" sz="3200" dirty="0"/>
                  <a:t>Reconstruct: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1</m:t>
                        </m:r>
                      </m:sub>
                    </m:sSub>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𝑎</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𝑎</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0</m:t>
                        </m:r>
                      </m:sub>
                    </m:sSub>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𝑎</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e>
                    </m:d>
                    <m:r>
                      <a:rPr lang="en-US" sz="3200" i="1">
                        <a:latin typeface="Cambria Math" panose="02040503050406030204" pitchFamily="18" charset="0"/>
                      </a:rPr>
                      <m:t>)</m:t>
                    </m:r>
                  </m:oMath>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81000" y="3512235"/>
                <a:ext cx="8623300" cy="584775"/>
              </a:xfrm>
              <a:prstGeom prst="rect">
                <a:avLst/>
              </a:prstGeom>
              <a:blipFill rotWithShape="0">
                <a:blip r:embed="rId6"/>
                <a:stretch>
                  <a:fillRect l="-1839"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32499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481693" y="5486399"/>
            <a:ext cx="4506686" cy="489857"/>
          </a:xfrm>
          <a:prstGeom prst="round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35845"/>
            <a:ext cx="8229600" cy="1143000"/>
          </a:xfrm>
        </p:spPr>
        <p:txBody>
          <a:bodyPr/>
          <a:lstStyle/>
          <a:p>
            <a:r>
              <a:rPr lang="en-US" dirty="0"/>
              <a:t>Motivating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e>
                      </m:d>
                      <m:r>
                        <a:rPr lang="en-US" i="1">
                          <a:latin typeface="Cambria Math" panose="02040503050406030204" pitchFamily="18" charset="0"/>
                        </a:rPr>
                        <m:t>)</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1F96366-B938-4A62-96E8-BE9975517719}" type="slidenum">
              <a:rPr lang="fr-CH" smtClean="0"/>
              <a:t>14</a:t>
            </a:fld>
            <a:endParaRPr lang="fr-CH"/>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739" y="2332393"/>
            <a:ext cx="3981450" cy="1768668"/>
          </a:xfrm>
          <a:prstGeom prst="rect">
            <a:avLst/>
          </a:prstGeom>
        </p:spPr>
      </p:pic>
      <p:sp>
        <p:nvSpPr>
          <p:cNvPr id="6" name="Rounded Rectangle 5"/>
          <p:cNvSpPr/>
          <p:nvPr/>
        </p:nvSpPr>
        <p:spPr>
          <a:xfrm>
            <a:off x="4188278" y="2269669"/>
            <a:ext cx="979714" cy="18859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214257" y="2266948"/>
            <a:ext cx="979714" cy="18859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32071" y="2272391"/>
            <a:ext cx="979714" cy="188595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260772" y="2280556"/>
            <a:ext cx="979714" cy="18859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497034" y="1643741"/>
            <a:ext cx="1123951" cy="56061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00199" y="1698169"/>
            <a:ext cx="391887" cy="506188"/>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253343" y="1657348"/>
            <a:ext cx="416378" cy="54700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067299" y="1698169"/>
            <a:ext cx="391887" cy="506188"/>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49043" y="1657348"/>
            <a:ext cx="416378" cy="54700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059135" y="1673679"/>
            <a:ext cx="1300844" cy="53067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95588" y="5486400"/>
            <a:ext cx="2984278" cy="477054"/>
          </a:xfrm>
          <a:prstGeom prst="rect">
            <a:avLst/>
          </a:prstGeom>
          <a:noFill/>
        </p:spPr>
        <p:txBody>
          <a:bodyPr wrap="none" rtlCol="0">
            <a:spAutoFit/>
          </a:bodyPr>
          <a:lstStyle/>
          <a:p>
            <a:r>
              <a:rPr lang="en-US" sz="2500" dirty="0" smtClean="0">
                <a:solidFill>
                  <a:schemeClr val="accent2"/>
                </a:solidFill>
              </a:rPr>
              <a:t>area-optimal solution</a:t>
            </a:r>
            <a:endParaRPr lang="en-US" sz="2500" dirty="0">
              <a:solidFill>
                <a:schemeClr val="accent2"/>
              </a:solidFill>
            </a:endParaRPr>
          </a:p>
        </p:txBody>
      </p:sp>
      <p:sp>
        <p:nvSpPr>
          <p:cNvPr id="21" name="TextBox 20"/>
          <p:cNvSpPr txBox="1"/>
          <p:nvPr/>
        </p:nvSpPr>
        <p:spPr>
          <a:xfrm>
            <a:off x="4086226" y="4102553"/>
            <a:ext cx="1234505" cy="461665"/>
          </a:xfrm>
          <a:prstGeom prst="rect">
            <a:avLst/>
          </a:prstGeom>
          <a:noFill/>
        </p:spPr>
        <p:txBody>
          <a:bodyPr wrap="none" rtlCol="0">
            <a:spAutoFit/>
          </a:bodyPr>
          <a:lstStyle/>
          <a:p>
            <a:r>
              <a:rPr lang="en-US" sz="2400" dirty="0" smtClean="0">
                <a:solidFill>
                  <a:schemeClr val="bg2">
                    <a:lumMod val="25000"/>
                  </a:schemeClr>
                </a:solidFill>
              </a:rPr>
              <a:t>auxiliary</a:t>
            </a:r>
            <a:endParaRPr lang="en-US" sz="2400" dirty="0">
              <a:solidFill>
                <a:schemeClr val="bg2">
                  <a:lumMod val="25000"/>
                </a:schemeClr>
              </a:solidFill>
            </a:endParaRPr>
          </a:p>
        </p:txBody>
      </p:sp>
      <p:sp>
        <p:nvSpPr>
          <p:cNvPr id="22" name="TextBox 21"/>
          <p:cNvSpPr txBox="1"/>
          <p:nvPr/>
        </p:nvSpPr>
        <p:spPr>
          <a:xfrm>
            <a:off x="6119868" y="4131128"/>
            <a:ext cx="1283044" cy="461665"/>
          </a:xfrm>
          <a:prstGeom prst="rect">
            <a:avLst/>
          </a:prstGeom>
          <a:noFill/>
        </p:spPr>
        <p:txBody>
          <a:bodyPr wrap="none" rtlCol="0">
            <a:spAutoFit/>
          </a:bodyPr>
          <a:lstStyle/>
          <a:p>
            <a:r>
              <a:rPr lang="en-US" sz="2400" dirty="0" smtClean="0">
                <a:solidFill>
                  <a:schemeClr val="bg2">
                    <a:lumMod val="25000"/>
                  </a:schemeClr>
                </a:solidFill>
              </a:rPr>
              <a:t>essential</a:t>
            </a:r>
            <a:endParaRPr lang="en-US" sz="2400" dirty="0">
              <a:solidFill>
                <a:schemeClr val="bg2">
                  <a:lumMod val="25000"/>
                </a:schemeClr>
              </a:solidFill>
            </a:endParaRPr>
          </a:p>
        </p:txBody>
      </p:sp>
      <mc:AlternateContent xmlns:mc="http://schemas.openxmlformats.org/markup-compatibility/2006" xmlns:a14="http://schemas.microsoft.com/office/drawing/2010/main">
        <mc:Choice Requires="a14">
          <p:sp>
            <p:nvSpPr>
              <p:cNvPr id="14" name="Rectangle 13"/>
              <p:cNvSpPr/>
              <p:nvPr/>
            </p:nvSpPr>
            <p:spPr>
              <a:xfrm>
                <a:off x="379674" y="4427675"/>
                <a:ext cx="595207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1</m:t>
                          </m:r>
                        </m:sub>
                      </m:sSub>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3</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4</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3</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4</m:t>
                          </m:r>
                        </m:sub>
                      </m:sSub>
                      <m:r>
                        <a:rPr lang="en-US" sz="3200" i="1">
                          <a:latin typeface="Cambria Math" panose="02040503050406030204" pitchFamily="18" charset="0"/>
                        </a:rPr>
                        <m:t>))</m:t>
                      </m:r>
                    </m:oMath>
                  </m:oMathPara>
                </a14:m>
                <a:endParaRPr lang="en-US" sz="3200" dirty="0"/>
              </a:p>
            </p:txBody>
          </p:sp>
        </mc:Choice>
        <mc:Fallback xmlns="">
          <p:sp>
            <p:nvSpPr>
              <p:cNvPr id="14" name="Rectangle 13"/>
              <p:cNvSpPr>
                <a:spLocks noRot="1" noChangeAspect="1" noMove="1" noResize="1" noEditPoints="1" noAdjustHandles="1" noChangeArrowheads="1" noChangeShapeType="1" noTextEdit="1"/>
              </p:cNvSpPr>
              <p:nvPr/>
            </p:nvSpPr>
            <p:spPr>
              <a:xfrm>
                <a:off x="379674" y="4427675"/>
                <a:ext cx="5952079"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59225" y="4911769"/>
                <a:ext cx="6064161" cy="5847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2</m:t>
                          </m:r>
                        </m:sub>
                      </m:sSub>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3</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4</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3</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4</m:t>
                          </m:r>
                        </m:sub>
                      </m:sSub>
                      <m:r>
                        <a:rPr lang="en-US" sz="3200" i="1">
                          <a:latin typeface="Cambria Math" panose="02040503050406030204" pitchFamily="18" charset="0"/>
                        </a:rPr>
                        <m:t>))</m:t>
                      </m:r>
                    </m:oMath>
                  </m:oMathPara>
                </a14:m>
                <a:endParaRPr lang="en-US" sz="3200" dirty="0"/>
              </a:p>
            </p:txBody>
          </p:sp>
        </mc:Choice>
        <mc:Fallback xmlns="">
          <p:sp>
            <p:nvSpPr>
              <p:cNvPr id="15" name="Rectangle 14"/>
              <p:cNvSpPr>
                <a:spLocks noRot="1" noChangeAspect="1" noMove="1" noResize="1" noEditPoints="1" noAdjustHandles="1" noChangeArrowheads="1" noChangeShapeType="1" noTextEdit="1"/>
              </p:cNvSpPr>
              <p:nvPr/>
            </p:nvSpPr>
            <p:spPr>
              <a:xfrm>
                <a:off x="459225" y="4911769"/>
                <a:ext cx="6064161" cy="58477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57408" y="5406173"/>
                <a:ext cx="4695901" cy="5847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3</m:t>
                          </m:r>
                        </m:sub>
                      </m:sSub>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3</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4</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𝑔</m:t>
                          </m:r>
                        </m:e>
                        <m:sub>
                          <m:r>
                            <a:rPr lang="en-US" sz="3200" i="1">
                              <a:latin typeface="Cambria Math" panose="02040503050406030204" pitchFamily="18" charset="0"/>
                            </a:rPr>
                            <m:t>1</m:t>
                          </m:r>
                        </m:sub>
                      </m:sSub>
                      <m:r>
                        <a:rPr lang="en-US" sz="3200" i="1">
                          <a:latin typeface="Cambria Math" panose="02040503050406030204" pitchFamily="18" charset="0"/>
                        </a:rPr>
                        <m:t>)</m:t>
                      </m:r>
                    </m:oMath>
                  </m:oMathPara>
                </a14:m>
                <a:endParaRPr lang="en-US" sz="3200" dirty="0"/>
              </a:p>
            </p:txBody>
          </p:sp>
        </mc:Choice>
        <mc:Fallback xmlns="">
          <p:sp>
            <p:nvSpPr>
              <p:cNvPr id="23" name="Rectangle 22"/>
              <p:cNvSpPr>
                <a:spLocks noRot="1" noChangeAspect="1" noMove="1" noResize="1" noEditPoints="1" noAdjustHandles="1" noChangeArrowheads="1" noChangeShapeType="1" noTextEdit="1"/>
              </p:cNvSpPr>
              <p:nvPr/>
            </p:nvSpPr>
            <p:spPr>
              <a:xfrm>
                <a:off x="457408" y="5406173"/>
                <a:ext cx="4695901" cy="584775"/>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2617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1000"/>
                                        <p:tgtEl>
                                          <p:spTgt spid="16"/>
                                        </p:tgtEl>
                                      </p:cBhvr>
                                    </p:animEffect>
                                    <p:set>
                                      <p:cBhvr>
                                        <p:cTn id="53" dur="1" fill="hold">
                                          <p:stCondLst>
                                            <p:cond delay="999"/>
                                          </p:stCondLst>
                                        </p:cTn>
                                        <p:tgtEl>
                                          <p:spTgt spid="1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1000"/>
                                        <p:tgtEl>
                                          <p:spTgt spid="17"/>
                                        </p:tgtEl>
                                      </p:cBhvr>
                                    </p:animEffect>
                                    <p:set>
                                      <p:cBhvr>
                                        <p:cTn id="56" dur="1" fill="hold">
                                          <p:stCondLst>
                                            <p:cond delay="999"/>
                                          </p:stCondLst>
                                        </p:cTn>
                                        <p:tgtEl>
                                          <p:spTgt spid="17"/>
                                        </p:tgtEl>
                                        <p:attrNameLst>
                                          <p:attrName>style.visibility</p:attrName>
                                        </p:attrNameLst>
                                      </p:cBhvr>
                                      <p:to>
                                        <p:strVal val="hidden"/>
                                      </p:to>
                                    </p:se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7" grpId="0" animBg="1"/>
      <p:bldP spid="8" grpId="0" animBg="1"/>
      <p:bldP spid="9" grpId="0" animBg="1"/>
      <p:bldP spid="10" grpId="0" animBg="1"/>
      <p:bldP spid="11" grpId="0" animBg="1"/>
      <p:bldP spid="12" grpId="0" animBg="1"/>
      <p:bldP spid="16" grpId="0" animBg="1"/>
      <p:bldP spid="16" grpId="1" animBg="1"/>
      <p:bldP spid="17" grpId="0" animBg="1"/>
      <p:bldP spid="17" grpId="1" animBg="1"/>
      <p:bldP spid="18" grpId="0" animBg="1"/>
      <p:bldP spid="19" grpId="0"/>
      <p:bldP spid="21" grpId="0"/>
      <p:bldP spid="22" grpId="0"/>
      <p:bldP spid="14" grpId="0"/>
      <p:bldP spid="15"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1"/>
            <a:ext cx="8229600" cy="1143000"/>
          </a:xfrm>
        </p:spPr>
        <p:txBody>
          <a:bodyPr>
            <a:normAutofit/>
          </a:bodyPr>
          <a:lstStyle/>
          <a:p>
            <a:r>
              <a:rPr lang="en-US" dirty="0" smtClean="0"/>
              <a:t>Outline</a:t>
            </a:r>
            <a:endParaRPr lang="fr-CH" dirty="0"/>
          </a:p>
        </p:txBody>
      </p:sp>
      <p:sp>
        <p:nvSpPr>
          <p:cNvPr id="3" name="Content Placeholder 2"/>
          <p:cNvSpPr>
            <a:spLocks noGrp="1"/>
          </p:cNvSpPr>
          <p:nvPr>
            <p:ph idx="1"/>
          </p:nvPr>
        </p:nvSpPr>
        <p:spPr>
          <a:xfrm>
            <a:off x="457200" y="1436914"/>
            <a:ext cx="8229600" cy="4689249"/>
          </a:xfrm>
        </p:spPr>
        <p:txBody>
          <a:bodyPr>
            <a:normAutofit/>
          </a:bodyPr>
          <a:lstStyle/>
          <a:p>
            <a:r>
              <a:rPr lang="en-US" dirty="0">
                <a:solidFill>
                  <a:schemeClr val="tx1">
                    <a:lumMod val="50000"/>
                    <a:lumOff val="50000"/>
                  </a:schemeClr>
                </a:solidFill>
              </a:rPr>
              <a:t>The Standard Interpolation Method </a:t>
            </a:r>
            <a:r>
              <a:rPr lang="en-US" sz="2500" dirty="0">
                <a:solidFill>
                  <a:schemeClr val="tx1">
                    <a:lumMod val="50000"/>
                    <a:lumOff val="50000"/>
                  </a:schemeClr>
                </a:solidFill>
              </a:rPr>
              <a:t>(background)</a:t>
            </a:r>
          </a:p>
          <a:p>
            <a:r>
              <a:rPr lang="en-US" b="1" dirty="0" smtClean="0"/>
              <a:t>The Carving </a:t>
            </a:r>
            <a:r>
              <a:rPr lang="en-US" b="1" dirty="0"/>
              <a:t>Interpolation Method </a:t>
            </a:r>
            <a:r>
              <a:rPr lang="en-US" sz="2500" b="1" dirty="0" smtClean="0"/>
              <a:t>(our work)</a:t>
            </a:r>
            <a:endParaRPr lang="en-US" sz="2500" b="1" dirty="0"/>
          </a:p>
          <a:p>
            <a:pPr lvl="1"/>
            <a:r>
              <a:rPr lang="en-US" b="1" dirty="0" smtClean="0"/>
              <a:t>Imposing a Single Base Function</a:t>
            </a:r>
          </a:p>
          <a:p>
            <a:pPr lvl="1"/>
            <a:r>
              <a:rPr lang="en-US" dirty="0" smtClean="0"/>
              <a:t>Imposing a Set of </a:t>
            </a:r>
            <a:r>
              <a:rPr lang="en-US" dirty="0"/>
              <a:t>Base </a:t>
            </a:r>
            <a:r>
              <a:rPr lang="en-US" dirty="0" smtClean="0"/>
              <a:t>Functions</a:t>
            </a:r>
          </a:p>
          <a:p>
            <a:r>
              <a:rPr lang="en-US" dirty="0" smtClean="0"/>
              <a:t>Conclusions</a:t>
            </a:r>
            <a:endParaRPr lang="en-US" dirty="0"/>
          </a:p>
        </p:txBody>
      </p:sp>
      <p:sp>
        <p:nvSpPr>
          <p:cNvPr id="5" name="Slide Number Placeholder 4"/>
          <p:cNvSpPr>
            <a:spLocks noGrp="1"/>
          </p:cNvSpPr>
          <p:nvPr>
            <p:ph type="sldNum" sz="quarter" idx="12"/>
          </p:nvPr>
        </p:nvSpPr>
        <p:spPr/>
        <p:txBody>
          <a:bodyPr/>
          <a:lstStyle/>
          <a:p>
            <a:fld id="{01F96366-B938-4A62-96E8-BE9975517719}" type="slidenum">
              <a:rPr lang="fr-CH" smtClean="0"/>
              <a:t>15</a:t>
            </a:fld>
            <a:endParaRPr lang="fr-CH"/>
          </a:p>
        </p:txBody>
      </p:sp>
    </p:spTree>
    <p:extLst>
      <p:ext uri="{BB962C8B-B14F-4D97-AF65-F5344CB8AC3E}">
        <p14:creationId xmlns:p14="http://schemas.microsoft.com/office/powerpoint/2010/main" val="355671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09"/>
            <a:ext cx="8229600" cy="1143000"/>
          </a:xfrm>
        </p:spPr>
        <p:txBody>
          <a:bodyPr>
            <a:normAutofit/>
          </a:bodyPr>
          <a:lstStyle/>
          <a:p>
            <a:r>
              <a:rPr lang="en-US" dirty="0"/>
              <a:t>Imposing a </a:t>
            </a:r>
            <a:r>
              <a:rPr lang="en-US" dirty="0" smtClean="0"/>
              <a:t>Single Base </a:t>
            </a:r>
            <a:r>
              <a:rPr lang="en-US" dirty="0"/>
              <a:t>Function</a:t>
            </a:r>
          </a:p>
        </p:txBody>
      </p:sp>
      <p:sp>
        <p:nvSpPr>
          <p:cNvPr id="4" name="Slide Number Placeholder 3"/>
          <p:cNvSpPr>
            <a:spLocks noGrp="1"/>
          </p:cNvSpPr>
          <p:nvPr>
            <p:ph type="sldNum" sz="quarter" idx="12"/>
          </p:nvPr>
        </p:nvSpPr>
        <p:spPr/>
        <p:txBody>
          <a:bodyPr/>
          <a:lstStyle/>
          <a:p>
            <a:fld id="{01F96366-B938-4A62-96E8-BE9975517719}" type="slidenum">
              <a:rPr lang="fr-CH" smtClean="0"/>
              <a:t>16</a:t>
            </a:fld>
            <a:endParaRPr lang="fr-CH" dirty="0"/>
          </a:p>
        </p:txBody>
      </p:sp>
      <p:pic>
        <p:nvPicPr>
          <p:cNvPr id="10" name="Content Placeholder 9"/>
          <p:cNvPicPr>
            <a:picLocks noGrp="1" noChangeAspect="1"/>
          </p:cNvPicPr>
          <p:nvPr>
            <p:ph idx="1"/>
          </p:nvPr>
        </p:nvPicPr>
        <p:blipFill rotWithShape="1">
          <a:blip r:embed="rId3">
            <a:extLst>
              <a:ext uri="{28A0092B-C50C-407E-A947-70E740481C1C}">
                <a14:useLocalDpi xmlns:a14="http://schemas.microsoft.com/office/drawing/2010/main" val="0"/>
              </a:ext>
            </a:extLst>
          </a:blip>
          <a:srcRect r="30440"/>
          <a:stretch/>
        </p:blipFill>
        <p:spPr>
          <a:xfrm>
            <a:off x="1714500" y="2193030"/>
            <a:ext cx="5724525" cy="2806902"/>
          </a:xfrm>
        </p:spPr>
      </p:pic>
      <mc:AlternateContent xmlns:mc="http://schemas.openxmlformats.org/markup-compatibility/2006" xmlns:a14="http://schemas.microsoft.com/office/drawing/2010/main">
        <mc:Choice Requires="a14">
          <p:sp>
            <p:nvSpPr>
              <p:cNvPr id="5" name="TextBox 4"/>
              <p:cNvSpPr txBox="1"/>
              <p:nvPr/>
            </p:nvSpPr>
            <p:spPr>
              <a:xfrm>
                <a:off x="6200776" y="5068085"/>
                <a:ext cx="144507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𝐶</m:t>
                      </m:r>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𝑥</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𝑥</m:t>
                          </m:r>
                        </m:e>
                        <m:sub>
                          <m:r>
                            <a:rPr lang="en-US" sz="2000" b="0" i="1" smtClean="0">
                              <a:solidFill>
                                <a:schemeClr val="tx2"/>
                              </a:solidFill>
                              <a:latin typeface="Cambria Math" panose="02040503050406030204" pitchFamily="18" charset="0"/>
                            </a:rPr>
                            <m:t>13</m:t>
                          </m:r>
                        </m:sub>
                      </m:sSub>
                      <m:r>
                        <a:rPr lang="en-US" sz="2000" b="0" i="1" smtClean="0">
                          <a:solidFill>
                            <a:schemeClr val="tx2"/>
                          </a:solidFill>
                          <a:latin typeface="Cambria Math" panose="02040503050406030204" pitchFamily="18" charset="0"/>
                        </a:rPr>
                        <m:t>)</m:t>
                      </m:r>
                    </m:oMath>
                  </m:oMathPara>
                </a14:m>
                <a:endParaRPr lang="en-US" sz="20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00776" y="5068085"/>
                <a:ext cx="1445077" cy="400110"/>
              </a:xfrm>
              <a:prstGeom prst="rect">
                <a:avLst/>
              </a:prstGeom>
              <a:blipFill rotWithShape="0">
                <a:blip r:embed="rId4"/>
                <a:stretch>
                  <a:fillRect r="-11392" b="-15152"/>
                </a:stretch>
              </a:blipFill>
            </p:spPr>
            <p:txBody>
              <a:bodyPr/>
              <a:lstStyle/>
              <a:p>
                <a:r>
                  <a:rPr lang="en-US">
                    <a:noFill/>
                  </a:rPr>
                  <a:t> </a:t>
                </a:r>
              </a:p>
            </p:txBody>
          </p:sp>
        </mc:Fallback>
      </mc:AlternateContent>
      <p:sp>
        <p:nvSpPr>
          <p:cNvPr id="6" name="TextBox 5"/>
          <p:cNvSpPr txBox="1"/>
          <p:nvPr/>
        </p:nvSpPr>
        <p:spPr>
          <a:xfrm>
            <a:off x="2867026" y="5068085"/>
            <a:ext cx="3171824" cy="400110"/>
          </a:xfrm>
          <a:prstGeom prst="rect">
            <a:avLst/>
          </a:prstGeom>
          <a:noFill/>
        </p:spPr>
        <p:txBody>
          <a:bodyPr wrap="square" rtlCol="0">
            <a:spAutoFit/>
          </a:bodyPr>
          <a:lstStyle/>
          <a:p>
            <a:pPr algn="ctr"/>
            <a:r>
              <a:rPr lang="en-US" sz="2000" dirty="0" smtClean="0">
                <a:solidFill>
                  <a:schemeClr val="tx2"/>
                </a:solidFill>
              </a:rPr>
              <a:t>DLN</a:t>
            </a:r>
            <a:endParaRPr lang="en-US" sz="2000" dirty="0">
              <a:solidFill>
                <a:schemeClr val="tx2"/>
              </a:solidFill>
            </a:endParaRPr>
          </a:p>
        </p:txBody>
      </p:sp>
    </p:spTree>
    <p:extLst>
      <p:ext uri="{BB962C8B-B14F-4D97-AF65-F5344CB8AC3E}">
        <p14:creationId xmlns:p14="http://schemas.microsoft.com/office/powerpoint/2010/main" val="6010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315" y="4357006"/>
            <a:ext cx="1145041" cy="218530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013" y="1775562"/>
            <a:ext cx="1135645" cy="2167375"/>
          </a:xfrm>
          <a:prstGeom prst="rect">
            <a:avLst/>
          </a:prstGeom>
        </p:spPr>
      </p:pic>
      <p:sp>
        <p:nvSpPr>
          <p:cNvPr id="2" name="Title 1"/>
          <p:cNvSpPr>
            <a:spLocks noGrp="1"/>
          </p:cNvSpPr>
          <p:nvPr>
            <p:ph type="title"/>
          </p:nvPr>
        </p:nvSpPr>
        <p:spPr>
          <a:xfrm>
            <a:off x="457200" y="144014"/>
            <a:ext cx="8229600" cy="1143000"/>
          </a:xfrm>
        </p:spPr>
        <p:txBody>
          <a:bodyPr/>
          <a:lstStyle/>
          <a:p>
            <a:r>
              <a:rPr lang="en-US" dirty="0" smtClean="0"/>
              <a:t>Imposing a Base Function</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17</a:t>
            </a:fld>
            <a:endParaRPr lang="fr-CH"/>
          </a:p>
        </p:txBody>
      </p:sp>
      <mc:AlternateContent xmlns:mc="http://schemas.openxmlformats.org/markup-compatibility/2006" xmlns:a14="http://schemas.microsoft.com/office/drawing/2010/main">
        <mc:Choice Requires="a14">
          <p:sp>
            <p:nvSpPr>
              <p:cNvPr id="5" name="Content Placeholder 4"/>
              <p:cNvSpPr txBox="1">
                <a:spLocks noGrp="1"/>
              </p:cNvSpPr>
              <p:nvPr>
                <p:ph idx="1"/>
              </p:nvPr>
            </p:nvSpPr>
            <p:spPr>
              <a:xfrm>
                <a:off x="473528" y="1820636"/>
                <a:ext cx="1647887" cy="400110"/>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13</m:t>
                          </m:r>
                        </m:sub>
                      </m:sSub>
                      <m:r>
                        <a:rPr lang="en-US" sz="2000" b="0" i="1" smtClean="0">
                          <a:latin typeface="Cambria Math" panose="02040503050406030204" pitchFamily="18" charset="0"/>
                        </a:rPr>
                        <m:t>)</m:t>
                      </m:r>
                    </m:oMath>
                  </m:oMathPara>
                </a14:m>
                <a:endParaRPr lang="en-US" sz="2000" dirty="0"/>
              </a:p>
            </p:txBody>
          </p:sp>
        </mc:Choice>
        <mc:Fallback xmlns="">
          <p:sp>
            <p:nvSpPr>
              <p:cNvPr id="5" name="Content Placeholder 4"/>
              <p:cNvSpPr txBox="1">
                <a:spLocks noGrp="1" noRot="1" noChangeAspect="1" noMove="1" noResize="1" noEditPoints="1" noAdjustHandles="1" noChangeArrowheads="1" noChangeShapeType="1" noTextEdit="1"/>
              </p:cNvSpPr>
              <p:nvPr>
                <p:ph idx="1"/>
              </p:nvPr>
            </p:nvSpPr>
            <p:spPr>
              <a:xfrm>
                <a:off x="473528" y="1820636"/>
                <a:ext cx="1647887" cy="400110"/>
              </a:xfrm>
              <a:prstGeom prst="rect">
                <a:avLst/>
              </a:prstGeom>
              <a:blipFill rotWithShape="0">
                <a:blip r:embed="rId5"/>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1181101" y="2643389"/>
                <a:ext cx="2664278" cy="440313"/>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𝐶</m:t>
                          </m:r>
                        </m:e>
                        <m:sub>
                          <m:sSub>
                            <m:sSubPr>
                              <m:ctrlPr>
                                <a:rPr lang="en-US" sz="2000" b="0" i="1" smtClean="0">
                                  <a:latin typeface="Cambria Math" panose="02040503050406030204" pitchFamily="18" charset="0"/>
                                </a:rPr>
                              </m:ctrlPr>
                            </m:sSubPr>
                            <m:e>
                              <m:bar>
                                <m:barPr>
                                  <m:pos m:val="top"/>
                                  <m:ctrlPr>
                                    <a:rPr lang="en-US" sz="2000" b="0" i="1" smtClean="0">
                                      <a:latin typeface="Cambria Math" panose="02040503050406030204" pitchFamily="18" charset="0"/>
                                    </a:rPr>
                                  </m:ctrlPr>
                                </m:barPr>
                                <m:e>
                                  <m:r>
                                    <a:rPr lang="en-US" sz="2000" b="0" i="1" smtClean="0">
                                      <a:latin typeface="Cambria Math" panose="02040503050406030204" pitchFamily="18" charset="0"/>
                                    </a:rPr>
                                    <m:t>𝑥</m:t>
                                  </m:r>
                                </m:e>
                              </m:bar>
                            </m:e>
                            <m:sub>
                              <m:r>
                                <a:rPr lang="en-US" sz="2000" b="0" i="1" smtClean="0">
                                  <a:latin typeface="Cambria Math" panose="02040503050406030204" pitchFamily="18" charset="0"/>
                                </a:rPr>
                                <m:t>6</m:t>
                              </m:r>
                            </m:sub>
                          </m:sSub>
                        </m:sub>
                      </m:sSub>
                      <m:d>
                        <m:dPr>
                          <m:ctrlPr>
                            <a:rPr lang="en-US" sz="2000" b="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r>
                            <a:rPr lang="en-US" sz="2000" b="0" i="1" smtClean="0">
                              <a:latin typeface="Cambria Math" panose="02040503050406030204" pitchFamily="18" charset="0"/>
                            </a:rPr>
                            <m:t>…,0, </m:t>
                          </m:r>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b="0" i="1" smtClean="0">
                                  <a:latin typeface="Cambria Math" panose="02040503050406030204" pitchFamily="18" charset="0"/>
                                </a:rPr>
                                <m:t>13</m:t>
                              </m:r>
                            </m:sub>
                          </m:sSub>
                        </m:e>
                      </m:d>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1101" y="2643389"/>
                <a:ext cx="2664278" cy="44031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p:cNvSpPr txBox="1">
                <a:spLocks/>
              </p:cNvSpPr>
              <p:nvPr/>
            </p:nvSpPr>
            <p:spPr>
              <a:xfrm>
                <a:off x="1181099" y="5234696"/>
                <a:ext cx="2688772" cy="438518"/>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𝐶</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r>
                        <a:rPr lang="en-US" sz="2000" b="0" i="1" smtClean="0">
                          <a:latin typeface="Cambria Math" panose="02040503050406030204" pitchFamily="18" charset="0"/>
                        </a:rPr>
                        <m:t>,1, …</m:t>
                      </m:r>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b="0" i="1" smtClean="0">
                              <a:latin typeface="Cambria Math" panose="02040503050406030204" pitchFamily="18" charset="0"/>
                            </a:rPr>
                            <m:t>13</m:t>
                          </m:r>
                        </m:sub>
                      </m:sSub>
                      <m:r>
                        <a:rPr lang="en-US" sz="200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Content Placeholder 4"/>
              <p:cNvSpPr txBox="1">
                <a:spLocks noRot="1" noChangeAspect="1" noMove="1" noResize="1" noEditPoints="1" noAdjustHandles="1" noChangeArrowheads="1" noChangeShapeType="1" noTextEdit="1"/>
              </p:cNvSpPr>
              <p:nvPr/>
            </p:nvSpPr>
            <p:spPr>
              <a:xfrm>
                <a:off x="1181099" y="5234696"/>
                <a:ext cx="2688772" cy="438518"/>
              </a:xfrm>
              <a:prstGeom prst="rect">
                <a:avLst/>
              </a:prstGeom>
              <a:blipFill rotWithShape="0">
                <a:blip r:embed="rId7"/>
                <a:stretch>
                  <a:fillRect b="-5556"/>
                </a:stretch>
              </a:blipFill>
            </p:spPr>
            <p:txBody>
              <a:bodyPr/>
              <a:lstStyle/>
              <a:p>
                <a:r>
                  <a:rPr lang="en-US">
                    <a:noFill/>
                  </a:rPr>
                  <a:t> </a:t>
                </a:r>
              </a:p>
            </p:txBody>
          </p:sp>
        </mc:Fallback>
      </mc:AlternateContent>
      <p:cxnSp>
        <p:nvCxnSpPr>
          <p:cNvPr id="12" name="Elbow Connector 11"/>
          <p:cNvCxnSpPr>
            <a:endCxn id="6" idx="1"/>
          </p:cNvCxnSpPr>
          <p:nvPr/>
        </p:nvCxnSpPr>
        <p:spPr>
          <a:xfrm rot="16200000" flipH="1">
            <a:off x="718465" y="2400910"/>
            <a:ext cx="601420" cy="3238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a:endCxn id="7" idx="1"/>
          </p:cNvCxnSpPr>
          <p:nvPr/>
        </p:nvCxnSpPr>
        <p:spPr>
          <a:xfrm rot="16200000" flipH="1">
            <a:off x="-319877" y="3952979"/>
            <a:ext cx="2678100" cy="3238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3127" y="1377432"/>
            <a:ext cx="2905126" cy="2490107"/>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3128" y="4188277"/>
            <a:ext cx="2905125" cy="2490107"/>
          </a:xfrm>
          <a:prstGeom prst="rect">
            <a:avLst/>
          </a:prstGeom>
        </p:spPr>
      </p:pic>
      <p:sp>
        <p:nvSpPr>
          <p:cNvPr id="13" name="Rounded Rectangle 12"/>
          <p:cNvSpPr/>
          <p:nvPr/>
        </p:nvSpPr>
        <p:spPr>
          <a:xfrm>
            <a:off x="6580415" y="1861457"/>
            <a:ext cx="481693" cy="677636"/>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p:cNvSpPr/>
          <p:nvPr/>
        </p:nvSpPr>
        <p:spPr>
          <a:xfrm>
            <a:off x="6585858" y="4659084"/>
            <a:ext cx="481693" cy="704851"/>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p:cNvSpPr/>
          <p:nvPr/>
        </p:nvSpPr>
        <p:spPr>
          <a:xfrm>
            <a:off x="4024989" y="3684813"/>
            <a:ext cx="481693" cy="315687"/>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ounded Rectangle 19"/>
          <p:cNvSpPr/>
          <p:nvPr/>
        </p:nvSpPr>
        <p:spPr>
          <a:xfrm>
            <a:off x="4024989" y="6270171"/>
            <a:ext cx="481693" cy="315687"/>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943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4"/>
            <a:ext cx="8229600" cy="1143000"/>
          </a:xfrm>
        </p:spPr>
        <p:txBody>
          <a:bodyPr/>
          <a:lstStyle/>
          <a:p>
            <a:r>
              <a:rPr lang="en-US" dirty="0" smtClean="0"/>
              <a:t>Imposing Out a Base Function</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18</a:t>
            </a:fld>
            <a:endParaRPr lang="fr-CH"/>
          </a:p>
        </p:txBody>
      </p:sp>
      <mc:AlternateContent xmlns:mc="http://schemas.openxmlformats.org/markup-compatibility/2006" xmlns:a14="http://schemas.microsoft.com/office/drawing/2010/main">
        <mc:Choice Requires="a14">
          <p:sp>
            <p:nvSpPr>
              <p:cNvPr id="5" name="Content Placeholder 4"/>
              <p:cNvSpPr txBox="1">
                <a:spLocks noGrp="1"/>
              </p:cNvSpPr>
              <p:nvPr>
                <p:ph idx="1"/>
              </p:nvPr>
            </p:nvSpPr>
            <p:spPr>
              <a:xfrm>
                <a:off x="604157" y="1763486"/>
                <a:ext cx="1896737" cy="461665"/>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sz="2400" dirty="0"/>
              </a:p>
            </p:txBody>
          </p:sp>
        </mc:Choice>
        <mc:Fallback xmlns="">
          <p:sp>
            <p:nvSpPr>
              <p:cNvPr id="5" name="Content Placeholder 4"/>
              <p:cNvSpPr txBox="1">
                <a:spLocks noGrp="1" noRot="1" noChangeAspect="1" noMove="1" noResize="1" noEditPoints="1" noAdjustHandles="1" noChangeArrowheads="1" noChangeShapeType="1" noTextEdit="1"/>
              </p:cNvSpPr>
              <p:nvPr>
                <p:ph idx="1"/>
              </p:nvPr>
            </p:nvSpPr>
            <p:spPr>
              <a:xfrm>
                <a:off x="604157" y="1763486"/>
                <a:ext cx="1896737" cy="461665"/>
              </a:xfrm>
              <a:prstGeom prst="rect">
                <a:avLst/>
              </a:prstGeom>
              <a:blipFill rotWithShape="0">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1181101" y="2737416"/>
                <a:ext cx="2571750" cy="499624"/>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𝐶</m:t>
                          </m:r>
                        </m:e>
                        <m:sub>
                          <m:sSub>
                            <m:sSubPr>
                              <m:ctrlPr>
                                <a:rPr lang="en-US" sz="2400" b="0" i="1" smtClean="0">
                                  <a:latin typeface="Cambria Math" panose="02040503050406030204" pitchFamily="18" charset="0"/>
                                </a:rPr>
                              </m:ctrlPr>
                            </m:sSubPr>
                            <m:e>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e>
                            <m:sub>
                              <m:r>
                                <a:rPr lang="en-US" sz="2400" b="0" i="1" smtClean="0">
                                  <a:latin typeface="Cambria Math" panose="02040503050406030204" pitchFamily="18" charset="0"/>
                                </a:rPr>
                                <m:t>𝑖</m:t>
                              </m:r>
                            </m:sub>
                          </m:sSub>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1</m:t>
                          </m:r>
                        </m:sub>
                      </m:sSub>
                      <m:r>
                        <a:rPr lang="en-US" sz="2400" i="1" smtClean="0">
                          <a:latin typeface="Cambria Math" panose="02040503050406030204" pitchFamily="18" charset="0"/>
                        </a:rPr>
                        <m:t>, </m:t>
                      </m:r>
                      <m:r>
                        <a:rPr lang="en-US" sz="2400" b="0" i="1" smtClean="0">
                          <a:latin typeface="Cambria Math" panose="02040503050406030204" pitchFamily="18" charset="0"/>
                        </a:rPr>
                        <m:t>…,0, </m:t>
                      </m:r>
                      <m:r>
                        <a:rPr lang="en-US" sz="2400" i="1"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𝑛</m:t>
                          </m:r>
                        </m:sub>
                      </m:sSub>
                      <m:r>
                        <a:rPr lang="en-US" sz="2400" i="1" smtClean="0">
                          <a:latin typeface="Cambria Math" panose="02040503050406030204" pitchFamily="18" charset="0"/>
                        </a:rPr>
                        <m:t>)</m:t>
                      </m:r>
                    </m:oMath>
                  </m:oMathPara>
                </a14:m>
                <a:endParaRPr lang="en-US" sz="2400" dirty="0"/>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1101" y="2737416"/>
                <a:ext cx="2571750" cy="499624"/>
              </a:xfrm>
              <a:prstGeom prst="rect">
                <a:avLst/>
              </a:prstGeom>
              <a:blipFill rotWithShape="0">
                <a:blip r:embed="rId4"/>
                <a:stretch>
                  <a:fillRect l="-711" r="-450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p:cNvSpPr txBox="1">
                <a:spLocks/>
              </p:cNvSpPr>
              <p:nvPr/>
            </p:nvSpPr>
            <p:spPr>
              <a:xfrm>
                <a:off x="1181098" y="5074103"/>
                <a:ext cx="2565401" cy="49770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𝐶</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1</m:t>
                          </m:r>
                        </m:sub>
                      </m:sSub>
                      <m:r>
                        <a:rPr lang="en-US" sz="2400" i="1" smtClean="0">
                          <a:latin typeface="Cambria Math" panose="02040503050406030204" pitchFamily="18" charset="0"/>
                        </a:rPr>
                        <m:t>, …</m:t>
                      </m:r>
                      <m:r>
                        <a:rPr lang="en-US" sz="2400" b="0" i="1" smtClean="0">
                          <a:latin typeface="Cambria Math" panose="02040503050406030204" pitchFamily="18" charset="0"/>
                        </a:rPr>
                        <m:t>,1, …</m:t>
                      </m:r>
                      <m:r>
                        <a:rPr lang="en-US" sz="2400" i="1"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𝑛</m:t>
                          </m:r>
                        </m:sub>
                      </m:sSub>
                      <m:r>
                        <a:rPr lang="en-US" sz="2400" i="1" smtClean="0">
                          <a:latin typeface="Cambria Math" panose="02040503050406030204" pitchFamily="18" charset="0"/>
                        </a:rPr>
                        <m:t>)</m:t>
                      </m:r>
                    </m:oMath>
                  </m:oMathPara>
                </a14:m>
                <a:endParaRPr lang="en-US" sz="2400" dirty="0"/>
              </a:p>
            </p:txBody>
          </p:sp>
        </mc:Choice>
        <mc:Fallback xmlns="">
          <p:sp>
            <p:nvSpPr>
              <p:cNvPr id="7" name="Content Placeholder 4"/>
              <p:cNvSpPr txBox="1">
                <a:spLocks noRot="1" noChangeAspect="1" noMove="1" noResize="1" noEditPoints="1" noAdjustHandles="1" noChangeArrowheads="1" noChangeShapeType="1" noTextEdit="1"/>
              </p:cNvSpPr>
              <p:nvPr/>
            </p:nvSpPr>
            <p:spPr>
              <a:xfrm>
                <a:off x="1181098" y="5074103"/>
                <a:ext cx="2565401" cy="497700"/>
              </a:xfrm>
              <a:prstGeom prst="rect">
                <a:avLst/>
              </a:prstGeom>
              <a:blipFill rotWithShape="0">
                <a:blip r:embed="rId5"/>
                <a:stretch>
                  <a:fillRect l="-713" r="-4038" b="-9756"/>
                </a:stretch>
              </a:blipFill>
            </p:spPr>
            <p:txBody>
              <a:bodyPr/>
              <a:lstStyle/>
              <a:p>
                <a:r>
                  <a:rPr lang="en-US">
                    <a:noFill/>
                  </a:rPr>
                  <a:t> </a:t>
                </a:r>
              </a:p>
            </p:txBody>
          </p:sp>
        </mc:Fallback>
      </mc:AlternateContent>
      <p:cxnSp>
        <p:nvCxnSpPr>
          <p:cNvPr id="12" name="Elbow Connector 11"/>
          <p:cNvCxnSpPr/>
          <p:nvPr/>
        </p:nvCxnSpPr>
        <p:spPr>
          <a:xfrm rot="16200000" flipH="1">
            <a:off x="671421" y="2447954"/>
            <a:ext cx="720000" cy="34834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a:endCxn id="7" idx="1"/>
          </p:cNvCxnSpPr>
          <p:nvPr/>
        </p:nvCxnSpPr>
        <p:spPr>
          <a:xfrm rot="16200000" flipH="1">
            <a:off x="-254375" y="3887479"/>
            <a:ext cx="2547097" cy="32385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6" idx="3"/>
            <a:endCxn id="11" idx="1"/>
          </p:cNvCxnSpPr>
          <p:nvPr/>
        </p:nvCxnSpPr>
        <p:spPr>
          <a:xfrm>
            <a:off x="3752851" y="2987228"/>
            <a:ext cx="4738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3773415" y="5322953"/>
            <a:ext cx="4608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 name="Content Placeholder 4"/>
              <p:cNvSpPr txBox="1">
                <a:spLocks/>
              </p:cNvSpPr>
              <p:nvPr/>
            </p:nvSpPr>
            <p:spPr>
              <a:xfrm>
                <a:off x="4226719" y="2737416"/>
                <a:ext cx="627221" cy="499624"/>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sSub>
                            <m:sSubPr>
                              <m:ctrlPr>
                                <a:rPr lang="en-US" sz="2400" b="0" i="1" smtClean="0">
                                  <a:latin typeface="Cambria Math" panose="02040503050406030204" pitchFamily="18" charset="0"/>
                                </a:rPr>
                              </m:ctrlPr>
                            </m:sSubPr>
                            <m:e>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e>
                            <m:sub>
                              <m:r>
                                <a:rPr lang="en-US" sz="2400" b="0" i="1" smtClean="0">
                                  <a:latin typeface="Cambria Math" panose="02040503050406030204" pitchFamily="18" charset="0"/>
                                </a:rPr>
                                <m:t>𝑖</m:t>
                              </m:r>
                            </m:sub>
                          </m:sSub>
                        </m:sub>
                      </m:sSub>
                    </m:oMath>
                  </m:oMathPara>
                </a14:m>
                <a:endParaRPr lang="en-US" sz="2400" dirty="0"/>
              </a:p>
            </p:txBody>
          </p:sp>
        </mc:Choice>
        <mc:Fallback xmlns="">
          <p:sp>
            <p:nvSpPr>
              <p:cNvPr id="11" name="Content Placeholder 4"/>
              <p:cNvSpPr txBox="1">
                <a:spLocks noRot="1" noChangeAspect="1" noMove="1" noResize="1" noEditPoints="1" noAdjustHandles="1" noChangeArrowheads="1" noChangeShapeType="1" noTextEdit="1"/>
              </p:cNvSpPr>
              <p:nvPr/>
            </p:nvSpPr>
            <p:spPr>
              <a:xfrm>
                <a:off x="4226719" y="2737416"/>
                <a:ext cx="627221" cy="499624"/>
              </a:xfrm>
              <a:prstGeom prst="rect">
                <a:avLst/>
              </a:prstGeom>
              <a:blipFill rotWithShape="0">
                <a:blip r:embed="rId6"/>
                <a:stretch>
                  <a:fillRect b="-3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4"/>
              <p:cNvSpPr txBox="1">
                <a:spLocks/>
              </p:cNvSpPr>
              <p:nvPr/>
            </p:nvSpPr>
            <p:spPr>
              <a:xfrm>
                <a:off x="4207327" y="5074103"/>
                <a:ext cx="555174" cy="49770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ub>
                      </m:sSub>
                    </m:oMath>
                  </m:oMathPara>
                </a14:m>
                <a:endParaRPr lang="en-US" sz="2400" dirty="0"/>
              </a:p>
            </p:txBody>
          </p:sp>
        </mc:Choice>
        <mc:Fallback xmlns="">
          <p:sp>
            <p:nvSpPr>
              <p:cNvPr id="16" name="Content Placeholder 4"/>
              <p:cNvSpPr txBox="1">
                <a:spLocks noRot="1" noChangeAspect="1" noMove="1" noResize="1" noEditPoints="1" noAdjustHandles="1" noChangeArrowheads="1" noChangeShapeType="1" noTextEdit="1"/>
              </p:cNvSpPr>
              <p:nvPr/>
            </p:nvSpPr>
            <p:spPr>
              <a:xfrm>
                <a:off x="4207327" y="5074103"/>
                <a:ext cx="555174" cy="497700"/>
              </a:xfrm>
              <a:prstGeom prst="rect">
                <a:avLst/>
              </a:prstGeom>
              <a:blipFill rotWithShape="0">
                <a:blip r:embed="rId7"/>
                <a:stretch>
                  <a:fillRect b="-3659"/>
                </a:stretch>
              </a:blipFill>
            </p:spPr>
            <p:txBody>
              <a:bodyPr/>
              <a:lstStyle/>
              <a:p>
                <a:r>
                  <a:rPr lang="en-US">
                    <a:noFill/>
                  </a:rPr>
                  <a:t> </a:t>
                </a:r>
              </a:p>
            </p:txBody>
          </p:sp>
        </mc:Fallback>
      </mc:AlternateContent>
      <p:cxnSp>
        <p:nvCxnSpPr>
          <p:cNvPr id="17" name="Straight Arrow Connector 16"/>
          <p:cNvCxnSpPr>
            <a:stCxn id="11" idx="3"/>
          </p:cNvCxnSpPr>
          <p:nvPr/>
        </p:nvCxnSpPr>
        <p:spPr>
          <a:xfrm>
            <a:off x="4853940" y="2987228"/>
            <a:ext cx="1150620" cy="9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 name="Content Placeholder 4"/>
              <p:cNvSpPr txBox="1">
                <a:spLocks/>
              </p:cNvSpPr>
              <p:nvPr/>
            </p:nvSpPr>
            <p:spPr>
              <a:xfrm>
                <a:off x="5952306" y="3905760"/>
                <a:ext cx="2940234" cy="499624"/>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𝐼</m:t>
                          </m:r>
                        </m:e>
                        <m:sub>
                          <m:sSub>
                            <m:sSubPr>
                              <m:ctrlPr>
                                <a:rPr lang="en-US" sz="2400" b="0" i="1" smtClean="0">
                                  <a:latin typeface="Cambria Math" panose="02040503050406030204" pitchFamily="18" charset="0"/>
                                </a:rPr>
                              </m:ctrlPr>
                            </m:sSubPr>
                            <m:e>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e>
                            <m:sub>
                              <m:r>
                                <a:rPr lang="en-US" sz="2400" b="0" i="1" smtClean="0">
                                  <a:latin typeface="Cambria Math" panose="02040503050406030204" pitchFamily="18" charset="0"/>
                                </a:rPr>
                                <m:t>𝑖</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ub>
                      </m:sSub>
                    </m:oMath>
                  </m:oMathPara>
                </a14:m>
                <a:endParaRPr lang="en-US" sz="2400" dirty="0"/>
              </a:p>
            </p:txBody>
          </p:sp>
        </mc:Choice>
        <mc:Fallback xmlns="">
          <p:sp>
            <p:nvSpPr>
              <p:cNvPr id="20" name="Content Placeholder 4"/>
              <p:cNvSpPr txBox="1">
                <a:spLocks noRot="1" noChangeAspect="1" noMove="1" noResize="1" noEditPoints="1" noAdjustHandles="1" noChangeArrowheads="1" noChangeShapeType="1" noTextEdit="1"/>
              </p:cNvSpPr>
              <p:nvPr/>
            </p:nvSpPr>
            <p:spPr>
              <a:xfrm>
                <a:off x="5952306" y="3905760"/>
                <a:ext cx="2940234" cy="499624"/>
              </a:xfrm>
              <a:prstGeom prst="rect">
                <a:avLst/>
              </a:prstGeom>
              <a:blipFill rotWithShape="0">
                <a:blip r:embed="rId8"/>
                <a:stretch>
                  <a:fillRect b="-2439"/>
                </a:stretch>
              </a:blipFill>
            </p:spPr>
            <p:txBody>
              <a:bodyPr/>
              <a:lstStyle/>
              <a:p>
                <a:r>
                  <a:rPr lang="en-US">
                    <a:noFill/>
                  </a:rPr>
                  <a:t> </a:t>
                </a:r>
              </a:p>
            </p:txBody>
          </p:sp>
        </mc:Fallback>
      </mc:AlternateContent>
      <p:cxnSp>
        <p:nvCxnSpPr>
          <p:cNvPr id="24" name="Straight Arrow Connector 23"/>
          <p:cNvCxnSpPr>
            <a:stCxn id="16" idx="3"/>
          </p:cNvCxnSpPr>
          <p:nvPr/>
        </p:nvCxnSpPr>
        <p:spPr>
          <a:xfrm flipV="1">
            <a:off x="4762501" y="4343401"/>
            <a:ext cx="1226819" cy="979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541832" y="3794760"/>
            <a:ext cx="1242649" cy="707886"/>
          </a:xfrm>
          <a:prstGeom prst="rect">
            <a:avLst/>
          </a:prstGeom>
          <a:noFill/>
        </p:spPr>
        <p:txBody>
          <a:bodyPr wrap="none" rtlCol="0">
            <a:spAutoFit/>
          </a:bodyPr>
          <a:lstStyle/>
          <a:p>
            <a:pPr algn="ctr"/>
            <a:r>
              <a:rPr lang="en-US" sz="2000" dirty="0" smtClean="0"/>
              <a:t>Shannon </a:t>
            </a:r>
          </a:p>
          <a:p>
            <a:pPr algn="ctr"/>
            <a:r>
              <a:rPr lang="en-US" sz="2000" dirty="0"/>
              <a:t>E</a:t>
            </a:r>
            <a:r>
              <a:rPr lang="en-US" sz="2000" dirty="0" smtClean="0"/>
              <a:t>xpansion</a:t>
            </a:r>
            <a:endParaRPr lang="en-US" sz="2000" dirty="0"/>
          </a:p>
        </p:txBody>
      </p:sp>
      <p:sp>
        <p:nvSpPr>
          <p:cNvPr id="18" name="TextBox 17"/>
          <p:cNvSpPr txBox="1"/>
          <p:nvPr/>
        </p:nvSpPr>
        <p:spPr>
          <a:xfrm>
            <a:off x="3229964" y="2371455"/>
            <a:ext cx="1547731" cy="400110"/>
          </a:xfrm>
          <a:prstGeom prst="rect">
            <a:avLst/>
          </a:prstGeom>
          <a:noFill/>
        </p:spPr>
        <p:txBody>
          <a:bodyPr wrap="none" rtlCol="0">
            <a:spAutoFit/>
          </a:bodyPr>
          <a:lstStyle/>
          <a:p>
            <a:pPr algn="ctr"/>
            <a:r>
              <a:rPr lang="en-US" sz="2000" dirty="0" smtClean="0"/>
              <a:t>Interpolation</a:t>
            </a:r>
            <a:endParaRPr lang="en-US" sz="2000" dirty="0"/>
          </a:p>
        </p:txBody>
      </p:sp>
      <p:sp>
        <p:nvSpPr>
          <p:cNvPr id="21" name="TextBox 20"/>
          <p:cNvSpPr txBox="1"/>
          <p:nvPr/>
        </p:nvSpPr>
        <p:spPr>
          <a:xfrm>
            <a:off x="3229964" y="4752705"/>
            <a:ext cx="1547731" cy="400110"/>
          </a:xfrm>
          <a:prstGeom prst="rect">
            <a:avLst/>
          </a:prstGeom>
          <a:noFill/>
        </p:spPr>
        <p:txBody>
          <a:bodyPr wrap="none" rtlCol="0">
            <a:spAutoFit/>
          </a:bodyPr>
          <a:lstStyle/>
          <a:p>
            <a:pPr algn="ctr"/>
            <a:r>
              <a:rPr lang="en-US" sz="2000" dirty="0" smtClean="0"/>
              <a:t>Interpolation</a:t>
            </a:r>
            <a:endParaRPr lang="en-US" sz="2000" dirty="0"/>
          </a:p>
        </p:txBody>
      </p:sp>
    </p:spTree>
    <p:extLst>
      <p:ext uri="{BB962C8B-B14F-4D97-AF65-F5344CB8AC3E}">
        <p14:creationId xmlns:p14="http://schemas.microsoft.com/office/powerpoint/2010/main" val="1538378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0" grpId="0"/>
      <p:bldP spid="31" grpId="0"/>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4"/>
            <a:ext cx="8229600" cy="1143000"/>
          </a:xfrm>
        </p:spPr>
        <p:txBody>
          <a:bodyPr/>
          <a:lstStyle/>
          <a:p>
            <a:r>
              <a:rPr lang="en-US" dirty="0" smtClean="0"/>
              <a:t>Imposing Out a Base Function</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19</a:t>
            </a:fld>
            <a:endParaRPr lang="fr-CH"/>
          </a:p>
        </p:txBody>
      </p:sp>
      <mc:AlternateContent xmlns:mc="http://schemas.openxmlformats.org/markup-compatibility/2006" xmlns:a14="http://schemas.microsoft.com/office/drawing/2010/main">
        <mc:Choice Requires="a14">
          <p:sp>
            <p:nvSpPr>
              <p:cNvPr id="20" name="Content Placeholder 4"/>
              <p:cNvSpPr txBox="1">
                <a:spLocks/>
              </p:cNvSpPr>
              <p:nvPr/>
            </p:nvSpPr>
            <p:spPr>
              <a:xfrm>
                <a:off x="1788457" y="1391159"/>
                <a:ext cx="5584564" cy="70320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bar>
                                <m:barPr>
                                  <m:pos m:val="top"/>
                                  <m:ctrlPr>
                                    <a:rPr lang="en-US" sz="3600" b="0" i="1" smtClean="0">
                                      <a:latin typeface="Cambria Math" panose="02040503050406030204" pitchFamily="18" charset="0"/>
                                    </a:rPr>
                                  </m:ctrlPr>
                                </m:barPr>
                                <m:e>
                                  <m:r>
                                    <a:rPr lang="en-US" sz="3600" b="0" i="1" smtClean="0">
                                      <a:latin typeface="Cambria Math" panose="02040503050406030204" pitchFamily="18" charset="0"/>
                                    </a:rPr>
                                    <m:t>𝑥</m:t>
                                  </m:r>
                                </m:e>
                              </m:bar>
                            </m:e>
                            <m:sub>
                              <m:r>
                                <a:rPr lang="en-US" sz="3600" b="0" i="1" smtClean="0">
                                  <a:latin typeface="Cambria Math" panose="02040503050406030204" pitchFamily="18" charset="0"/>
                                </a:rPr>
                                <m:t>6</m:t>
                              </m:r>
                            </m:sub>
                          </m:sSub>
                          <m:r>
                            <a:rPr lang="en-US" sz="3600" b="0" i="1" smtClean="0">
                              <a:latin typeface="Cambria Math" panose="02040503050406030204" pitchFamily="18" charset="0"/>
                            </a:rPr>
                            <m:t>⋅</m:t>
                          </m:r>
                          <m:r>
                            <a:rPr lang="en-US" sz="3600" b="0" i="1" smtClean="0">
                              <a:latin typeface="Cambria Math" panose="02040503050406030204" pitchFamily="18" charset="0"/>
                            </a:rPr>
                            <m:t>𝐼</m:t>
                          </m:r>
                        </m:e>
                        <m:sub>
                          <m:sSub>
                            <m:sSubPr>
                              <m:ctrlPr>
                                <a:rPr lang="en-US" sz="3600" b="0" i="1" smtClean="0">
                                  <a:latin typeface="Cambria Math" panose="02040503050406030204" pitchFamily="18" charset="0"/>
                                </a:rPr>
                              </m:ctrlPr>
                            </m:sSubPr>
                            <m:e>
                              <m:bar>
                                <m:barPr>
                                  <m:pos m:val="top"/>
                                  <m:ctrlPr>
                                    <a:rPr lang="en-US" sz="3600" b="0" i="1" smtClean="0">
                                      <a:latin typeface="Cambria Math" panose="02040503050406030204" pitchFamily="18" charset="0"/>
                                    </a:rPr>
                                  </m:ctrlPr>
                                </m:barPr>
                                <m:e>
                                  <m:r>
                                    <a:rPr lang="en-US" sz="3600" b="0" i="1" smtClean="0">
                                      <a:latin typeface="Cambria Math" panose="02040503050406030204" pitchFamily="18" charset="0"/>
                                    </a:rPr>
                                    <m:t>𝑥</m:t>
                                  </m:r>
                                </m:e>
                              </m:bar>
                            </m:e>
                            <m:sub>
                              <m:r>
                                <a:rPr lang="en-US" sz="3600" b="0" i="1" smtClean="0">
                                  <a:latin typeface="Cambria Math" panose="02040503050406030204" pitchFamily="18" charset="0"/>
                                </a:rPr>
                                <m:t>6</m:t>
                              </m:r>
                            </m:sub>
                          </m:sSub>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6</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6</m:t>
                              </m:r>
                            </m:sub>
                          </m:sSub>
                        </m:sub>
                      </m:sSub>
                    </m:oMath>
                  </m:oMathPara>
                </a14:m>
                <a:endParaRPr lang="en-US" sz="3600" dirty="0"/>
              </a:p>
            </p:txBody>
          </p:sp>
        </mc:Choice>
        <mc:Fallback xmlns="">
          <p:sp>
            <p:nvSpPr>
              <p:cNvPr id="20" name="Content Placeholder 4"/>
              <p:cNvSpPr txBox="1">
                <a:spLocks noRot="1" noChangeAspect="1" noMove="1" noResize="1" noEditPoints="1" noAdjustHandles="1" noChangeArrowheads="1" noChangeShapeType="1" noTextEdit="1"/>
              </p:cNvSpPr>
              <p:nvPr/>
            </p:nvSpPr>
            <p:spPr>
              <a:xfrm>
                <a:off x="1788457" y="1391159"/>
                <a:ext cx="5584564" cy="703206"/>
              </a:xfrm>
              <a:prstGeom prst="rect">
                <a:avLst/>
              </a:prstGeom>
              <a:blipFill rotWithShape="0">
                <a:blip r:embed="rId3"/>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683" y="2272552"/>
            <a:ext cx="2444255" cy="449131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683" y="2272552"/>
            <a:ext cx="2444255" cy="4491318"/>
          </a:xfrm>
          <a:prstGeom prst="rect">
            <a:avLst/>
          </a:prstGeom>
        </p:spPr>
      </p:pic>
      <mc:AlternateContent xmlns:mc="http://schemas.openxmlformats.org/markup-compatibility/2006" xmlns:a14="http://schemas.microsoft.com/office/drawing/2010/main">
        <mc:Choice Requires="a14">
          <p:sp>
            <p:nvSpPr>
              <p:cNvPr id="23" name="Content Placeholder 4"/>
              <p:cNvSpPr txBox="1">
                <a:spLocks/>
              </p:cNvSpPr>
              <p:nvPr/>
            </p:nvSpPr>
            <p:spPr>
              <a:xfrm>
                <a:off x="5715000" y="5806277"/>
                <a:ext cx="363070" cy="646331"/>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
                    </m:oMathParaPr>
                    <m:oMath xmlns:m="http://schemas.openxmlformats.org/officeDocument/2006/math">
                      <m:r>
                        <a:rPr lang="en-US" sz="3600" b="0" i="1" smtClean="0">
                          <a:solidFill>
                            <a:srgbClr val="797979"/>
                          </a:solidFill>
                          <a:latin typeface="Cambria Math" panose="02040503050406030204" pitchFamily="18" charset="0"/>
                        </a:rPr>
                        <m:t>𝐼</m:t>
                      </m:r>
                    </m:oMath>
                  </m:oMathPara>
                </a14:m>
                <a:endParaRPr lang="en-US" sz="3600" dirty="0">
                  <a:solidFill>
                    <a:srgbClr val="797979"/>
                  </a:solidFill>
                </a:endParaRPr>
              </a:p>
            </p:txBody>
          </p:sp>
        </mc:Choice>
        <mc:Fallback xmlns="">
          <p:sp>
            <p:nvSpPr>
              <p:cNvPr id="23" name="Content Placeholder 4"/>
              <p:cNvSpPr txBox="1">
                <a:spLocks noRot="1" noChangeAspect="1" noMove="1" noResize="1" noEditPoints="1" noAdjustHandles="1" noChangeArrowheads="1" noChangeShapeType="1" noTextEdit="1"/>
              </p:cNvSpPr>
              <p:nvPr/>
            </p:nvSpPr>
            <p:spPr>
              <a:xfrm>
                <a:off x="5715000" y="5806277"/>
                <a:ext cx="363070" cy="64633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1155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32" y="2084804"/>
            <a:ext cx="2313476" cy="3738875"/>
          </a:xfrm>
          <a:prstGeom prst="rect">
            <a:avLst/>
          </a:prstGeom>
        </p:spPr>
      </p:pic>
      <p:sp>
        <p:nvSpPr>
          <p:cNvPr id="2" name="Title 1"/>
          <p:cNvSpPr>
            <a:spLocks noGrp="1"/>
          </p:cNvSpPr>
          <p:nvPr>
            <p:ph type="title"/>
          </p:nvPr>
        </p:nvSpPr>
        <p:spPr>
          <a:xfrm>
            <a:off x="457200" y="152172"/>
            <a:ext cx="8229600" cy="1143000"/>
          </a:xfrm>
        </p:spPr>
        <p:txBody>
          <a:bodyPr>
            <a:normAutofit fontScale="90000"/>
          </a:bodyPr>
          <a:lstStyle/>
          <a:p>
            <a:r>
              <a:rPr lang="en-US" dirty="0" smtClean="0"/>
              <a:t>Craig Interpolation for Generating a Dependency Function</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2</a:t>
            </a:fld>
            <a:endParaRPr lang="fr-CH"/>
          </a:p>
        </p:txBody>
      </p:sp>
      <p:sp>
        <p:nvSpPr>
          <p:cNvPr id="9" name="TextBox 8"/>
          <p:cNvSpPr txBox="1"/>
          <p:nvPr/>
        </p:nvSpPr>
        <p:spPr>
          <a:xfrm>
            <a:off x="3736975" y="1871436"/>
            <a:ext cx="1398140" cy="861774"/>
          </a:xfrm>
          <a:prstGeom prst="rect">
            <a:avLst/>
          </a:prstGeom>
          <a:noFill/>
        </p:spPr>
        <p:txBody>
          <a:bodyPr wrap="none" rtlCol="0">
            <a:spAutoFit/>
          </a:bodyPr>
          <a:lstStyle/>
          <a:p>
            <a:pPr algn="ctr"/>
            <a:r>
              <a:rPr lang="en-US" sz="2500" dirty="0" smtClean="0">
                <a:solidFill>
                  <a:schemeClr val="accent1"/>
                </a:solidFill>
              </a:rPr>
              <a:t>base </a:t>
            </a:r>
          </a:p>
          <a:p>
            <a:pPr algn="ctr"/>
            <a:r>
              <a:rPr lang="en-US" sz="2500" dirty="0" smtClean="0">
                <a:solidFill>
                  <a:schemeClr val="accent1"/>
                </a:solidFill>
              </a:rPr>
              <a:t>functions</a:t>
            </a:r>
            <a:endParaRPr lang="en-US" sz="2500" dirty="0">
              <a:solidFill>
                <a:schemeClr val="accent1"/>
              </a:solidFill>
            </a:endParaRPr>
          </a:p>
        </p:txBody>
      </p:sp>
      <p:cxnSp>
        <p:nvCxnSpPr>
          <p:cNvPr id="12" name="Straight Arrow Connector 11"/>
          <p:cNvCxnSpPr/>
          <p:nvPr/>
        </p:nvCxnSpPr>
        <p:spPr>
          <a:xfrm>
            <a:off x="3932575" y="3763861"/>
            <a:ext cx="711994" cy="7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2555" y="2082852"/>
            <a:ext cx="2835873" cy="1686598"/>
          </a:xfrm>
          <a:prstGeom prst="rect">
            <a:avLst/>
          </a:prstGeom>
        </p:spPr>
      </p:pic>
      <p:sp>
        <p:nvSpPr>
          <p:cNvPr id="8" name="TextBox 7"/>
          <p:cNvSpPr txBox="1"/>
          <p:nvPr/>
        </p:nvSpPr>
        <p:spPr>
          <a:xfrm>
            <a:off x="2173522" y="5556629"/>
            <a:ext cx="1273105" cy="861774"/>
          </a:xfrm>
          <a:prstGeom prst="rect">
            <a:avLst/>
          </a:prstGeom>
          <a:noFill/>
        </p:spPr>
        <p:txBody>
          <a:bodyPr wrap="none" rtlCol="0">
            <a:spAutoFit/>
          </a:bodyPr>
          <a:lstStyle/>
          <a:p>
            <a:pPr algn="ctr"/>
            <a:r>
              <a:rPr lang="en-US" sz="2500" dirty="0" smtClean="0">
                <a:solidFill>
                  <a:schemeClr val="accent1"/>
                </a:solidFill>
              </a:rPr>
              <a:t>target </a:t>
            </a:r>
          </a:p>
          <a:p>
            <a:pPr algn="ctr"/>
            <a:r>
              <a:rPr lang="en-US" sz="2500" dirty="0" smtClean="0">
                <a:solidFill>
                  <a:schemeClr val="accent1"/>
                </a:solidFill>
              </a:rPr>
              <a:t>function</a:t>
            </a:r>
            <a:endParaRPr lang="en-US" sz="2500" dirty="0">
              <a:solidFill>
                <a:schemeClr val="accent1"/>
              </a:solidFill>
            </a:endParaRPr>
          </a:p>
        </p:txBody>
      </p:sp>
      <p:sp>
        <p:nvSpPr>
          <p:cNvPr id="19" name="Rounded Rectangle 18"/>
          <p:cNvSpPr/>
          <p:nvPr/>
        </p:nvSpPr>
        <p:spPr>
          <a:xfrm>
            <a:off x="5175250" y="1987550"/>
            <a:ext cx="939799" cy="17589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153150" y="1987550"/>
            <a:ext cx="939799" cy="17589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131050" y="1974850"/>
            <a:ext cx="939799" cy="1771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24112" y="2009321"/>
            <a:ext cx="2583543" cy="33319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1360" y="2082852"/>
            <a:ext cx="2858262" cy="3738875"/>
          </a:xfrm>
          <a:prstGeom prst="rect">
            <a:avLst/>
          </a:prstGeom>
        </p:spPr>
      </p:pic>
      <p:sp>
        <p:nvSpPr>
          <p:cNvPr id="10" name="TextBox 9"/>
          <p:cNvSpPr txBox="1"/>
          <p:nvPr/>
        </p:nvSpPr>
        <p:spPr>
          <a:xfrm>
            <a:off x="7066187" y="5191125"/>
            <a:ext cx="1861407" cy="1246495"/>
          </a:xfrm>
          <a:prstGeom prst="rect">
            <a:avLst/>
          </a:prstGeom>
          <a:noFill/>
        </p:spPr>
        <p:txBody>
          <a:bodyPr wrap="none" rtlCol="0">
            <a:spAutoFit/>
          </a:bodyPr>
          <a:lstStyle/>
          <a:p>
            <a:pPr algn="ctr"/>
            <a:r>
              <a:rPr lang="en-US" sz="2500" dirty="0" smtClean="0">
                <a:solidFill>
                  <a:schemeClr val="accent2"/>
                </a:solidFill>
              </a:rPr>
              <a:t>dependency </a:t>
            </a:r>
          </a:p>
          <a:p>
            <a:pPr algn="ctr"/>
            <a:r>
              <a:rPr lang="en-US" sz="2500" dirty="0" smtClean="0">
                <a:solidFill>
                  <a:schemeClr val="accent2"/>
                </a:solidFill>
              </a:rPr>
              <a:t>function</a:t>
            </a:r>
          </a:p>
          <a:p>
            <a:pPr algn="ctr"/>
            <a:r>
              <a:rPr lang="en-US" sz="2500" dirty="0" smtClean="0">
                <a:solidFill>
                  <a:schemeClr val="accent2"/>
                </a:solidFill>
              </a:rPr>
              <a:t>(interpolant)</a:t>
            </a:r>
            <a:endParaRPr lang="en-US" sz="2500" dirty="0">
              <a:solidFill>
                <a:schemeClr val="accent2"/>
              </a:solidFill>
            </a:endParaRPr>
          </a:p>
        </p:txBody>
      </p:sp>
      <p:sp>
        <p:nvSpPr>
          <p:cNvPr id="23" name="Rounded Rectangle 22"/>
          <p:cNvSpPr/>
          <p:nvPr/>
        </p:nvSpPr>
        <p:spPr>
          <a:xfrm>
            <a:off x="5094514" y="3643086"/>
            <a:ext cx="3033486" cy="166914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82090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9" grpId="0" animBg="1"/>
      <p:bldP spid="19" grpId="1" animBg="1"/>
      <p:bldP spid="20" grpId="0" animBg="1"/>
      <p:bldP spid="20" grpId="1" animBg="1"/>
      <p:bldP spid="21" grpId="0" animBg="1"/>
      <p:bldP spid="21" grpId="1" animBg="1"/>
      <p:bldP spid="22" grpId="0" animBg="1"/>
      <p:bldP spid="22" grpId="1" animBg="1"/>
      <p:bldP spid="10"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42"/>
            <a:ext cx="8229600" cy="1143000"/>
          </a:xfrm>
        </p:spPr>
        <p:txBody>
          <a:bodyPr/>
          <a:lstStyle/>
          <a:p>
            <a:r>
              <a:rPr lang="en-US" dirty="0"/>
              <a:t>Experimental Setup</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20</a:t>
            </a:fld>
            <a:endParaRPr lang="fr-CH" dirty="0"/>
          </a:p>
        </p:txBody>
      </p:sp>
      <p:sp>
        <p:nvSpPr>
          <p:cNvPr id="7" name="Content Placeholder 7"/>
          <p:cNvSpPr>
            <a:spLocks noGrp="1"/>
          </p:cNvSpPr>
          <p:nvPr>
            <p:ph idx="1"/>
          </p:nvPr>
        </p:nvSpPr>
        <p:spPr>
          <a:xfrm>
            <a:off x="457200" y="1295401"/>
            <a:ext cx="8229600" cy="3518810"/>
          </a:xfrm>
        </p:spPr>
        <p:txBody>
          <a:bodyPr>
            <a:normAutofit/>
          </a:bodyPr>
          <a:lstStyle/>
          <a:p>
            <a:r>
              <a:rPr lang="en-US" dirty="0" smtClean="0"/>
              <a:t>Implemented into ABC</a:t>
            </a:r>
          </a:p>
          <a:p>
            <a:pPr lvl="1"/>
            <a:r>
              <a:rPr lang="en-US" dirty="0" smtClean="0"/>
              <a:t>Uses the integrated version of </a:t>
            </a:r>
            <a:r>
              <a:rPr lang="en-US" dirty="0" err="1" smtClean="0"/>
              <a:t>MiniSat</a:t>
            </a:r>
            <a:r>
              <a:rPr lang="en-US" dirty="0" smtClean="0"/>
              <a:t> which provides UNSAT proofs</a:t>
            </a:r>
          </a:p>
          <a:p>
            <a:r>
              <a:rPr lang="en-US" dirty="0" smtClean="0"/>
              <a:t>Benchmarks</a:t>
            </a:r>
          </a:p>
          <a:p>
            <a:pPr lvl="1"/>
            <a:r>
              <a:rPr lang="en-US" dirty="0" smtClean="0"/>
              <a:t>Arithmetic circuits</a:t>
            </a:r>
          </a:p>
          <a:p>
            <a:pPr lvl="1"/>
            <a:r>
              <a:rPr lang="en-US" dirty="0" smtClean="0"/>
              <a:t>The large combinatorial MCNC benchmarks</a:t>
            </a:r>
            <a:endParaRPr lang="en-US" dirty="0"/>
          </a:p>
        </p:txBody>
      </p:sp>
    </p:spTree>
    <p:extLst>
      <p:ext uri="{BB962C8B-B14F-4D97-AF65-F5344CB8AC3E}">
        <p14:creationId xmlns:p14="http://schemas.microsoft.com/office/powerpoint/2010/main" val="777117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10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42"/>
            <a:ext cx="8229600" cy="1143000"/>
          </a:xfrm>
        </p:spPr>
        <p:txBody>
          <a:bodyPr/>
          <a:lstStyle/>
          <a:p>
            <a:r>
              <a:rPr lang="en-US" dirty="0"/>
              <a:t>Experimental Setup</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21</a:t>
            </a:fld>
            <a:endParaRPr lang="fr-CH"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8848" y="1123793"/>
            <a:ext cx="6564821" cy="56087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8848" y="1123793"/>
            <a:ext cx="6564821" cy="267633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8848" y="1123793"/>
            <a:ext cx="4696587" cy="1984248"/>
          </a:xfrm>
          <a:prstGeom prst="rect">
            <a:avLst/>
          </a:prstGeom>
        </p:spPr>
      </p:pic>
    </p:spTree>
    <p:extLst>
      <p:ext uri="{BB962C8B-B14F-4D97-AF65-F5344CB8AC3E}">
        <p14:creationId xmlns:p14="http://schemas.microsoft.com/office/powerpoint/2010/main" val="183777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par>
                                <p:cTn id="13" presetID="10" presetClass="exit" presetSubtype="0" fill="hold"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42"/>
            <a:ext cx="8229600" cy="1143000"/>
          </a:xfrm>
        </p:spPr>
        <p:txBody>
          <a:bodyPr>
            <a:normAutofit fontScale="90000"/>
          </a:bodyPr>
          <a:lstStyle/>
          <a:p>
            <a:r>
              <a:rPr lang="en-US" dirty="0" smtClean="0"/>
              <a:t>Experimental Setup</a:t>
            </a:r>
            <a:br>
              <a:rPr lang="en-US" dirty="0" smtClean="0"/>
            </a:br>
            <a:r>
              <a:rPr lang="en-US" dirty="0" smtClean="0"/>
              <a:t>(Base Function Generation)</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22</a:t>
            </a:fld>
            <a:endParaRPr lang="fr-C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5" y="1736829"/>
            <a:ext cx="7471229" cy="4807690"/>
          </a:xfrm>
          <a:prstGeom prst="rect">
            <a:avLst/>
          </a:prstGeom>
        </p:spPr>
      </p:pic>
      <p:sp>
        <p:nvSpPr>
          <p:cNvPr id="3" name="Content Placeholder 2"/>
          <p:cNvSpPr>
            <a:spLocks noGrp="1"/>
          </p:cNvSpPr>
          <p:nvPr>
            <p:ph idx="1"/>
          </p:nvPr>
        </p:nvSpPr>
        <p:spPr>
          <a:xfrm>
            <a:off x="3526971" y="1600200"/>
            <a:ext cx="5159830" cy="4525963"/>
          </a:xfrm>
        </p:spPr>
        <p:txBody>
          <a:bodyPr>
            <a:normAutofit/>
          </a:bodyPr>
          <a:lstStyle/>
          <a:p>
            <a:r>
              <a:rPr lang="en-US" sz="2800" dirty="0"/>
              <a:t>Generate </a:t>
            </a:r>
            <a:r>
              <a:rPr lang="en-US" sz="2800" dirty="0" smtClean="0"/>
              <a:t>the base </a:t>
            </a:r>
            <a:r>
              <a:rPr lang="en-US" sz="2800" dirty="0"/>
              <a:t>functions as </a:t>
            </a:r>
            <a:r>
              <a:rPr lang="en-US" sz="2800" dirty="0" smtClean="0"/>
              <a:t>non-overlapping k-input cuts of the </a:t>
            </a:r>
            <a:r>
              <a:rPr lang="en-US" sz="2800" dirty="0" err="1" smtClean="0"/>
              <a:t>optimised</a:t>
            </a:r>
            <a:r>
              <a:rPr lang="en-US" sz="2800" dirty="0" smtClean="0"/>
              <a:t> implementation</a:t>
            </a:r>
            <a:endParaRPr lang="en-US" sz="2800" dirty="0"/>
          </a:p>
        </p:txBody>
      </p:sp>
    </p:spTree>
    <p:extLst>
      <p:ext uri="{BB962C8B-B14F-4D97-AF65-F5344CB8AC3E}">
        <p14:creationId xmlns:p14="http://schemas.microsoft.com/office/powerpoint/2010/main" val="11824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4951" y="2711674"/>
            <a:ext cx="4195872" cy="2382840"/>
          </a:xfrm>
        </p:spPr>
      </p:pic>
      <p:sp>
        <p:nvSpPr>
          <p:cNvPr id="2" name="Title 1"/>
          <p:cNvSpPr>
            <a:spLocks noGrp="1"/>
          </p:cNvSpPr>
          <p:nvPr>
            <p:ph type="title"/>
          </p:nvPr>
        </p:nvSpPr>
        <p:spPr>
          <a:xfrm>
            <a:off x="457200" y="160342"/>
            <a:ext cx="8229600" cy="1143000"/>
          </a:xfrm>
        </p:spPr>
        <p:txBody>
          <a:bodyPr>
            <a:normAutofit fontScale="90000"/>
          </a:bodyPr>
          <a:lstStyle/>
          <a:p>
            <a:r>
              <a:rPr lang="en-US" dirty="0" smtClean="0"/>
              <a:t>Experimental Setup</a:t>
            </a:r>
            <a:br>
              <a:rPr lang="en-US" dirty="0" smtClean="0"/>
            </a:br>
            <a:r>
              <a:rPr lang="en-US" dirty="0" smtClean="0"/>
              <a:t>(Imposing a Single Base Function)</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23</a:t>
            </a:fld>
            <a:endParaRPr lang="fr-CH" dirty="0"/>
          </a:p>
        </p:txBody>
      </p:sp>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27776"/>
          <a:stretch/>
        </p:blipFill>
        <p:spPr>
          <a:xfrm>
            <a:off x="2484952" y="2711674"/>
            <a:ext cx="3030478" cy="2382840"/>
          </a:xfrm>
          <a:prstGeom prst="rect">
            <a:avLst/>
          </a:prstGeom>
        </p:spPr>
      </p:pic>
      <p:sp>
        <p:nvSpPr>
          <p:cNvPr id="3" name="Rectangle 2"/>
          <p:cNvSpPr/>
          <p:nvPr/>
        </p:nvSpPr>
        <p:spPr>
          <a:xfrm>
            <a:off x="3686628" y="2510971"/>
            <a:ext cx="1828801" cy="1291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55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txBox="1">
            <a:spLocks/>
          </p:cNvSpPr>
          <p:nvPr/>
        </p:nvSpPr>
        <p:spPr>
          <a:xfrm>
            <a:off x="457200" y="1600200"/>
            <a:ext cx="8229600" cy="110217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Percentage of disconnected </a:t>
            </a:r>
          </a:p>
          <a:p>
            <a:pPr marL="0" indent="0" algn="ctr">
              <a:buNone/>
            </a:pPr>
            <a:r>
              <a:rPr lang="en-US" dirty="0" smtClean="0"/>
              <a:t>imposed base functions</a:t>
            </a:r>
          </a:p>
          <a:p>
            <a:endParaRPr lang="en-US" dirty="0" smtClean="0"/>
          </a:p>
          <a:p>
            <a:endParaRPr lang="en-US" dirty="0" smtClean="0"/>
          </a:p>
        </p:txBody>
      </p:sp>
      <p:sp>
        <p:nvSpPr>
          <p:cNvPr id="2" name="Title 1"/>
          <p:cNvSpPr>
            <a:spLocks noGrp="1"/>
          </p:cNvSpPr>
          <p:nvPr>
            <p:ph type="title"/>
          </p:nvPr>
        </p:nvSpPr>
        <p:spPr>
          <a:xfrm>
            <a:off x="457200" y="135844"/>
            <a:ext cx="8229600" cy="1143000"/>
          </a:xfrm>
        </p:spPr>
        <p:txBody>
          <a:bodyPr>
            <a:normAutofit fontScale="90000"/>
          </a:bodyPr>
          <a:lstStyle/>
          <a:p>
            <a:r>
              <a:rPr lang="en-US" dirty="0" smtClean="0"/>
              <a:t>Imposing a Single Base Function</a:t>
            </a:r>
            <a:br>
              <a:rPr lang="en-US" dirty="0" smtClean="0"/>
            </a:br>
            <a:r>
              <a:rPr lang="en-US" dirty="0" smtClean="0"/>
              <a:t>(Failure Rate)</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24</a:t>
            </a:fld>
            <a:endParaRPr lang="fr-CH"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222058656"/>
              </p:ext>
            </p:extLst>
          </p:nvPr>
        </p:nvGraphicFramePr>
        <p:xfrm>
          <a:off x="457200" y="2824838"/>
          <a:ext cx="8229600" cy="1522911"/>
        </p:xfrm>
        <a:graphic>
          <a:graphicData uri="http://schemas.openxmlformats.org/drawingml/2006/table">
            <a:tbl>
              <a:tblPr firstRow="1" bandRow="1">
                <a:tableStyleId>{85BE263C-DBD7-4A20-BB59-AAB30ACAA65A}</a:tableStyleId>
              </a:tblPr>
              <a:tblGrid>
                <a:gridCol w="3094264"/>
                <a:gridCol w="2392136"/>
                <a:gridCol w="2743200"/>
              </a:tblGrid>
              <a:tr h="370840">
                <a:tc>
                  <a:txBody>
                    <a:bodyPr/>
                    <a:lstStyle/>
                    <a:p>
                      <a:endParaRPr lang="en-US" dirty="0"/>
                    </a:p>
                  </a:txBody>
                  <a:tcPr/>
                </a:tc>
                <a:tc>
                  <a:txBody>
                    <a:bodyPr/>
                    <a:lstStyle/>
                    <a:p>
                      <a:pPr algn="ctr"/>
                      <a:r>
                        <a:rPr lang="en-US" sz="2000" dirty="0" smtClean="0"/>
                        <a:t>Standard Method</a:t>
                      </a:r>
                      <a:endParaRPr lang="en-US" sz="2000" dirty="0"/>
                    </a:p>
                  </a:txBody>
                  <a:tcPr/>
                </a:tc>
                <a:tc>
                  <a:txBody>
                    <a:bodyPr/>
                    <a:lstStyle/>
                    <a:p>
                      <a:pPr algn="ctr"/>
                      <a:r>
                        <a:rPr lang="en-US" sz="2000" dirty="0" smtClean="0"/>
                        <a:t>Carving Method</a:t>
                      </a:r>
                      <a:endParaRPr lang="en-US" sz="2000" dirty="0"/>
                    </a:p>
                  </a:txBody>
                  <a:tcPr/>
                </a:tc>
              </a:tr>
              <a:tr h="370840">
                <a:tc>
                  <a:txBody>
                    <a:bodyPr/>
                    <a:lstStyle/>
                    <a:p>
                      <a:r>
                        <a:rPr lang="en-US" dirty="0" smtClean="0"/>
                        <a:t>Arithmetic Circuits</a:t>
                      </a:r>
                      <a:endParaRPr lang="en-US" dirty="0"/>
                    </a:p>
                  </a:txBody>
                  <a:tcPr/>
                </a:tc>
                <a:tc>
                  <a:txBody>
                    <a:bodyPr/>
                    <a:lstStyle/>
                    <a:p>
                      <a:pPr algn="ctr"/>
                      <a:r>
                        <a:rPr lang="en-US" dirty="0" smtClean="0"/>
                        <a:t>55.71%</a:t>
                      </a:r>
                      <a:endParaRPr lang="en-US" dirty="0"/>
                    </a:p>
                  </a:txBody>
                  <a:tcPr/>
                </a:tc>
                <a:tc>
                  <a:txBody>
                    <a:bodyPr/>
                    <a:lstStyle/>
                    <a:p>
                      <a:pPr algn="ctr"/>
                      <a:r>
                        <a:rPr lang="en-US" dirty="0" smtClean="0"/>
                        <a:t>0.00%</a:t>
                      </a:r>
                      <a:endParaRPr lang="en-US" dirty="0"/>
                    </a:p>
                  </a:txBody>
                  <a:tcPr/>
                </a:tc>
              </a:tr>
              <a:tr h="384991">
                <a:tc>
                  <a:txBody>
                    <a:bodyPr/>
                    <a:lstStyle/>
                    <a:p>
                      <a:r>
                        <a:rPr lang="en-US" dirty="0" smtClean="0"/>
                        <a:t>Large MCNC (area-</a:t>
                      </a:r>
                      <a:r>
                        <a:rPr lang="en-US" dirty="0" err="1" smtClean="0"/>
                        <a:t>optimised</a:t>
                      </a:r>
                      <a:r>
                        <a:rPr lang="en-US" dirty="0" smtClean="0"/>
                        <a:t>)</a:t>
                      </a:r>
                      <a:endParaRPr lang="en-US" dirty="0"/>
                    </a:p>
                  </a:txBody>
                  <a:tcPr/>
                </a:tc>
                <a:tc>
                  <a:txBody>
                    <a:bodyPr/>
                    <a:lstStyle/>
                    <a:p>
                      <a:pPr algn="ctr"/>
                      <a:r>
                        <a:rPr lang="en-US" dirty="0" smtClean="0"/>
                        <a:t>59.12%</a:t>
                      </a:r>
                      <a:endParaRPr lang="en-US" dirty="0"/>
                    </a:p>
                  </a:txBody>
                  <a:tcPr/>
                </a:tc>
                <a:tc>
                  <a:txBody>
                    <a:bodyPr/>
                    <a:lstStyle/>
                    <a:p>
                      <a:pPr algn="ctr"/>
                      <a:r>
                        <a:rPr lang="en-US" dirty="0" smtClean="0"/>
                        <a:t>0.15%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Large MCNC (delay-</a:t>
                      </a:r>
                      <a:r>
                        <a:rPr lang="en-US" dirty="0" err="1" smtClean="0"/>
                        <a:t>optimised</a:t>
                      </a:r>
                      <a:r>
                        <a:rPr lang="en-US" dirty="0" smtClean="0"/>
                        <a:t>)</a:t>
                      </a:r>
                    </a:p>
                  </a:txBody>
                  <a:tcPr/>
                </a:tc>
                <a:tc>
                  <a:txBody>
                    <a:bodyPr/>
                    <a:lstStyle/>
                    <a:p>
                      <a:pPr algn="ctr"/>
                      <a:r>
                        <a:rPr lang="en-US" dirty="0" smtClean="0"/>
                        <a:t>56.40%</a:t>
                      </a:r>
                      <a:endParaRPr lang="en-US" dirty="0"/>
                    </a:p>
                  </a:txBody>
                  <a:tcPr/>
                </a:tc>
                <a:tc>
                  <a:txBody>
                    <a:bodyPr/>
                    <a:lstStyle/>
                    <a:p>
                      <a:pPr algn="ctr"/>
                      <a:r>
                        <a:rPr lang="en-US" dirty="0" smtClean="0"/>
                        <a:t>0.15%</a:t>
                      </a:r>
                      <a:endParaRPr lang="en-US" dirty="0"/>
                    </a:p>
                  </a:txBody>
                  <a:tcPr/>
                </a:tc>
              </a:tr>
            </a:tbl>
          </a:graphicData>
        </a:graphic>
      </p:graphicFrame>
    </p:spTree>
    <p:extLst>
      <p:ext uri="{BB962C8B-B14F-4D97-AF65-F5344CB8AC3E}">
        <p14:creationId xmlns:p14="http://schemas.microsoft.com/office/powerpoint/2010/main" val="107415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844"/>
            <a:ext cx="8229600" cy="1143000"/>
          </a:xfrm>
        </p:spPr>
        <p:txBody>
          <a:bodyPr>
            <a:normAutofit fontScale="90000"/>
          </a:bodyPr>
          <a:lstStyle/>
          <a:p>
            <a:r>
              <a:rPr lang="en-US" dirty="0" smtClean="0"/>
              <a:t>Imposing a Single Base Function</a:t>
            </a:r>
            <a:br>
              <a:rPr lang="en-US" dirty="0" smtClean="0"/>
            </a:br>
            <a:r>
              <a:rPr lang="en-US" dirty="0" smtClean="0"/>
              <a:t>(Relative Runtime)</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25</a:t>
            </a:fld>
            <a:endParaRPr lang="fr-CH" dirty="0"/>
          </a:p>
        </p:txBody>
      </p:sp>
      <p:sp>
        <p:nvSpPr>
          <p:cNvPr id="19" name="TextBox 18"/>
          <p:cNvSpPr txBox="1"/>
          <p:nvPr/>
        </p:nvSpPr>
        <p:spPr>
          <a:xfrm>
            <a:off x="6311657" y="2583986"/>
            <a:ext cx="1711046" cy="830997"/>
          </a:xfrm>
          <a:prstGeom prst="rect">
            <a:avLst/>
          </a:prstGeom>
          <a:noFill/>
        </p:spPr>
        <p:txBody>
          <a:bodyPr wrap="none" rtlCol="0">
            <a:spAutoFit/>
          </a:bodyPr>
          <a:lstStyle/>
          <a:p>
            <a:pPr algn="ctr"/>
            <a:r>
              <a:rPr lang="en-US" sz="2400" dirty="0" smtClean="0"/>
              <a:t>Arithmetic </a:t>
            </a:r>
          </a:p>
          <a:p>
            <a:pPr algn="ctr"/>
            <a:r>
              <a:rPr lang="en-US" sz="2400" dirty="0" smtClean="0"/>
              <a:t>benchmarks</a:t>
            </a:r>
            <a:endParaRPr lang="en-US" sz="2400" dirty="0"/>
          </a:p>
        </p:txBody>
      </p:sp>
      <p:sp>
        <p:nvSpPr>
          <p:cNvPr id="20" name="TextBox 19"/>
          <p:cNvSpPr txBox="1"/>
          <p:nvPr/>
        </p:nvSpPr>
        <p:spPr>
          <a:xfrm>
            <a:off x="5651925" y="5251808"/>
            <a:ext cx="3030510" cy="830997"/>
          </a:xfrm>
          <a:prstGeom prst="rect">
            <a:avLst/>
          </a:prstGeom>
          <a:noFill/>
        </p:spPr>
        <p:txBody>
          <a:bodyPr wrap="none" rtlCol="0">
            <a:spAutoFit/>
          </a:bodyPr>
          <a:lstStyle/>
          <a:p>
            <a:pPr algn="ctr"/>
            <a:r>
              <a:rPr lang="en-US" sz="2400" dirty="0" smtClean="0"/>
              <a:t>Area-optimized MCNC </a:t>
            </a:r>
          </a:p>
          <a:p>
            <a:pPr algn="ctr"/>
            <a:r>
              <a:rPr lang="en-US" sz="2400" dirty="0" smtClean="0"/>
              <a:t>benchmarks</a:t>
            </a:r>
            <a:endParaRPr lang="en-US" sz="2400" dirty="0"/>
          </a:p>
        </p:txBody>
      </p:sp>
      <p:sp>
        <p:nvSpPr>
          <p:cNvPr id="21" name="TextBox 20"/>
          <p:cNvSpPr txBox="1"/>
          <p:nvPr/>
        </p:nvSpPr>
        <p:spPr>
          <a:xfrm>
            <a:off x="6381420" y="4102563"/>
            <a:ext cx="1571520" cy="523220"/>
          </a:xfrm>
          <a:prstGeom prst="rect">
            <a:avLst/>
          </a:prstGeom>
          <a:noFill/>
        </p:spPr>
        <p:txBody>
          <a:bodyPr wrap="none" rtlCol="0">
            <a:spAutoFit/>
          </a:bodyPr>
          <a:lstStyle/>
          <a:p>
            <a:r>
              <a:rPr lang="en-US" sz="2800" dirty="0" smtClean="0">
                <a:solidFill>
                  <a:schemeClr val="accent2"/>
                </a:solidFill>
              </a:rPr>
              <a:t>2x slower</a:t>
            </a:r>
            <a:endParaRPr lang="en-US" sz="2800" dirty="0">
              <a:solidFill>
                <a:schemeClr val="accent2"/>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445" y="1684409"/>
            <a:ext cx="5168838" cy="250704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083" y="4353503"/>
            <a:ext cx="5139562" cy="2504497"/>
          </a:xfrm>
          <a:prstGeom prst="rect">
            <a:avLst/>
          </a:prstGeom>
        </p:spPr>
      </p:pic>
    </p:spTree>
    <p:extLst>
      <p:ext uri="{BB962C8B-B14F-4D97-AF65-F5344CB8AC3E}">
        <p14:creationId xmlns:p14="http://schemas.microsoft.com/office/powerpoint/2010/main" val="230999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0"/>
            <a:ext cx="8229600" cy="1143000"/>
          </a:xfrm>
        </p:spPr>
        <p:txBody>
          <a:bodyPr>
            <a:normAutofit/>
          </a:bodyPr>
          <a:lstStyle/>
          <a:p>
            <a:r>
              <a:rPr lang="en-US" dirty="0" smtClean="0"/>
              <a:t>Outline</a:t>
            </a:r>
            <a:endParaRPr lang="fr-CH" dirty="0"/>
          </a:p>
        </p:txBody>
      </p:sp>
      <p:sp>
        <p:nvSpPr>
          <p:cNvPr id="3" name="Content Placeholder 2"/>
          <p:cNvSpPr>
            <a:spLocks noGrp="1"/>
          </p:cNvSpPr>
          <p:nvPr>
            <p:ph idx="1"/>
          </p:nvPr>
        </p:nvSpPr>
        <p:spPr>
          <a:xfrm>
            <a:off x="457200" y="1445080"/>
            <a:ext cx="8229600" cy="4681084"/>
          </a:xfrm>
        </p:spPr>
        <p:txBody>
          <a:bodyPr>
            <a:normAutofit/>
          </a:bodyPr>
          <a:lstStyle/>
          <a:p>
            <a:r>
              <a:rPr lang="en-US" dirty="0">
                <a:solidFill>
                  <a:schemeClr val="bg1">
                    <a:lumMod val="50000"/>
                  </a:schemeClr>
                </a:solidFill>
              </a:rPr>
              <a:t>The Standard Interpolation Method </a:t>
            </a:r>
            <a:r>
              <a:rPr lang="en-US" sz="2500" dirty="0">
                <a:solidFill>
                  <a:schemeClr val="bg1">
                    <a:lumMod val="50000"/>
                  </a:schemeClr>
                </a:solidFill>
              </a:rPr>
              <a:t>(background)</a:t>
            </a:r>
          </a:p>
          <a:p>
            <a:r>
              <a:rPr lang="en-US" b="1" dirty="0"/>
              <a:t>The Carving Interpolation Method </a:t>
            </a:r>
            <a:r>
              <a:rPr lang="en-US" sz="2500" b="1" dirty="0"/>
              <a:t>(our work)</a:t>
            </a:r>
          </a:p>
          <a:p>
            <a:pPr lvl="1"/>
            <a:r>
              <a:rPr lang="en-US" dirty="0" smtClean="0">
                <a:solidFill>
                  <a:schemeClr val="bg1">
                    <a:lumMod val="50000"/>
                  </a:schemeClr>
                </a:solidFill>
              </a:rPr>
              <a:t>Imposing a Base Function</a:t>
            </a:r>
          </a:p>
          <a:p>
            <a:pPr lvl="1"/>
            <a:r>
              <a:rPr lang="en-US" b="1" dirty="0" smtClean="0"/>
              <a:t>Imposing a Set of </a:t>
            </a:r>
            <a:r>
              <a:rPr lang="en-US" b="1" dirty="0"/>
              <a:t>Base </a:t>
            </a:r>
            <a:r>
              <a:rPr lang="en-US" b="1" dirty="0" smtClean="0"/>
              <a:t>Functions</a:t>
            </a:r>
          </a:p>
          <a:p>
            <a:r>
              <a:rPr lang="en-US" dirty="0" smtClean="0"/>
              <a:t>Conclusions</a:t>
            </a:r>
            <a:endParaRPr lang="en-US" dirty="0"/>
          </a:p>
        </p:txBody>
      </p:sp>
      <p:sp>
        <p:nvSpPr>
          <p:cNvPr id="5" name="Slide Number Placeholder 4"/>
          <p:cNvSpPr>
            <a:spLocks noGrp="1"/>
          </p:cNvSpPr>
          <p:nvPr>
            <p:ph type="sldNum" sz="quarter" idx="12"/>
          </p:nvPr>
        </p:nvSpPr>
        <p:spPr/>
        <p:txBody>
          <a:bodyPr/>
          <a:lstStyle/>
          <a:p>
            <a:fld id="{01F96366-B938-4A62-96E8-BE9975517719}" type="slidenum">
              <a:rPr lang="fr-CH" smtClean="0"/>
              <a:t>26</a:t>
            </a:fld>
            <a:endParaRPr lang="fr-CH"/>
          </a:p>
        </p:txBody>
      </p:sp>
    </p:spTree>
    <p:extLst>
      <p:ext uri="{BB962C8B-B14F-4D97-AF65-F5344CB8AC3E}">
        <p14:creationId xmlns:p14="http://schemas.microsoft.com/office/powerpoint/2010/main" val="354661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881686" y="5577841"/>
            <a:ext cx="3060000" cy="769620"/>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881686" y="4518660"/>
            <a:ext cx="3060000" cy="845820"/>
          </a:xfrm>
          <a:prstGeom prst="round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881686" y="3144157"/>
            <a:ext cx="3060000" cy="1233714"/>
          </a:xfrm>
          <a:prstGeom prst="roundRect">
            <a:avLst/>
          </a:prstGeom>
          <a:solidFill>
            <a:schemeClr val="accent5">
              <a:lumMod val="40000"/>
              <a:lumOff val="60000"/>
            </a:schemeClr>
          </a:solid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Rounded Rectangle 26"/>
          <p:cNvSpPr/>
          <p:nvPr/>
        </p:nvSpPr>
        <p:spPr>
          <a:xfrm>
            <a:off x="7626350" y="5543550"/>
            <a:ext cx="720000" cy="82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464300" y="5553075"/>
            <a:ext cx="720000" cy="82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8178800" y="3162300"/>
            <a:ext cx="720000" cy="118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683375" y="3152775"/>
            <a:ext cx="720000" cy="118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426325" y="3162300"/>
            <a:ext cx="720000" cy="118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035925" y="4543425"/>
            <a:ext cx="720000" cy="82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7045325" y="4533900"/>
            <a:ext cx="720000" cy="82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6064250" y="4533900"/>
            <a:ext cx="720000" cy="82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5924550" y="3162300"/>
            <a:ext cx="720000" cy="11880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44014"/>
            <a:ext cx="8229600" cy="1143000"/>
          </a:xfrm>
        </p:spPr>
        <p:txBody>
          <a:bodyPr>
            <a:normAutofit/>
          </a:bodyPr>
          <a:lstStyle/>
          <a:p>
            <a:r>
              <a:rPr lang="en-US" sz="4000" dirty="0" smtClean="0"/>
              <a:t>Iterative Layering as Motivation</a:t>
            </a:r>
            <a:endParaRPr lang="mk-MK" sz="4000" dirty="0"/>
          </a:p>
        </p:txBody>
      </p:sp>
      <p:sp>
        <p:nvSpPr>
          <p:cNvPr id="3" name="Content Placeholder 2"/>
          <p:cNvSpPr>
            <a:spLocks noGrp="1"/>
          </p:cNvSpPr>
          <p:nvPr>
            <p:ph idx="1"/>
          </p:nvPr>
        </p:nvSpPr>
        <p:spPr>
          <a:xfrm>
            <a:off x="457200" y="1422402"/>
            <a:ext cx="8458200" cy="4551363"/>
          </a:xfrm>
        </p:spPr>
        <p:txBody>
          <a:bodyPr>
            <a:normAutofit/>
          </a:bodyPr>
          <a:lstStyle/>
          <a:p>
            <a:r>
              <a:rPr lang="en-US" sz="2950" dirty="0"/>
              <a:t>A </a:t>
            </a:r>
            <a:r>
              <a:rPr lang="en-US" sz="2950" b="1" dirty="0"/>
              <a:t>brick</a:t>
            </a:r>
            <a:r>
              <a:rPr lang="en-US" sz="2950" dirty="0"/>
              <a:t> is a </a:t>
            </a:r>
            <a:r>
              <a:rPr lang="en-US" sz="2950" dirty="0" smtClean="0"/>
              <a:t>function </a:t>
            </a:r>
            <a:r>
              <a:rPr lang="en-US" sz="2950" dirty="0"/>
              <a:t>with few inputs and one output</a:t>
            </a:r>
          </a:p>
          <a:p>
            <a:r>
              <a:rPr lang="en-US" sz="2950" dirty="0" smtClean="0"/>
              <a:t>A </a:t>
            </a:r>
            <a:r>
              <a:rPr lang="en-US" sz="2950" b="1" dirty="0" smtClean="0"/>
              <a:t>layer</a:t>
            </a:r>
            <a:r>
              <a:rPr lang="en-US" sz="2950" dirty="0" smtClean="0"/>
              <a:t> is a set of bricks on which the input function functionally depends</a:t>
            </a:r>
          </a:p>
        </p:txBody>
      </p:sp>
      <p:sp>
        <p:nvSpPr>
          <p:cNvPr id="11" name="Slide Number Placeholder 10"/>
          <p:cNvSpPr>
            <a:spLocks noGrp="1"/>
          </p:cNvSpPr>
          <p:nvPr>
            <p:ph type="sldNum" sz="quarter" idx="12"/>
          </p:nvPr>
        </p:nvSpPr>
        <p:spPr/>
        <p:txBody>
          <a:bodyPr/>
          <a:lstStyle/>
          <a:p>
            <a:fld id="{01F96366-B938-4A62-96E8-BE9975517719}" type="slidenum">
              <a:rPr lang="fr-CH" smtClean="0"/>
              <a:t>27</a:t>
            </a:fld>
            <a:endParaRPr lang="fr-CH" dirty="0"/>
          </a:p>
        </p:txBody>
      </p:sp>
      <p:sp>
        <p:nvSpPr>
          <p:cNvPr id="20" name="Rounded Rectangle 19"/>
          <p:cNvSpPr/>
          <p:nvPr/>
        </p:nvSpPr>
        <p:spPr>
          <a:xfrm>
            <a:off x="3148855" y="4280632"/>
            <a:ext cx="2386507" cy="11486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Iterative Layering</a:t>
            </a:r>
            <a:endParaRPr lang="mk-MK" sz="2000"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31" y="3729850"/>
            <a:ext cx="2316219" cy="2283519"/>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731" y="3220282"/>
            <a:ext cx="2883600" cy="3596213"/>
          </a:xfrm>
          <a:prstGeom prst="rect">
            <a:avLst/>
          </a:prstGeom>
        </p:spPr>
      </p:pic>
      <p:cxnSp>
        <p:nvCxnSpPr>
          <p:cNvPr id="25" name="Straight Arrow Connector 24"/>
          <p:cNvCxnSpPr/>
          <p:nvPr/>
        </p:nvCxnSpPr>
        <p:spPr>
          <a:xfrm>
            <a:off x="2730500" y="4854774"/>
            <a:ext cx="418355" cy="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5525453" y="4853981"/>
            <a:ext cx="419942" cy="19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23" idx="3"/>
            <a:endCxn id="5" idx="1"/>
          </p:cNvCxnSpPr>
          <p:nvPr/>
        </p:nvCxnSpPr>
        <p:spPr>
          <a:xfrm flipV="1">
            <a:off x="2661450" y="3761014"/>
            <a:ext cx="3220236" cy="11105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3" idx="3"/>
          </p:cNvCxnSpPr>
          <p:nvPr/>
        </p:nvCxnSpPr>
        <p:spPr>
          <a:xfrm flipV="1">
            <a:off x="2661450" y="4826794"/>
            <a:ext cx="3205950" cy="44816"/>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3" idx="3"/>
            <a:endCxn id="6" idx="1"/>
          </p:cNvCxnSpPr>
          <p:nvPr/>
        </p:nvCxnSpPr>
        <p:spPr>
          <a:xfrm>
            <a:off x="2661450" y="4871610"/>
            <a:ext cx="3220236" cy="1091041"/>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rot="20437852">
            <a:off x="3219458" y="3924299"/>
            <a:ext cx="2488182" cy="369332"/>
          </a:xfrm>
          <a:prstGeom prst="rect">
            <a:avLst/>
          </a:prstGeom>
          <a:noFill/>
        </p:spPr>
        <p:txBody>
          <a:bodyPr wrap="none" rtlCol="0">
            <a:spAutoFit/>
          </a:bodyPr>
          <a:lstStyle/>
          <a:p>
            <a:r>
              <a:rPr lang="en-US" b="1" dirty="0" smtClean="0">
                <a:solidFill>
                  <a:schemeClr val="accent5">
                    <a:lumMod val="75000"/>
                  </a:schemeClr>
                </a:solidFill>
              </a:rPr>
              <a:t>functionally depends on</a:t>
            </a:r>
            <a:endParaRPr lang="en-US" b="1" dirty="0">
              <a:solidFill>
                <a:schemeClr val="accent5">
                  <a:lumMod val="75000"/>
                </a:schemeClr>
              </a:solidFill>
            </a:endParaRPr>
          </a:p>
        </p:txBody>
      </p:sp>
      <p:sp>
        <p:nvSpPr>
          <p:cNvPr id="47" name="TextBox 46"/>
          <p:cNvSpPr txBox="1"/>
          <p:nvPr/>
        </p:nvSpPr>
        <p:spPr>
          <a:xfrm rot="21540000">
            <a:off x="3324232" y="4529136"/>
            <a:ext cx="2488182" cy="369332"/>
          </a:xfrm>
          <a:prstGeom prst="rect">
            <a:avLst/>
          </a:prstGeom>
          <a:noFill/>
        </p:spPr>
        <p:txBody>
          <a:bodyPr wrap="none" rtlCol="0">
            <a:spAutoFit/>
          </a:bodyPr>
          <a:lstStyle/>
          <a:p>
            <a:r>
              <a:rPr lang="en-US" b="1" dirty="0" smtClean="0">
                <a:solidFill>
                  <a:schemeClr val="tx2">
                    <a:lumMod val="60000"/>
                    <a:lumOff val="40000"/>
                  </a:schemeClr>
                </a:solidFill>
              </a:rPr>
              <a:t>functionally depends on</a:t>
            </a:r>
            <a:endParaRPr lang="en-US" b="1" dirty="0">
              <a:solidFill>
                <a:schemeClr val="tx2">
                  <a:lumMod val="60000"/>
                  <a:lumOff val="40000"/>
                </a:schemeClr>
              </a:solidFill>
            </a:endParaRPr>
          </a:p>
        </p:txBody>
      </p:sp>
      <p:sp>
        <p:nvSpPr>
          <p:cNvPr id="48" name="TextBox 47"/>
          <p:cNvSpPr txBox="1"/>
          <p:nvPr/>
        </p:nvSpPr>
        <p:spPr>
          <a:xfrm rot="1141350">
            <a:off x="3333753" y="5193508"/>
            <a:ext cx="2488182" cy="369332"/>
          </a:xfrm>
          <a:prstGeom prst="rect">
            <a:avLst/>
          </a:prstGeom>
          <a:noFill/>
        </p:spPr>
        <p:txBody>
          <a:bodyPr wrap="none" rtlCol="0">
            <a:spAutoFit/>
          </a:bodyPr>
          <a:lstStyle/>
          <a:p>
            <a:r>
              <a:rPr lang="en-US" b="1" dirty="0" smtClean="0">
                <a:solidFill>
                  <a:schemeClr val="accent1">
                    <a:lumMod val="75000"/>
                  </a:schemeClr>
                </a:solidFill>
              </a:rPr>
              <a:t>functionally depends on</a:t>
            </a:r>
            <a:endParaRPr lang="en-US" b="1" dirty="0">
              <a:solidFill>
                <a:schemeClr val="accent1">
                  <a:lumMod val="75000"/>
                </a:schemeClr>
              </a:solidFill>
            </a:endParaRPr>
          </a:p>
        </p:txBody>
      </p:sp>
    </p:spTree>
    <p:extLst>
      <p:ext uri="{BB962C8B-B14F-4D97-AF65-F5344CB8AC3E}">
        <p14:creationId xmlns:p14="http://schemas.microsoft.com/office/powerpoint/2010/main" val="321683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25"/>
                                        </p:tgtEl>
                                      </p:cBhvr>
                                    </p:animEffect>
                                    <p:set>
                                      <p:cBhvr>
                                        <p:cTn id="10" dur="1" fill="hold">
                                          <p:stCondLst>
                                            <p:cond delay="999"/>
                                          </p:stCondLst>
                                        </p:cTn>
                                        <p:tgtEl>
                                          <p:spTgt spid="2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26"/>
                                        </p:tgtEl>
                                      </p:cBhvr>
                                    </p:animEffect>
                                    <p:set>
                                      <p:cBhvr>
                                        <p:cTn id="13" dur="1" fill="hold">
                                          <p:stCondLst>
                                            <p:cond delay="999"/>
                                          </p:stCondLst>
                                        </p:cTn>
                                        <p:tgtEl>
                                          <p:spTgt spid="26"/>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9"/>
                                        </p:tgtEl>
                                      </p:cBhvr>
                                    </p:animEffect>
                                    <p:set>
                                      <p:cBhvr>
                                        <p:cTn id="52" dur="1" fill="hold">
                                          <p:stCondLst>
                                            <p:cond delay="499"/>
                                          </p:stCondLst>
                                        </p:cTn>
                                        <p:tgtEl>
                                          <p:spTgt spid="2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0"/>
                                        </p:tgtEl>
                                      </p:cBhvr>
                                    </p:animEffect>
                                    <p:set>
                                      <p:cBhvr>
                                        <p:cTn id="55" dur="1" fill="hold">
                                          <p:stCondLst>
                                            <p:cond delay="499"/>
                                          </p:stCondLst>
                                        </p:cTn>
                                        <p:tgtEl>
                                          <p:spTgt spid="3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1"/>
                                        </p:tgtEl>
                                      </p:cBhvr>
                                    </p:animEffect>
                                    <p:set>
                                      <p:cBhvr>
                                        <p:cTn id="58" dur="1" fill="hold">
                                          <p:stCondLst>
                                            <p:cond delay="499"/>
                                          </p:stCondLst>
                                        </p:cTn>
                                        <p:tgtEl>
                                          <p:spTgt spid="3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4"/>
                                        </p:tgtEl>
                                      </p:cBhvr>
                                    </p:animEffect>
                                    <p:set>
                                      <p:cBhvr>
                                        <p:cTn id="67" dur="1" fill="hold">
                                          <p:stCondLst>
                                            <p:cond delay="499"/>
                                          </p:stCondLst>
                                        </p:cTn>
                                        <p:tgtEl>
                                          <p:spTgt spid="3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5"/>
                                        </p:tgtEl>
                                      </p:cBhvr>
                                    </p:animEffect>
                                    <p:set>
                                      <p:cBhvr>
                                        <p:cTn id="70" dur="1" fill="hold">
                                          <p:stCondLst>
                                            <p:cond delay="499"/>
                                          </p:stCondLst>
                                        </p:cTn>
                                        <p:tgtEl>
                                          <p:spTgt spid="35"/>
                                        </p:tgtEl>
                                        <p:attrNameLst>
                                          <p:attrName>style.visibility</p:attrName>
                                        </p:attrNameLst>
                                      </p:cBhvr>
                                      <p:to>
                                        <p:strVal val="hidden"/>
                                      </p:to>
                                    </p:se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fade">
                                      <p:cBhvr>
                                        <p:cTn id="74" dur="500"/>
                                        <p:tgtEl>
                                          <p:spTgt spid="3">
                                            <p:txEl>
                                              <p:pRg st="1" end="1"/>
                                            </p:txEl>
                                          </p:spTgt>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1000"/>
                                        <p:tgtEl>
                                          <p:spTgt spid="46"/>
                                        </p:tgtEl>
                                      </p:cBhvr>
                                    </p:animEffect>
                                  </p:childTnLst>
                                </p:cTn>
                              </p:par>
                              <p:par>
                                <p:cTn id="79" presetID="10"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1000"/>
                                        <p:tgtEl>
                                          <p:spTgt spid="10"/>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1000"/>
                                        <p:tgtEl>
                                          <p:spTgt spid="5"/>
                                        </p:tgtEl>
                                      </p:cBhvr>
                                    </p:animEffect>
                                  </p:childTnLst>
                                </p:cTn>
                              </p:par>
                            </p:childTnLst>
                          </p:cTn>
                        </p:par>
                        <p:par>
                          <p:cTn id="85" fill="hold">
                            <p:stCondLst>
                              <p:cond delay="2000"/>
                            </p:stCondLst>
                            <p:childTnLst>
                              <p:par>
                                <p:cTn id="86" presetID="10"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1000"/>
                                        <p:tgtEl>
                                          <p:spTgt spid="47"/>
                                        </p:tgtEl>
                                      </p:cBhvr>
                                    </p:animEffect>
                                  </p:childTnLst>
                                </p:cTn>
                              </p:par>
                              <p:par>
                                <p:cTn id="89" presetID="10"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1000"/>
                                        <p:tgtEl>
                                          <p:spTgt spid="37"/>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1000"/>
                                        <p:tgtEl>
                                          <p:spTgt spid="7"/>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fade">
                                      <p:cBhvr>
                                        <p:cTn id="98" dur="1000"/>
                                        <p:tgtEl>
                                          <p:spTgt spid="48"/>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1000"/>
                                        <p:tgtEl>
                                          <p:spTgt spid="43"/>
                                        </p:tgtEl>
                                      </p:cBhvr>
                                    </p:animEffect>
                                  </p:childTnLst>
                                </p:cTn>
                              </p:par>
                              <p:par>
                                <p:cTn id="102" presetID="10" presetClass="entr" presetSubtype="0" fill="hold" grpId="1" nodeType="with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P spid="5"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20" grpId="0" animBg="1"/>
      <p:bldP spid="46"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681451" y="5124450"/>
            <a:ext cx="1342035" cy="646331"/>
          </a:xfrm>
          <a:prstGeom prst="rect">
            <a:avLst/>
          </a:prstGeom>
          <a:noFill/>
        </p:spPr>
        <p:txBody>
          <a:bodyPr wrap="none" rtlCol="0">
            <a:spAutoFit/>
          </a:bodyPr>
          <a:lstStyle/>
          <a:p>
            <a:pPr algn="ctr"/>
            <a:r>
              <a:rPr lang="en-US" dirty="0" smtClean="0">
                <a:solidFill>
                  <a:schemeClr val="accent3">
                    <a:lumMod val="75000"/>
                  </a:schemeClr>
                </a:solidFill>
              </a:rPr>
              <a:t>dependency</a:t>
            </a:r>
          </a:p>
          <a:p>
            <a:pPr algn="ctr"/>
            <a:r>
              <a:rPr lang="en-US" dirty="0" smtClean="0">
                <a:solidFill>
                  <a:schemeClr val="accent3">
                    <a:lumMod val="75000"/>
                  </a:schemeClr>
                </a:solidFill>
              </a:rPr>
              <a:t>function</a:t>
            </a:r>
            <a:endParaRPr lang="en-US" dirty="0">
              <a:solidFill>
                <a:schemeClr val="accent3">
                  <a:lumMod val="75000"/>
                </a:schemeClr>
              </a:solidFill>
            </a:endParaRPr>
          </a:p>
        </p:txBody>
      </p:sp>
      <p:sp>
        <p:nvSpPr>
          <p:cNvPr id="2" name="Title 1"/>
          <p:cNvSpPr>
            <a:spLocks noGrp="1"/>
          </p:cNvSpPr>
          <p:nvPr>
            <p:ph type="title"/>
          </p:nvPr>
        </p:nvSpPr>
        <p:spPr/>
        <p:txBody>
          <a:bodyPr>
            <a:normAutofit fontScale="90000"/>
          </a:bodyPr>
          <a:lstStyle/>
          <a:p>
            <a:r>
              <a:rPr lang="en-US" dirty="0"/>
              <a:t>Imposing a </a:t>
            </a:r>
            <a:r>
              <a:rPr lang="en-US" dirty="0" smtClean="0"/>
              <a:t>Set of Base Functions</a:t>
            </a:r>
            <a:br>
              <a:rPr lang="en-US" dirty="0" smtClean="0"/>
            </a:br>
            <a:r>
              <a:rPr lang="en-US" dirty="0" smtClean="0"/>
              <a:t>(Standard Carving Method)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7493" y="2948391"/>
            <a:ext cx="7334250" cy="2095500"/>
          </a:xfrm>
        </p:spPr>
      </p:pic>
      <p:sp>
        <p:nvSpPr>
          <p:cNvPr id="4" name="Slide Number Placeholder 3"/>
          <p:cNvSpPr>
            <a:spLocks noGrp="1"/>
          </p:cNvSpPr>
          <p:nvPr>
            <p:ph type="sldNum" sz="quarter" idx="12"/>
          </p:nvPr>
        </p:nvSpPr>
        <p:spPr/>
        <p:txBody>
          <a:bodyPr/>
          <a:lstStyle/>
          <a:p>
            <a:fld id="{01F96366-B938-4A62-96E8-BE9975517719}" type="slidenum">
              <a:rPr lang="fr-CH" smtClean="0"/>
              <a:t>28</a:t>
            </a:fld>
            <a:endParaRPr lang="fr-CH"/>
          </a:p>
        </p:txBody>
      </p:sp>
      <p:sp>
        <p:nvSpPr>
          <p:cNvPr id="6" name="TextBox 5"/>
          <p:cNvSpPr txBox="1"/>
          <p:nvPr/>
        </p:nvSpPr>
        <p:spPr>
          <a:xfrm>
            <a:off x="2179981" y="1785257"/>
            <a:ext cx="4814588" cy="892552"/>
          </a:xfrm>
          <a:prstGeom prst="rect">
            <a:avLst/>
          </a:prstGeom>
          <a:noFill/>
        </p:spPr>
        <p:txBody>
          <a:bodyPr wrap="none" rtlCol="0">
            <a:spAutoFit/>
          </a:bodyPr>
          <a:lstStyle/>
          <a:p>
            <a:pPr algn="ctr"/>
            <a:r>
              <a:rPr lang="en-US" sz="2800" dirty="0" smtClean="0">
                <a:solidFill>
                  <a:schemeClr val="accent2"/>
                </a:solidFill>
              </a:rPr>
              <a:t>Carve out all base functions</a:t>
            </a:r>
          </a:p>
          <a:p>
            <a:pPr algn="ctr"/>
            <a:r>
              <a:rPr lang="en-US" sz="2400" dirty="0" smtClean="0">
                <a:solidFill>
                  <a:schemeClr val="accent2"/>
                </a:solidFill>
              </a:rPr>
              <a:t>(2n interpolants for n base functions)</a:t>
            </a:r>
            <a:endParaRPr lang="en-US" sz="2400" dirty="0">
              <a:solidFill>
                <a:schemeClr val="accent2"/>
              </a:solidFill>
            </a:endParaRP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r="53043"/>
          <a:stretch/>
        </p:blipFill>
        <p:spPr>
          <a:xfrm>
            <a:off x="1077493" y="2948391"/>
            <a:ext cx="3443968" cy="2095500"/>
          </a:xfrm>
          <a:prstGeom prst="rect">
            <a:avLst/>
          </a:prstGeom>
        </p:spPr>
      </p:pic>
      <p:pic>
        <p:nvPicPr>
          <p:cNvPr id="8" name="Content Placeholder 4"/>
          <p:cNvPicPr>
            <a:picLocks noChangeAspect="1"/>
          </p:cNvPicPr>
          <p:nvPr/>
        </p:nvPicPr>
        <p:blipFill rotWithShape="1">
          <a:blip r:embed="rId3">
            <a:extLst>
              <a:ext uri="{28A0092B-C50C-407E-A947-70E740481C1C}">
                <a14:useLocalDpi xmlns:a14="http://schemas.microsoft.com/office/drawing/2010/main" val="0"/>
              </a:ext>
            </a:extLst>
          </a:blip>
          <a:srcRect r="20803"/>
          <a:stretch/>
        </p:blipFill>
        <p:spPr>
          <a:xfrm>
            <a:off x="1077493" y="2948391"/>
            <a:ext cx="5808499" cy="2095500"/>
          </a:xfrm>
          <a:prstGeom prst="rect">
            <a:avLst/>
          </a:prstGeom>
        </p:spPr>
      </p:pic>
      <p:sp>
        <p:nvSpPr>
          <p:cNvPr id="3" name="TextBox 2"/>
          <p:cNvSpPr txBox="1"/>
          <p:nvPr/>
        </p:nvSpPr>
        <p:spPr>
          <a:xfrm>
            <a:off x="1047750" y="5124450"/>
            <a:ext cx="970137" cy="646331"/>
          </a:xfrm>
          <a:prstGeom prst="rect">
            <a:avLst/>
          </a:prstGeom>
          <a:noFill/>
        </p:spPr>
        <p:txBody>
          <a:bodyPr wrap="none" rtlCol="0">
            <a:spAutoFit/>
          </a:bodyPr>
          <a:lstStyle/>
          <a:p>
            <a:pPr algn="ctr"/>
            <a:r>
              <a:rPr lang="en-US" dirty="0" smtClean="0">
                <a:solidFill>
                  <a:schemeClr val="accent3">
                    <a:lumMod val="75000"/>
                  </a:schemeClr>
                </a:solidFill>
              </a:rPr>
              <a:t>target </a:t>
            </a:r>
          </a:p>
          <a:p>
            <a:pPr algn="ctr"/>
            <a:r>
              <a:rPr lang="en-US" dirty="0" smtClean="0">
                <a:solidFill>
                  <a:schemeClr val="accent3">
                    <a:lumMod val="75000"/>
                  </a:schemeClr>
                </a:solidFill>
              </a:rPr>
              <a:t>function</a:t>
            </a:r>
            <a:endParaRPr lang="en-US" dirty="0">
              <a:solidFill>
                <a:schemeClr val="accent3">
                  <a:lumMod val="75000"/>
                </a:schemeClr>
              </a:solidFill>
            </a:endParaRPr>
          </a:p>
        </p:txBody>
      </p:sp>
      <p:sp>
        <p:nvSpPr>
          <p:cNvPr id="9" name="TextBox 8"/>
          <p:cNvSpPr txBox="1"/>
          <p:nvPr/>
        </p:nvSpPr>
        <p:spPr>
          <a:xfrm>
            <a:off x="3252576" y="5124450"/>
            <a:ext cx="1342035" cy="646331"/>
          </a:xfrm>
          <a:prstGeom prst="rect">
            <a:avLst/>
          </a:prstGeom>
          <a:noFill/>
        </p:spPr>
        <p:txBody>
          <a:bodyPr wrap="none" rtlCol="0">
            <a:spAutoFit/>
          </a:bodyPr>
          <a:lstStyle/>
          <a:p>
            <a:pPr algn="ctr"/>
            <a:r>
              <a:rPr lang="en-US" dirty="0" smtClean="0">
                <a:solidFill>
                  <a:schemeClr val="accent3">
                    <a:lumMod val="75000"/>
                  </a:schemeClr>
                </a:solidFill>
              </a:rPr>
              <a:t>dependency</a:t>
            </a:r>
          </a:p>
          <a:p>
            <a:pPr algn="ctr"/>
            <a:r>
              <a:rPr lang="en-US" dirty="0" smtClean="0">
                <a:solidFill>
                  <a:schemeClr val="accent3">
                    <a:lumMod val="75000"/>
                  </a:schemeClr>
                </a:solidFill>
              </a:rPr>
              <a:t>function</a:t>
            </a:r>
            <a:endParaRPr lang="en-US" dirty="0">
              <a:solidFill>
                <a:schemeClr val="accent3">
                  <a:lumMod val="75000"/>
                </a:schemeClr>
              </a:solidFill>
            </a:endParaRPr>
          </a:p>
        </p:txBody>
      </p:sp>
      <p:sp>
        <p:nvSpPr>
          <p:cNvPr id="10" name="TextBox 9"/>
          <p:cNvSpPr txBox="1"/>
          <p:nvPr/>
        </p:nvSpPr>
        <p:spPr>
          <a:xfrm>
            <a:off x="5876925" y="5124450"/>
            <a:ext cx="970137" cy="646331"/>
          </a:xfrm>
          <a:prstGeom prst="rect">
            <a:avLst/>
          </a:prstGeom>
          <a:noFill/>
        </p:spPr>
        <p:txBody>
          <a:bodyPr wrap="none" rtlCol="0">
            <a:spAutoFit/>
          </a:bodyPr>
          <a:lstStyle/>
          <a:p>
            <a:pPr algn="ctr"/>
            <a:r>
              <a:rPr lang="en-US" dirty="0" smtClean="0">
                <a:solidFill>
                  <a:schemeClr val="accent3">
                    <a:lumMod val="75000"/>
                  </a:schemeClr>
                </a:solidFill>
              </a:rPr>
              <a:t>target </a:t>
            </a:r>
          </a:p>
          <a:p>
            <a:pPr algn="ctr"/>
            <a:r>
              <a:rPr lang="en-US" dirty="0" smtClean="0">
                <a:solidFill>
                  <a:schemeClr val="accent3">
                    <a:lumMod val="75000"/>
                  </a:schemeClr>
                </a:solidFill>
              </a:rPr>
              <a:t>function</a:t>
            </a:r>
            <a:endParaRPr lang="en-US" dirty="0">
              <a:solidFill>
                <a:schemeClr val="accent3">
                  <a:lumMod val="75000"/>
                </a:schemeClr>
              </a:solidFill>
            </a:endParaRPr>
          </a:p>
        </p:txBody>
      </p:sp>
      <p:sp>
        <p:nvSpPr>
          <p:cNvPr id="12" name="TextBox 11"/>
          <p:cNvSpPr txBox="1"/>
          <p:nvPr/>
        </p:nvSpPr>
        <p:spPr>
          <a:xfrm>
            <a:off x="2122766" y="5124450"/>
            <a:ext cx="1201356" cy="646331"/>
          </a:xfrm>
          <a:prstGeom prst="rect">
            <a:avLst/>
          </a:prstGeom>
          <a:noFill/>
        </p:spPr>
        <p:txBody>
          <a:bodyPr wrap="none" rtlCol="0">
            <a:spAutoFit/>
          </a:bodyPr>
          <a:lstStyle/>
          <a:p>
            <a:pPr algn="ctr"/>
            <a:r>
              <a:rPr lang="en-US" dirty="0" smtClean="0">
                <a:solidFill>
                  <a:schemeClr val="accent3">
                    <a:lumMod val="75000"/>
                  </a:schemeClr>
                </a:solidFill>
              </a:rPr>
              <a:t>set of base</a:t>
            </a:r>
          </a:p>
          <a:p>
            <a:pPr algn="ctr"/>
            <a:r>
              <a:rPr lang="en-US" dirty="0" smtClean="0">
                <a:solidFill>
                  <a:schemeClr val="accent3">
                    <a:lumMod val="75000"/>
                  </a:schemeClr>
                </a:solidFill>
              </a:rPr>
              <a:t>functions</a:t>
            </a:r>
            <a:endParaRPr lang="en-US" dirty="0">
              <a:solidFill>
                <a:schemeClr val="accent3">
                  <a:lumMod val="75000"/>
                </a:schemeClr>
              </a:solidFill>
            </a:endParaRPr>
          </a:p>
        </p:txBody>
      </p:sp>
      <p:sp>
        <p:nvSpPr>
          <p:cNvPr id="13" name="TextBox 12"/>
          <p:cNvSpPr txBox="1"/>
          <p:nvPr/>
        </p:nvSpPr>
        <p:spPr>
          <a:xfrm>
            <a:off x="7037666" y="5124450"/>
            <a:ext cx="1201356" cy="646331"/>
          </a:xfrm>
          <a:prstGeom prst="rect">
            <a:avLst/>
          </a:prstGeom>
          <a:noFill/>
        </p:spPr>
        <p:txBody>
          <a:bodyPr wrap="none" rtlCol="0">
            <a:spAutoFit/>
          </a:bodyPr>
          <a:lstStyle/>
          <a:p>
            <a:pPr algn="ctr"/>
            <a:r>
              <a:rPr lang="en-US" dirty="0" smtClean="0">
                <a:solidFill>
                  <a:schemeClr val="accent3">
                    <a:lumMod val="75000"/>
                  </a:schemeClr>
                </a:solidFill>
              </a:rPr>
              <a:t>set of base</a:t>
            </a:r>
          </a:p>
          <a:p>
            <a:pPr algn="ctr"/>
            <a:r>
              <a:rPr lang="en-US" dirty="0" smtClean="0">
                <a:solidFill>
                  <a:schemeClr val="accent3">
                    <a:lumMod val="75000"/>
                  </a:schemeClr>
                </a:solidFill>
              </a:rPr>
              <a:t>functions</a:t>
            </a:r>
            <a:endParaRPr lang="en-US" dirty="0">
              <a:solidFill>
                <a:schemeClr val="accent3">
                  <a:lumMod val="75000"/>
                </a:schemeClr>
              </a:solidFill>
            </a:endParaRPr>
          </a:p>
        </p:txBody>
      </p:sp>
    </p:spTree>
    <p:extLst>
      <p:ext uri="{BB962C8B-B14F-4D97-AF65-F5344CB8AC3E}">
        <p14:creationId xmlns:p14="http://schemas.microsoft.com/office/powerpoint/2010/main" val="3805932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childTnLst>
                                </p:cTn>
                              </p:par>
                              <p:par>
                                <p:cTn id="22" presetID="10" presetClass="exit" presetSubtype="0" fill="hold" grpId="1" nodeType="withEffect">
                                  <p:stCondLst>
                                    <p:cond delay="0"/>
                                  </p:stCondLst>
                                  <p:childTnLst>
                                    <p:animEffect transition="out" filter="fade">
                                      <p:cBhvr>
                                        <p:cTn id="23" dur="1000"/>
                                        <p:tgtEl>
                                          <p:spTgt spid="9"/>
                                        </p:tgtEl>
                                      </p:cBhvr>
                                    </p:animEffect>
                                    <p:set>
                                      <p:cBhvr>
                                        <p:cTn id="24" dur="1" fill="hold">
                                          <p:stCondLst>
                                            <p:cond delay="9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1000"/>
                                        <p:tgtEl>
                                          <p:spTgt spid="3"/>
                                        </p:tgtEl>
                                      </p:cBhvr>
                                    </p:animEffect>
                                    <p:set>
                                      <p:cBhvr>
                                        <p:cTn id="29" dur="1" fill="hold">
                                          <p:stCondLst>
                                            <p:cond delay="9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17"/>
                                        </p:tgtEl>
                                      </p:cBhvr>
                                    </p:animEffect>
                                    <p:set>
                                      <p:cBhvr>
                                        <p:cTn id="32" dur="1" fill="hold">
                                          <p:stCondLst>
                                            <p:cond delay="999"/>
                                          </p:stCondLst>
                                        </p:cTn>
                                        <p:tgtEl>
                                          <p:spTgt spid="1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1000"/>
                                        <p:tgtEl>
                                          <p:spTgt spid="12"/>
                                        </p:tgtEl>
                                      </p:cBhvr>
                                    </p:animEffect>
                                    <p:set>
                                      <p:cBhvr>
                                        <p:cTn id="35" dur="1" fill="hold">
                                          <p:stCondLst>
                                            <p:cond delay="999"/>
                                          </p:stCondLst>
                                        </p:cTn>
                                        <p:tgtEl>
                                          <p:spTgt spid="12"/>
                                        </p:tgtEl>
                                        <p:attrNameLst>
                                          <p:attrName>style.visibility</p:attrName>
                                        </p:attrNameLst>
                                      </p:cBhvr>
                                      <p:to>
                                        <p:strVal val="hidden"/>
                                      </p:to>
                                    </p:se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6" grpId="0"/>
      <p:bldP spid="3" grpId="0"/>
      <p:bldP spid="3" grpId="1"/>
      <p:bldP spid="9" grpId="0"/>
      <p:bldP spid="9" grpId="1"/>
      <p:bldP spid="10" grpId="0"/>
      <p:bldP spid="12" grpId="0"/>
      <p:bldP spid="12" grpId="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844"/>
            <a:ext cx="8229600" cy="1143000"/>
          </a:xfrm>
        </p:spPr>
        <p:txBody>
          <a:bodyPr>
            <a:normAutofit fontScale="90000"/>
          </a:bodyPr>
          <a:lstStyle/>
          <a:p>
            <a:r>
              <a:rPr lang="en-US" dirty="0" smtClean="0"/>
              <a:t>Imposing </a:t>
            </a:r>
            <a:r>
              <a:rPr lang="en-US" dirty="0"/>
              <a:t>a Set of Base Functions</a:t>
            </a:r>
            <a:r>
              <a:rPr lang="en-US" dirty="0" smtClean="0"/>
              <a:t/>
            </a:r>
            <a:br>
              <a:rPr lang="en-US" dirty="0" smtClean="0"/>
            </a:br>
            <a:r>
              <a:rPr lang="en-US" sz="3600" dirty="0" smtClean="0"/>
              <a:t>(Relative Runtime – Standard Carving Method)</a:t>
            </a:r>
            <a:endParaRPr lang="fr-CH" sz="3600" dirty="0"/>
          </a:p>
        </p:txBody>
      </p:sp>
      <p:sp>
        <p:nvSpPr>
          <p:cNvPr id="6" name="Slide Number Placeholder 5"/>
          <p:cNvSpPr>
            <a:spLocks noGrp="1"/>
          </p:cNvSpPr>
          <p:nvPr>
            <p:ph type="sldNum" sz="quarter" idx="12"/>
          </p:nvPr>
        </p:nvSpPr>
        <p:spPr/>
        <p:txBody>
          <a:bodyPr/>
          <a:lstStyle/>
          <a:p>
            <a:fld id="{01F96366-B938-4A62-96E8-BE9975517719}" type="slidenum">
              <a:rPr lang="fr-CH" smtClean="0"/>
              <a:t>29</a:t>
            </a:fld>
            <a:endParaRPr lang="fr-CH"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26" y="2405543"/>
            <a:ext cx="5114566" cy="2449286"/>
          </a:xfrm>
          <a:prstGeom prst="rect">
            <a:avLst/>
          </a:prstGeom>
        </p:spPr>
      </p:pic>
      <p:sp>
        <p:nvSpPr>
          <p:cNvPr id="7" name="TextBox 6"/>
          <p:cNvSpPr txBox="1"/>
          <p:nvPr/>
        </p:nvSpPr>
        <p:spPr>
          <a:xfrm>
            <a:off x="6003055" y="3307021"/>
            <a:ext cx="2733184" cy="646331"/>
          </a:xfrm>
          <a:prstGeom prst="rect">
            <a:avLst/>
          </a:prstGeom>
          <a:noFill/>
        </p:spPr>
        <p:txBody>
          <a:bodyPr wrap="none" rtlCol="0">
            <a:spAutoFit/>
          </a:bodyPr>
          <a:lstStyle/>
          <a:p>
            <a:pPr algn="ctr"/>
            <a:r>
              <a:rPr lang="en-US" dirty="0"/>
              <a:t>Arithmetic Circuits</a:t>
            </a:r>
          </a:p>
          <a:p>
            <a:pPr algn="ctr"/>
            <a:r>
              <a:rPr lang="en-US" dirty="0"/>
              <a:t>(Standard Carving Method)</a:t>
            </a:r>
          </a:p>
        </p:txBody>
      </p:sp>
    </p:spTree>
    <p:extLst>
      <p:ext uri="{BB962C8B-B14F-4D97-AF65-F5344CB8AC3E}">
        <p14:creationId xmlns:p14="http://schemas.microsoft.com/office/powerpoint/2010/main" val="62344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32" y="2084804"/>
            <a:ext cx="2313476" cy="3738875"/>
          </a:xfrm>
          <a:prstGeom prst="rect">
            <a:avLst/>
          </a:prstGeom>
        </p:spPr>
      </p:pic>
      <p:sp>
        <p:nvSpPr>
          <p:cNvPr id="2" name="Title 1"/>
          <p:cNvSpPr>
            <a:spLocks noGrp="1"/>
          </p:cNvSpPr>
          <p:nvPr>
            <p:ph type="title"/>
          </p:nvPr>
        </p:nvSpPr>
        <p:spPr>
          <a:xfrm>
            <a:off x="457200" y="152172"/>
            <a:ext cx="8229600" cy="1143000"/>
          </a:xfrm>
        </p:spPr>
        <p:txBody>
          <a:bodyPr>
            <a:normAutofit fontScale="90000"/>
          </a:bodyPr>
          <a:lstStyle/>
          <a:p>
            <a:r>
              <a:rPr lang="en-US" dirty="0" smtClean="0"/>
              <a:t>Craig Interpolation for Generating a Dependency Function</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3</a:t>
            </a:fld>
            <a:endParaRPr lang="fr-CH"/>
          </a:p>
        </p:txBody>
      </p:sp>
      <p:sp>
        <p:nvSpPr>
          <p:cNvPr id="9" name="TextBox 8"/>
          <p:cNvSpPr txBox="1"/>
          <p:nvPr/>
        </p:nvSpPr>
        <p:spPr>
          <a:xfrm>
            <a:off x="3736975" y="1871436"/>
            <a:ext cx="1398140" cy="861774"/>
          </a:xfrm>
          <a:prstGeom prst="rect">
            <a:avLst/>
          </a:prstGeom>
          <a:noFill/>
        </p:spPr>
        <p:txBody>
          <a:bodyPr wrap="none" rtlCol="0">
            <a:spAutoFit/>
          </a:bodyPr>
          <a:lstStyle/>
          <a:p>
            <a:pPr algn="ctr"/>
            <a:r>
              <a:rPr lang="en-US" sz="2500" dirty="0" smtClean="0">
                <a:solidFill>
                  <a:schemeClr val="accent1"/>
                </a:solidFill>
              </a:rPr>
              <a:t>base </a:t>
            </a:r>
          </a:p>
          <a:p>
            <a:pPr algn="ctr"/>
            <a:r>
              <a:rPr lang="en-US" sz="2500" dirty="0" smtClean="0">
                <a:solidFill>
                  <a:schemeClr val="accent1"/>
                </a:solidFill>
              </a:rPr>
              <a:t>functions</a:t>
            </a:r>
            <a:endParaRPr lang="en-US" sz="2500" dirty="0">
              <a:solidFill>
                <a:schemeClr val="accent1"/>
              </a:solidFill>
            </a:endParaRPr>
          </a:p>
        </p:txBody>
      </p:sp>
      <p:cxnSp>
        <p:nvCxnSpPr>
          <p:cNvPr id="12" name="Straight Arrow Connector 11"/>
          <p:cNvCxnSpPr/>
          <p:nvPr/>
        </p:nvCxnSpPr>
        <p:spPr>
          <a:xfrm>
            <a:off x="3932575" y="3763861"/>
            <a:ext cx="711994" cy="7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360" y="2082852"/>
            <a:ext cx="2858262" cy="373887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0123" y="2077457"/>
            <a:ext cx="2862261" cy="374410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119" y="2082799"/>
            <a:ext cx="2310336" cy="3733801"/>
          </a:xfrm>
          <a:prstGeom prst="rect">
            <a:avLst/>
          </a:prstGeom>
        </p:spPr>
      </p:pic>
      <p:sp>
        <p:nvSpPr>
          <p:cNvPr id="8" name="TextBox 7"/>
          <p:cNvSpPr txBox="1"/>
          <p:nvPr/>
        </p:nvSpPr>
        <p:spPr>
          <a:xfrm>
            <a:off x="2173522" y="5556629"/>
            <a:ext cx="1273105" cy="861774"/>
          </a:xfrm>
          <a:prstGeom prst="rect">
            <a:avLst/>
          </a:prstGeom>
          <a:noFill/>
        </p:spPr>
        <p:txBody>
          <a:bodyPr wrap="none" rtlCol="0">
            <a:spAutoFit/>
          </a:bodyPr>
          <a:lstStyle/>
          <a:p>
            <a:pPr algn="ctr"/>
            <a:r>
              <a:rPr lang="en-US" sz="2500" dirty="0" smtClean="0">
                <a:solidFill>
                  <a:schemeClr val="accent1"/>
                </a:solidFill>
              </a:rPr>
              <a:t>target </a:t>
            </a:r>
          </a:p>
          <a:p>
            <a:pPr algn="ctr"/>
            <a:r>
              <a:rPr lang="en-US" sz="2500" dirty="0" smtClean="0">
                <a:solidFill>
                  <a:schemeClr val="accent1"/>
                </a:solidFill>
              </a:rPr>
              <a:t>function</a:t>
            </a:r>
            <a:endParaRPr lang="en-US" sz="2500" dirty="0">
              <a:solidFill>
                <a:schemeClr val="accent1"/>
              </a:solidFill>
            </a:endParaRPr>
          </a:p>
        </p:txBody>
      </p:sp>
      <p:sp>
        <p:nvSpPr>
          <p:cNvPr id="10" name="TextBox 9"/>
          <p:cNvSpPr txBox="1"/>
          <p:nvPr/>
        </p:nvSpPr>
        <p:spPr>
          <a:xfrm>
            <a:off x="7066187" y="5191125"/>
            <a:ext cx="1861407" cy="1246495"/>
          </a:xfrm>
          <a:prstGeom prst="rect">
            <a:avLst/>
          </a:prstGeom>
          <a:noFill/>
        </p:spPr>
        <p:txBody>
          <a:bodyPr wrap="none" rtlCol="0">
            <a:spAutoFit/>
          </a:bodyPr>
          <a:lstStyle/>
          <a:p>
            <a:pPr algn="ctr"/>
            <a:r>
              <a:rPr lang="en-US" sz="2500" dirty="0" smtClean="0">
                <a:solidFill>
                  <a:schemeClr val="accent2"/>
                </a:solidFill>
              </a:rPr>
              <a:t>dependency </a:t>
            </a:r>
          </a:p>
          <a:p>
            <a:pPr algn="ctr"/>
            <a:r>
              <a:rPr lang="en-US" sz="2500" dirty="0" smtClean="0">
                <a:solidFill>
                  <a:schemeClr val="accent2"/>
                </a:solidFill>
              </a:rPr>
              <a:t>function</a:t>
            </a:r>
          </a:p>
          <a:p>
            <a:pPr algn="ctr"/>
            <a:r>
              <a:rPr lang="en-US" sz="2500" dirty="0" smtClean="0">
                <a:solidFill>
                  <a:schemeClr val="accent2"/>
                </a:solidFill>
              </a:rPr>
              <a:t>(interpolant)</a:t>
            </a:r>
            <a:endParaRPr lang="en-US" sz="2500" dirty="0">
              <a:solidFill>
                <a:schemeClr val="accent2"/>
              </a:solidFill>
            </a:endParaRPr>
          </a:p>
        </p:txBody>
      </p:sp>
    </p:spTree>
    <p:extLst>
      <p:ext uri="{BB962C8B-B14F-4D97-AF65-F5344CB8AC3E}">
        <p14:creationId xmlns:p14="http://schemas.microsoft.com/office/powerpoint/2010/main" val="75227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par>
                          <p:cTn id="11" fill="hold">
                            <p:stCondLst>
                              <p:cond delay="1000"/>
                            </p:stCondLst>
                            <p:childTnLst>
                              <p:par>
                                <p:cTn id="12" presetID="10" presetClass="exit" presetSubtype="0" fill="hold" nodeType="afterEffect">
                                  <p:stCondLst>
                                    <p:cond delay="0"/>
                                  </p:stCondLst>
                                  <p:childTnLst>
                                    <p:animEffect transition="out" filter="fade">
                                      <p:cBhvr>
                                        <p:cTn id="13" dur="1000"/>
                                        <p:tgtEl>
                                          <p:spTgt spid="14"/>
                                        </p:tgtEl>
                                      </p:cBhvr>
                                    </p:animEffect>
                                    <p:set>
                                      <p:cBhvr>
                                        <p:cTn id="14" dur="1" fill="hold">
                                          <p:stCondLst>
                                            <p:cond delay="999"/>
                                          </p:stCondLst>
                                        </p:cTn>
                                        <p:tgtEl>
                                          <p:spTgt spid="14"/>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1000"/>
                                        <p:tgtEl>
                                          <p:spTgt spid="13"/>
                                        </p:tgtEl>
                                      </p:cBhvr>
                                    </p:animEffect>
                                    <p:set>
                                      <p:cBhvr>
                                        <p:cTn id="17"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588"/>
            <a:ext cx="8229600" cy="1143000"/>
          </a:xfrm>
        </p:spPr>
        <p:txBody>
          <a:bodyPr>
            <a:normAutofit fontScale="90000"/>
          </a:bodyPr>
          <a:lstStyle/>
          <a:p>
            <a:r>
              <a:rPr lang="en-US" dirty="0"/>
              <a:t>Imposing a </a:t>
            </a:r>
            <a:r>
              <a:rPr lang="en-US" dirty="0" smtClean="0"/>
              <a:t>Set of Base Functions</a:t>
            </a:r>
            <a:br>
              <a:rPr lang="en-US" dirty="0" smtClean="0"/>
            </a:br>
            <a:r>
              <a:rPr lang="en-US" dirty="0" smtClean="0"/>
              <a:t>(</a:t>
            </a:r>
            <a:r>
              <a:rPr lang="en-US" dirty="0" err="1" smtClean="0"/>
              <a:t>Optimised</a:t>
            </a:r>
            <a:r>
              <a:rPr lang="en-US" dirty="0" smtClean="0"/>
              <a:t> Carving Method)</a:t>
            </a:r>
            <a:endParaRPr lang="en-US" dirty="0"/>
          </a:p>
        </p:txBody>
      </p:sp>
      <p:sp>
        <p:nvSpPr>
          <p:cNvPr id="4" name="Slide Number Placeholder 3"/>
          <p:cNvSpPr>
            <a:spLocks noGrp="1"/>
          </p:cNvSpPr>
          <p:nvPr>
            <p:ph type="sldNum" sz="quarter" idx="12"/>
          </p:nvPr>
        </p:nvSpPr>
        <p:spPr>
          <a:xfrm>
            <a:off x="6591300" y="6397625"/>
            <a:ext cx="2133600" cy="365125"/>
          </a:xfrm>
        </p:spPr>
        <p:txBody>
          <a:bodyPr/>
          <a:lstStyle/>
          <a:p>
            <a:fld id="{01F96366-B938-4A62-96E8-BE9975517719}" type="slidenum">
              <a:rPr lang="fr-CH" smtClean="0"/>
              <a:t>30</a:t>
            </a:fld>
            <a:endParaRPr lang="fr-CH" dirty="0"/>
          </a:p>
        </p:txBody>
      </p:sp>
      <p:sp>
        <p:nvSpPr>
          <p:cNvPr id="6" name="TextBox 5"/>
          <p:cNvSpPr txBox="1"/>
          <p:nvPr/>
        </p:nvSpPr>
        <p:spPr>
          <a:xfrm>
            <a:off x="1377045" y="1533526"/>
            <a:ext cx="6372194" cy="523220"/>
          </a:xfrm>
          <a:prstGeom prst="rect">
            <a:avLst/>
          </a:prstGeom>
          <a:noFill/>
        </p:spPr>
        <p:txBody>
          <a:bodyPr wrap="none" rtlCol="0">
            <a:spAutoFit/>
          </a:bodyPr>
          <a:lstStyle/>
          <a:p>
            <a:r>
              <a:rPr lang="en-US" sz="2800" dirty="0" smtClean="0">
                <a:solidFill>
                  <a:schemeClr val="accent2"/>
                </a:solidFill>
              </a:rPr>
              <a:t>Carve out only the auxiliary base functions</a:t>
            </a:r>
            <a:endParaRPr lang="en-US" sz="2800" dirty="0">
              <a:solidFill>
                <a:schemeClr val="accent2"/>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27" y="2678015"/>
            <a:ext cx="3981450" cy="1768668"/>
          </a:xfrm>
          <a:prstGeom prst="rect">
            <a:avLst/>
          </a:prstGeom>
        </p:spPr>
      </p:pic>
      <p:sp>
        <p:nvSpPr>
          <p:cNvPr id="8" name="Rounded Rectangle 7"/>
          <p:cNvSpPr/>
          <p:nvPr/>
        </p:nvSpPr>
        <p:spPr>
          <a:xfrm>
            <a:off x="3450261" y="2560863"/>
            <a:ext cx="963385" cy="1967592"/>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4454980" y="2560863"/>
            <a:ext cx="3031671" cy="19675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3314701" y="4512128"/>
            <a:ext cx="1234505" cy="461665"/>
          </a:xfrm>
          <a:prstGeom prst="rect">
            <a:avLst/>
          </a:prstGeom>
          <a:noFill/>
        </p:spPr>
        <p:txBody>
          <a:bodyPr wrap="none" rtlCol="0">
            <a:spAutoFit/>
          </a:bodyPr>
          <a:lstStyle/>
          <a:p>
            <a:r>
              <a:rPr lang="en-US" sz="2400" dirty="0" smtClean="0">
                <a:solidFill>
                  <a:schemeClr val="accent2"/>
                </a:solidFill>
              </a:rPr>
              <a:t>auxiliary</a:t>
            </a:r>
            <a:endParaRPr lang="en-US" sz="2400" dirty="0">
              <a:solidFill>
                <a:schemeClr val="accent2"/>
              </a:solidFill>
            </a:endParaRPr>
          </a:p>
        </p:txBody>
      </p:sp>
      <p:sp>
        <p:nvSpPr>
          <p:cNvPr id="12" name="TextBox 11"/>
          <p:cNvSpPr txBox="1"/>
          <p:nvPr/>
        </p:nvSpPr>
        <p:spPr>
          <a:xfrm>
            <a:off x="5329293" y="4512128"/>
            <a:ext cx="1283044" cy="461665"/>
          </a:xfrm>
          <a:prstGeom prst="rect">
            <a:avLst/>
          </a:prstGeom>
          <a:noFill/>
        </p:spPr>
        <p:txBody>
          <a:bodyPr wrap="none" rtlCol="0">
            <a:spAutoFit/>
          </a:bodyPr>
          <a:lstStyle/>
          <a:p>
            <a:r>
              <a:rPr lang="en-US" sz="2400" dirty="0" smtClean="0">
                <a:solidFill>
                  <a:schemeClr val="accent1"/>
                </a:solidFill>
              </a:rPr>
              <a:t>essential</a:t>
            </a:r>
            <a:endParaRPr lang="en-US" sz="2400" dirty="0">
              <a:solidFill>
                <a:schemeClr val="accent1"/>
              </a:solidFill>
            </a:endParaRPr>
          </a:p>
        </p:txBody>
      </p:sp>
      <p:sp>
        <p:nvSpPr>
          <p:cNvPr id="13" name="TextBox 12"/>
          <p:cNvSpPr txBox="1"/>
          <p:nvPr/>
        </p:nvSpPr>
        <p:spPr>
          <a:xfrm>
            <a:off x="783772" y="4452258"/>
            <a:ext cx="2148409" cy="1384995"/>
          </a:xfrm>
          <a:prstGeom prst="rect">
            <a:avLst/>
          </a:prstGeom>
          <a:noFill/>
        </p:spPr>
        <p:txBody>
          <a:bodyPr wrap="none" rtlCol="0">
            <a:spAutoFit/>
          </a:bodyPr>
          <a:lstStyle/>
          <a:p>
            <a:pPr marL="342900" indent="-342900">
              <a:buAutoNum type="arabicPeriod"/>
            </a:pPr>
            <a:r>
              <a:rPr lang="en-US" sz="2800" dirty="0" smtClean="0"/>
              <a:t>Divide</a:t>
            </a:r>
            <a:endParaRPr lang="en-US" sz="1600" dirty="0" smtClean="0"/>
          </a:p>
          <a:p>
            <a:pPr marL="342900" indent="-342900">
              <a:buAutoNum type="arabicPeriod"/>
            </a:pPr>
            <a:endParaRPr lang="en-US" sz="2800" dirty="0" smtClean="0"/>
          </a:p>
          <a:p>
            <a:pPr marL="342900" indent="-342900">
              <a:buAutoNum type="arabicPeriod"/>
            </a:pPr>
            <a:r>
              <a:rPr lang="en-US" sz="2800" dirty="0" smtClean="0"/>
              <a:t>Interpolate</a:t>
            </a:r>
          </a:p>
        </p:txBody>
      </p:sp>
      <p:cxnSp>
        <p:nvCxnSpPr>
          <p:cNvPr id="15" name="Straight Arrow Connector 14"/>
          <p:cNvCxnSpPr>
            <a:endCxn id="17" idx="0"/>
          </p:cNvCxnSpPr>
          <p:nvPr/>
        </p:nvCxnSpPr>
        <p:spPr>
          <a:xfrm>
            <a:off x="3931790" y="4941136"/>
            <a:ext cx="164" cy="426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3346729" y="5367394"/>
            <a:ext cx="1170449" cy="830997"/>
          </a:xfrm>
          <a:prstGeom prst="rect">
            <a:avLst/>
          </a:prstGeom>
          <a:noFill/>
        </p:spPr>
        <p:txBody>
          <a:bodyPr wrap="none" rtlCol="0">
            <a:spAutoFit/>
          </a:bodyPr>
          <a:lstStyle/>
          <a:p>
            <a:pPr algn="ctr"/>
            <a:r>
              <a:rPr lang="en-US" sz="2400" dirty="0">
                <a:solidFill>
                  <a:schemeClr val="accent2"/>
                </a:solidFill>
              </a:rPr>
              <a:t>c</a:t>
            </a:r>
            <a:r>
              <a:rPr lang="en-US" sz="2400" dirty="0" smtClean="0">
                <a:solidFill>
                  <a:schemeClr val="accent2"/>
                </a:solidFill>
              </a:rPr>
              <a:t>arving </a:t>
            </a:r>
          </a:p>
          <a:p>
            <a:pPr algn="ctr"/>
            <a:r>
              <a:rPr lang="en-US" sz="2400" dirty="0" smtClean="0">
                <a:solidFill>
                  <a:schemeClr val="accent2"/>
                </a:solidFill>
              </a:rPr>
              <a:t>method</a:t>
            </a:r>
            <a:endParaRPr lang="en-US" sz="2400" dirty="0">
              <a:solidFill>
                <a:schemeClr val="accent2"/>
              </a:solidFill>
            </a:endParaRPr>
          </a:p>
        </p:txBody>
      </p:sp>
      <p:sp>
        <p:nvSpPr>
          <p:cNvPr id="18" name="TextBox 17"/>
          <p:cNvSpPr txBox="1"/>
          <p:nvPr/>
        </p:nvSpPr>
        <p:spPr>
          <a:xfrm>
            <a:off x="5328781" y="5367394"/>
            <a:ext cx="1284069" cy="830997"/>
          </a:xfrm>
          <a:prstGeom prst="rect">
            <a:avLst/>
          </a:prstGeom>
          <a:noFill/>
        </p:spPr>
        <p:txBody>
          <a:bodyPr wrap="none" rtlCol="0">
            <a:spAutoFit/>
          </a:bodyPr>
          <a:lstStyle/>
          <a:p>
            <a:pPr algn="ctr"/>
            <a:r>
              <a:rPr lang="en-US" sz="2400" dirty="0" smtClean="0">
                <a:solidFill>
                  <a:schemeClr val="accent1"/>
                </a:solidFill>
              </a:rPr>
              <a:t>standard</a:t>
            </a:r>
          </a:p>
          <a:p>
            <a:pPr algn="ctr"/>
            <a:r>
              <a:rPr lang="en-US" sz="2400" dirty="0" smtClean="0">
                <a:solidFill>
                  <a:schemeClr val="accent1"/>
                </a:solidFill>
              </a:rPr>
              <a:t>method</a:t>
            </a:r>
            <a:endParaRPr lang="en-US" sz="2400" dirty="0">
              <a:solidFill>
                <a:schemeClr val="accent1"/>
              </a:solidFill>
            </a:endParaRPr>
          </a:p>
        </p:txBody>
      </p:sp>
      <p:cxnSp>
        <p:nvCxnSpPr>
          <p:cNvPr id="22" name="Straight Arrow Connector 21"/>
          <p:cNvCxnSpPr>
            <a:stCxn id="12" idx="2"/>
            <a:endCxn id="18" idx="0"/>
          </p:cNvCxnSpPr>
          <p:nvPr/>
        </p:nvCxnSpPr>
        <p:spPr>
          <a:xfrm>
            <a:off x="5970815" y="4973793"/>
            <a:ext cx="1" cy="3936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p:cNvSpPr>
                <a:spLocks noGrp="1"/>
              </p:cNvSpPr>
              <p:nvPr>
                <p:ph idx="1"/>
              </p:nvPr>
            </p:nvSpPr>
            <p:spPr>
              <a:xfrm>
                <a:off x="247650" y="2038350"/>
                <a:ext cx="6419850" cy="1114425"/>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1</m:t>
                          </m:r>
                        </m:sub>
                      </m:sSub>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e>
                      </m:d>
                      <m:r>
                        <a:rPr lang="en-US" sz="2400" i="1">
                          <a:latin typeface="Cambria Math" panose="02040503050406030204" pitchFamily="18" charset="0"/>
                        </a:rPr>
                        <m:t>)</m:t>
                      </m:r>
                    </m:oMath>
                  </m:oMathPara>
                </a14:m>
                <a:endParaRPr lang="en-US" sz="2400" dirty="0" smtClean="0"/>
              </a:p>
              <a:p>
                <a:pPr marL="0" indent="0">
                  <a:buNone/>
                </a:pPr>
                <a:endParaRPr lang="en-US" sz="2400" dirty="0"/>
              </a:p>
              <a:p>
                <a:pPr marL="0" indent="0">
                  <a:buNone/>
                </a:pPr>
                <a:endParaRPr lang="en-US" sz="2400" dirty="0" smtClean="0"/>
              </a:p>
            </p:txBody>
          </p:sp>
        </mc:Choice>
        <mc:Fallback xmlns="">
          <p:sp>
            <p:nvSpPr>
              <p:cNvPr id="30" name="Content Placeholder 2"/>
              <p:cNvSpPr>
                <a:spLocks noGrp="1" noRot="1" noChangeAspect="1" noMove="1" noResize="1" noEditPoints="1" noAdjustHandles="1" noChangeArrowheads="1" noChangeShapeType="1" noTextEdit="1"/>
              </p:cNvSpPr>
              <p:nvPr>
                <p:ph idx="1"/>
              </p:nvPr>
            </p:nvSpPr>
            <p:spPr>
              <a:xfrm>
                <a:off x="247650" y="2038350"/>
                <a:ext cx="6419850" cy="1114425"/>
              </a:xfrm>
              <a:blipFill rotWithShape="0">
                <a:blip r:embed="rId4"/>
                <a:stretch>
                  <a:fillRect/>
                </a:stretch>
              </a:blipFill>
            </p:spPr>
            <p:txBody>
              <a:bodyPr/>
              <a:lstStyle/>
              <a:p>
                <a:r>
                  <a:rPr lang="en-US">
                    <a:noFill/>
                  </a:rPr>
                  <a:t> </a:t>
                </a:r>
              </a:p>
            </p:txBody>
          </p:sp>
        </mc:Fallback>
      </mc:AlternateContent>
      <p:sp>
        <p:nvSpPr>
          <p:cNvPr id="31" name="Rounded Rectangle 30"/>
          <p:cNvSpPr/>
          <p:nvPr/>
        </p:nvSpPr>
        <p:spPr>
          <a:xfrm>
            <a:off x="3600450" y="2066925"/>
            <a:ext cx="1228725" cy="40005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ounded Rectangle 31"/>
          <p:cNvSpPr/>
          <p:nvPr/>
        </p:nvSpPr>
        <p:spPr>
          <a:xfrm>
            <a:off x="952500" y="2066925"/>
            <a:ext cx="2457450" cy="4191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p:cNvSpPr/>
              <p:nvPr/>
            </p:nvSpPr>
            <p:spPr>
              <a:xfrm>
                <a:off x="2727119" y="6146284"/>
                <a:ext cx="2413418" cy="707886"/>
              </a:xfrm>
              <a:prstGeom prst="rect">
                <a:avLst/>
              </a:prstGeom>
            </p:spPr>
            <p:txBody>
              <a:bodyPr wrap="none">
                <a:spAutoFit/>
              </a:bodyPr>
              <a:lstStyle/>
              <a:p>
                <a:pPr algn="ctr"/>
                <a:r>
                  <a:rPr lang="en-US" sz="2000" dirty="0" smtClean="0">
                    <a:solidFill>
                      <a:schemeClr val="accent2"/>
                    </a:solidFill>
                  </a:rPr>
                  <a:t>(</a:t>
                </a:r>
                <a14:m>
                  <m:oMath xmlns:m="http://schemas.openxmlformats.org/officeDocument/2006/math">
                    <m:r>
                      <a:rPr lang="en-US" sz="2000" b="0" i="1" smtClean="0">
                        <a:solidFill>
                          <a:schemeClr val="accent2"/>
                        </a:solidFill>
                        <a:latin typeface="Cambria Math" panose="02040503050406030204" pitchFamily="18" charset="0"/>
                      </a:rPr>
                      <m:t>2</m:t>
                    </m:r>
                    <m:r>
                      <a:rPr lang="en-US" sz="2000" b="0" i="1" smtClean="0">
                        <a:solidFill>
                          <a:schemeClr val="accent2"/>
                        </a:solidFill>
                        <a:latin typeface="Cambria Math" panose="02040503050406030204" pitchFamily="18" charset="0"/>
                      </a:rPr>
                      <m:t>𝑚</m:t>
                    </m:r>
                  </m:oMath>
                </a14:m>
                <a:r>
                  <a:rPr lang="en-US" sz="2000" dirty="0" smtClean="0">
                    <a:solidFill>
                      <a:schemeClr val="accent2"/>
                    </a:solidFill>
                  </a:rPr>
                  <a:t> interpolants </a:t>
                </a:r>
              </a:p>
              <a:p>
                <a:pPr algn="ctr"/>
                <a:r>
                  <a:rPr lang="en-US" sz="2000" dirty="0" smtClean="0">
                    <a:solidFill>
                      <a:schemeClr val="accent2"/>
                    </a:solidFill>
                  </a:rPr>
                  <a:t>for </a:t>
                </a:r>
                <a14:m>
                  <m:oMath xmlns:m="http://schemas.openxmlformats.org/officeDocument/2006/math">
                    <m:r>
                      <a:rPr lang="en-US" sz="2000" i="1">
                        <a:solidFill>
                          <a:schemeClr val="accent2"/>
                        </a:solidFill>
                        <a:latin typeface="Cambria Math" panose="02040503050406030204" pitchFamily="18" charset="0"/>
                      </a:rPr>
                      <m:t>𝑚</m:t>
                    </m:r>
                  </m:oMath>
                </a14:m>
                <a:r>
                  <a:rPr lang="en-US" sz="2000" dirty="0" smtClean="0">
                    <a:solidFill>
                      <a:schemeClr val="accent2"/>
                    </a:solidFill>
                  </a:rPr>
                  <a:t> base functions)</a:t>
                </a:r>
                <a:endParaRPr lang="en-US" sz="2000" dirty="0">
                  <a:solidFill>
                    <a:schemeClr val="accent2"/>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2727119" y="6146284"/>
                <a:ext cx="2413418" cy="707886"/>
              </a:xfrm>
              <a:prstGeom prst="rect">
                <a:avLst/>
              </a:prstGeom>
              <a:blipFill rotWithShape="0">
                <a:blip r:embed="rId5"/>
                <a:stretch>
                  <a:fillRect l="-2273" t="-4310" r="-2525"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4858093" y="6146284"/>
                <a:ext cx="2247218" cy="707886"/>
              </a:xfrm>
              <a:prstGeom prst="rect">
                <a:avLst/>
              </a:prstGeom>
            </p:spPr>
            <p:txBody>
              <a:bodyPr wrap="none">
                <a:spAutoFit/>
              </a:bodyPr>
              <a:lstStyle/>
              <a:p>
                <a:pPr algn="ctr"/>
                <a:r>
                  <a:rPr lang="en-US" sz="2000" dirty="0" smtClean="0">
                    <a:solidFill>
                      <a:schemeClr val="accent1"/>
                    </a:solidFill>
                  </a:rPr>
                  <a:t>(1 interpolant for </a:t>
                </a:r>
                <a14:m>
                  <m:oMath xmlns:m="http://schemas.openxmlformats.org/officeDocument/2006/math">
                    <m:r>
                      <a:rPr lang="en-US" sz="2000" b="0" i="1" smtClean="0">
                        <a:solidFill>
                          <a:schemeClr val="accent1"/>
                        </a:solidFill>
                        <a:latin typeface="Cambria Math" panose="02040503050406030204" pitchFamily="18" charset="0"/>
                      </a:rPr>
                      <m:t>𝑘</m:t>
                    </m:r>
                  </m:oMath>
                </a14:m>
                <a:endParaRPr lang="en-US" sz="2000" i="1" dirty="0" smtClean="0">
                  <a:solidFill>
                    <a:schemeClr val="accent1"/>
                  </a:solidFill>
                </a:endParaRPr>
              </a:p>
              <a:p>
                <a:pPr algn="ctr"/>
                <a:r>
                  <a:rPr lang="en-US" sz="2000" dirty="0">
                    <a:solidFill>
                      <a:schemeClr val="accent1"/>
                    </a:solidFill>
                  </a:rPr>
                  <a:t>b</a:t>
                </a:r>
                <a:r>
                  <a:rPr lang="en-US" sz="2000" dirty="0" smtClean="0">
                    <a:solidFill>
                      <a:schemeClr val="accent1"/>
                    </a:solidFill>
                  </a:rPr>
                  <a:t>ase functions)</a:t>
                </a:r>
                <a:endParaRPr lang="en-US" sz="2000" dirty="0">
                  <a:solidFill>
                    <a:schemeClr val="accent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4858093" y="6146284"/>
                <a:ext cx="2247218" cy="707886"/>
              </a:xfrm>
              <a:prstGeom prst="rect">
                <a:avLst/>
              </a:prstGeom>
              <a:blipFill rotWithShape="0">
                <a:blip r:embed="rId6"/>
                <a:stretch>
                  <a:fillRect l="-813" t="-4310"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039426" y="6134100"/>
                <a:ext cx="21626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rPr>
                        <m:t>≤</m:t>
                      </m:r>
                      <m:r>
                        <a:rPr lang="en-US" sz="2000" b="1" i="1" dirty="0" smtClean="0">
                          <a:solidFill>
                            <a:schemeClr val="tx2"/>
                          </a:solidFill>
                          <a:latin typeface="Cambria Math" panose="02040503050406030204" pitchFamily="18" charset="0"/>
                        </a:rPr>
                        <m:t>𝟐</m:t>
                      </m:r>
                      <m:r>
                        <a:rPr lang="en-US" sz="2000" b="1" i="1" dirty="0" smtClean="0">
                          <a:solidFill>
                            <a:schemeClr val="tx2"/>
                          </a:solidFill>
                          <a:latin typeface="Cambria Math" panose="02040503050406030204" pitchFamily="18" charset="0"/>
                        </a:rPr>
                        <m:t>𝒏</m:t>
                      </m:r>
                      <m:r>
                        <a:rPr lang="en-US" sz="2000" b="1" i="1" dirty="0" smtClean="0">
                          <a:solidFill>
                            <a:schemeClr val="tx2"/>
                          </a:solidFill>
                          <a:latin typeface="Cambria Math" panose="02040503050406030204" pitchFamily="18" charset="0"/>
                        </a:rPr>
                        <m:t>=</m:t>
                      </m:r>
                      <m:r>
                        <a:rPr lang="en-US" sz="2000" b="1" i="1" dirty="0" smtClean="0">
                          <a:solidFill>
                            <a:schemeClr val="tx2"/>
                          </a:solidFill>
                          <a:latin typeface="Cambria Math" panose="02040503050406030204" pitchFamily="18" charset="0"/>
                        </a:rPr>
                        <m:t>𝟐</m:t>
                      </m:r>
                      <m:r>
                        <a:rPr lang="en-US" sz="2000" b="1" i="1" dirty="0" smtClean="0">
                          <a:solidFill>
                            <a:schemeClr val="tx2"/>
                          </a:solidFill>
                          <a:latin typeface="Cambria Math" panose="02040503050406030204" pitchFamily="18" charset="0"/>
                        </a:rPr>
                        <m:t>(</m:t>
                      </m:r>
                      <m:r>
                        <a:rPr lang="en-US" sz="2000" b="1" i="1" dirty="0" smtClean="0">
                          <a:solidFill>
                            <a:schemeClr val="tx2"/>
                          </a:solidFill>
                          <a:latin typeface="Cambria Math" panose="02040503050406030204" pitchFamily="18" charset="0"/>
                        </a:rPr>
                        <m:t>𝒎</m:t>
                      </m:r>
                      <m:r>
                        <a:rPr lang="en-US" sz="2000" b="1" i="1" dirty="0" smtClean="0">
                          <a:solidFill>
                            <a:schemeClr val="tx2"/>
                          </a:solidFill>
                          <a:latin typeface="Cambria Math" panose="02040503050406030204" pitchFamily="18" charset="0"/>
                        </a:rPr>
                        <m:t>+</m:t>
                      </m:r>
                      <m:r>
                        <a:rPr lang="en-US" sz="2000" b="1" i="1" dirty="0" smtClean="0">
                          <a:solidFill>
                            <a:schemeClr val="tx2"/>
                          </a:solidFill>
                          <a:latin typeface="Cambria Math" panose="02040503050406030204" pitchFamily="18" charset="0"/>
                        </a:rPr>
                        <m:t>𝒌</m:t>
                      </m:r>
                      <m:r>
                        <a:rPr lang="en-US" sz="2000" b="1" i="1" dirty="0" smtClean="0">
                          <a:solidFill>
                            <a:schemeClr val="tx2"/>
                          </a:solidFill>
                          <a:latin typeface="Cambria Math" panose="02040503050406030204" pitchFamily="18" charset="0"/>
                        </a:rPr>
                        <m:t>)</m:t>
                      </m:r>
                    </m:oMath>
                  </m:oMathPara>
                </a14:m>
                <a:endParaRPr lang="en-US" sz="2000" b="1"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039426" y="6134100"/>
                <a:ext cx="2162629" cy="400110"/>
              </a:xfrm>
              <a:prstGeom prst="rect">
                <a:avLst/>
              </a:prstGeom>
              <a:blipFill rotWithShape="0">
                <a:blip r:embed="rId7"/>
                <a:stretch>
                  <a:fillRect r="-1127" b="-15152"/>
                </a:stretch>
              </a:blipFill>
            </p:spPr>
            <p:txBody>
              <a:bodyPr/>
              <a:lstStyle/>
              <a:p>
                <a:r>
                  <a:rPr lang="en-US">
                    <a:noFill/>
                  </a:rPr>
                  <a:t> </a:t>
                </a:r>
              </a:p>
            </p:txBody>
          </p:sp>
        </mc:Fallback>
      </mc:AlternateContent>
      <p:sp>
        <p:nvSpPr>
          <p:cNvPr id="23" name="TextBox 22"/>
          <p:cNvSpPr txBox="1"/>
          <p:nvPr/>
        </p:nvSpPr>
        <p:spPr>
          <a:xfrm>
            <a:off x="3347119" y="4932637"/>
            <a:ext cx="572594" cy="461665"/>
          </a:xfrm>
          <a:prstGeom prst="rect">
            <a:avLst/>
          </a:prstGeom>
          <a:noFill/>
        </p:spPr>
        <p:txBody>
          <a:bodyPr wrap="none" rtlCol="0">
            <a:spAutoFit/>
          </a:bodyPr>
          <a:lstStyle/>
          <a:p>
            <a:pPr algn="ctr"/>
            <a:r>
              <a:rPr lang="en-US" sz="2400" dirty="0" smtClean="0">
                <a:solidFill>
                  <a:schemeClr val="accent2"/>
                </a:solidFill>
              </a:rPr>
              <a:t>2.1</a:t>
            </a:r>
            <a:endParaRPr lang="en-US" sz="2400" dirty="0">
              <a:solidFill>
                <a:schemeClr val="accent2"/>
              </a:solidFill>
            </a:endParaRPr>
          </a:p>
        </p:txBody>
      </p:sp>
      <p:sp>
        <p:nvSpPr>
          <p:cNvPr id="24" name="TextBox 23"/>
          <p:cNvSpPr txBox="1"/>
          <p:nvPr/>
        </p:nvSpPr>
        <p:spPr>
          <a:xfrm>
            <a:off x="5378424" y="4932637"/>
            <a:ext cx="572594" cy="461665"/>
          </a:xfrm>
          <a:prstGeom prst="rect">
            <a:avLst/>
          </a:prstGeom>
          <a:noFill/>
        </p:spPr>
        <p:txBody>
          <a:bodyPr wrap="none" rtlCol="0">
            <a:spAutoFit/>
          </a:bodyPr>
          <a:lstStyle/>
          <a:p>
            <a:pPr algn="ctr"/>
            <a:r>
              <a:rPr lang="en-US" sz="2400" dirty="0" smtClean="0">
                <a:solidFill>
                  <a:schemeClr val="accent1"/>
                </a:solidFill>
              </a:rPr>
              <a:t>2.2</a:t>
            </a:r>
            <a:endParaRPr lang="en-US" sz="2400" dirty="0">
              <a:solidFill>
                <a:schemeClr val="accent1"/>
              </a:solidFill>
            </a:endParaRPr>
          </a:p>
        </p:txBody>
      </p:sp>
    </p:spTree>
    <p:extLst>
      <p:ext uri="{BB962C8B-B14F-4D97-AF65-F5344CB8AC3E}">
        <p14:creationId xmlns:p14="http://schemas.microsoft.com/office/powerpoint/2010/main" val="286794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1000"/>
                                        <p:tgtEl>
                                          <p:spTgt spid="13">
                                            <p:txEl>
                                              <p:pRg st="2" end="2"/>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2" grpId="0"/>
      <p:bldP spid="17" grpId="0"/>
      <p:bldP spid="18" grpId="0"/>
      <p:bldP spid="31" grpId="0" animBg="1"/>
      <p:bldP spid="32" grpId="0" animBg="1"/>
      <p:bldP spid="33" grpId="0"/>
      <p:bldP spid="34" grpId="0"/>
      <p:bldP spid="5" grpId="0"/>
      <p:bldP spid="23"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42"/>
            <a:ext cx="8229600" cy="1143000"/>
          </a:xfrm>
        </p:spPr>
        <p:txBody>
          <a:bodyPr/>
          <a:lstStyle/>
          <a:p>
            <a:r>
              <a:rPr lang="en-US" dirty="0"/>
              <a:t>Experimental Setup</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31</a:t>
            </a:fld>
            <a:endParaRPr lang="fr-CH" dirty="0"/>
          </a:p>
        </p:txBody>
      </p:sp>
      <p:sp>
        <p:nvSpPr>
          <p:cNvPr id="7" name="Content Placeholder 7"/>
          <p:cNvSpPr>
            <a:spLocks noGrp="1"/>
          </p:cNvSpPr>
          <p:nvPr>
            <p:ph idx="1"/>
          </p:nvPr>
        </p:nvSpPr>
        <p:spPr>
          <a:xfrm>
            <a:off x="457200" y="1461411"/>
            <a:ext cx="8229600" cy="4863189"/>
          </a:xfrm>
        </p:spPr>
        <p:txBody>
          <a:bodyPr>
            <a:normAutofit/>
          </a:bodyPr>
          <a:lstStyle/>
          <a:p>
            <a:r>
              <a:rPr lang="en-US" dirty="0"/>
              <a:t>Implemented </a:t>
            </a:r>
            <a:r>
              <a:rPr lang="en-US" dirty="0" smtClean="0"/>
              <a:t>into ABC</a:t>
            </a:r>
            <a:endParaRPr lang="en-US" dirty="0"/>
          </a:p>
          <a:p>
            <a:pPr lvl="1"/>
            <a:r>
              <a:rPr lang="en-US" dirty="0"/>
              <a:t>Uses the integrated version of </a:t>
            </a:r>
            <a:r>
              <a:rPr lang="en-US" dirty="0" err="1"/>
              <a:t>MiniSat</a:t>
            </a:r>
            <a:r>
              <a:rPr lang="en-US" dirty="0"/>
              <a:t> which provides SAT assignments and UNSAT proofs</a:t>
            </a:r>
          </a:p>
          <a:p>
            <a:r>
              <a:rPr lang="en-US" dirty="0" smtClean="0"/>
              <a:t>Benchmarks</a:t>
            </a:r>
          </a:p>
          <a:p>
            <a:pPr lvl="1"/>
            <a:r>
              <a:rPr lang="en-US" dirty="0" smtClean="0"/>
              <a:t>Arithmetic circuits</a:t>
            </a:r>
          </a:p>
          <a:p>
            <a:pPr lvl="1"/>
            <a:r>
              <a:rPr lang="en-US" dirty="0" smtClean="0"/>
              <a:t>The large combinatorial </a:t>
            </a:r>
            <a:r>
              <a:rPr lang="en-US" smtClean="0"/>
              <a:t>MCNC benchmarks</a:t>
            </a:r>
            <a:endParaRPr lang="en-US" dirty="0"/>
          </a:p>
          <a:p>
            <a:r>
              <a:rPr lang="en-US" dirty="0"/>
              <a:t>Generate base functions as k-input cuts </a:t>
            </a:r>
          </a:p>
          <a:p>
            <a:r>
              <a:rPr lang="en-US" dirty="0" smtClean="0"/>
              <a:t>Motivation </a:t>
            </a:r>
            <a:r>
              <a:rPr lang="en-US" dirty="0"/>
              <a:t>from the Iterative Layering algorithm [Verma’09</a:t>
            </a:r>
            <a:r>
              <a:rPr lang="en-US" dirty="0" smtClean="0"/>
              <a:t>]</a:t>
            </a:r>
            <a:endParaRPr lang="en-US" dirty="0"/>
          </a:p>
        </p:txBody>
      </p:sp>
    </p:spTree>
    <p:extLst>
      <p:ext uri="{BB962C8B-B14F-4D97-AF65-F5344CB8AC3E}">
        <p14:creationId xmlns:p14="http://schemas.microsoft.com/office/powerpoint/2010/main" val="304616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42"/>
            <a:ext cx="8229600" cy="1143000"/>
          </a:xfrm>
        </p:spPr>
        <p:txBody>
          <a:bodyPr>
            <a:normAutofit fontScale="90000"/>
          </a:bodyPr>
          <a:lstStyle/>
          <a:p>
            <a:r>
              <a:rPr lang="en-US" dirty="0" smtClean="0"/>
              <a:t>Experimental Setup</a:t>
            </a:r>
            <a:br>
              <a:rPr lang="en-US" dirty="0" smtClean="0"/>
            </a:br>
            <a:r>
              <a:rPr lang="en-US" dirty="0" smtClean="0"/>
              <a:t>(Base Functions &amp; Layers Generation)</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32</a:t>
            </a:fld>
            <a:endParaRPr lang="fr-CH"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66" y="1596572"/>
            <a:ext cx="7120691" cy="4582121"/>
          </a:xfrm>
          <a:prstGeom prst="rect">
            <a:avLst/>
          </a:prstGeom>
        </p:spPr>
      </p:pic>
      <p:pic>
        <p:nvPicPr>
          <p:cNvPr id="5" name="Content Placeholder 4"/>
          <p:cNvPicPr>
            <a:picLocks noGrp="1" noChangeAspect="1"/>
          </p:cNvPicPr>
          <p:nvPr>
            <p:ph idx="1"/>
          </p:nvPr>
        </p:nvPicPr>
        <p:blipFill rotWithShape="1">
          <a:blip r:embed="rId4">
            <a:extLst>
              <a:ext uri="{28A0092B-C50C-407E-A947-70E740481C1C}">
                <a14:useLocalDpi xmlns:a14="http://schemas.microsoft.com/office/drawing/2010/main" val="0"/>
              </a:ext>
            </a:extLst>
          </a:blip>
          <a:srcRect t="1262"/>
          <a:stretch/>
        </p:blipFill>
        <p:spPr>
          <a:xfrm>
            <a:off x="905175" y="1600200"/>
            <a:ext cx="7307127" cy="4543425"/>
          </a:xfrm>
        </p:spPr>
      </p:pic>
    </p:spTree>
    <p:extLst>
      <p:ext uri="{BB962C8B-B14F-4D97-AF65-F5344CB8AC3E}">
        <p14:creationId xmlns:p14="http://schemas.microsoft.com/office/powerpoint/2010/main" val="3416048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txBox="1">
            <a:spLocks/>
          </p:cNvSpPr>
          <p:nvPr/>
        </p:nvSpPr>
        <p:spPr>
          <a:xfrm>
            <a:off x="457200" y="1306289"/>
            <a:ext cx="8229600" cy="5143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Layers with at least one omitted base function</a:t>
            </a:r>
          </a:p>
          <a:p>
            <a:endParaRPr lang="en-US" dirty="0" smtClean="0"/>
          </a:p>
          <a:p>
            <a:endParaRPr lang="en-US" dirty="0" smtClean="0"/>
          </a:p>
        </p:txBody>
      </p:sp>
      <p:sp>
        <p:nvSpPr>
          <p:cNvPr id="2" name="Title 1"/>
          <p:cNvSpPr>
            <a:spLocks noGrp="1"/>
          </p:cNvSpPr>
          <p:nvPr>
            <p:ph type="title"/>
          </p:nvPr>
        </p:nvSpPr>
        <p:spPr>
          <a:xfrm>
            <a:off x="457200" y="111358"/>
            <a:ext cx="8229600" cy="1143000"/>
          </a:xfrm>
        </p:spPr>
        <p:txBody>
          <a:bodyPr>
            <a:normAutofit fontScale="90000"/>
          </a:bodyPr>
          <a:lstStyle/>
          <a:p>
            <a:r>
              <a:rPr lang="en-US" dirty="0"/>
              <a:t>Imposing a Set of Base </a:t>
            </a:r>
            <a:r>
              <a:rPr lang="en-US" dirty="0" smtClean="0"/>
              <a:t>Functions</a:t>
            </a:r>
            <a:br>
              <a:rPr lang="en-US" dirty="0" smtClean="0"/>
            </a:br>
            <a:r>
              <a:rPr lang="en-US" dirty="0" smtClean="0"/>
              <a:t>(Failure Rate)</a:t>
            </a:r>
            <a:endParaRPr lang="fr-CH" dirty="0"/>
          </a:p>
        </p:txBody>
      </p:sp>
      <p:sp>
        <p:nvSpPr>
          <p:cNvPr id="6" name="Slide Number Placeholder 5"/>
          <p:cNvSpPr>
            <a:spLocks noGrp="1"/>
          </p:cNvSpPr>
          <p:nvPr>
            <p:ph type="sldNum" sz="quarter" idx="12"/>
          </p:nvPr>
        </p:nvSpPr>
        <p:spPr>
          <a:xfrm>
            <a:off x="6904269" y="6356350"/>
            <a:ext cx="2133600" cy="365125"/>
          </a:xfrm>
        </p:spPr>
        <p:txBody>
          <a:bodyPr/>
          <a:lstStyle/>
          <a:p>
            <a:fld id="{01F96366-B938-4A62-96E8-BE9975517719}" type="slidenum">
              <a:rPr lang="fr-CH" smtClean="0"/>
              <a:t>33</a:t>
            </a:fld>
            <a:endParaRPr lang="fr-CH"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19439832"/>
              </p:ext>
            </p:extLst>
          </p:nvPr>
        </p:nvGraphicFramePr>
        <p:xfrm>
          <a:off x="457200" y="1861459"/>
          <a:ext cx="8229600" cy="1893751"/>
        </p:xfrm>
        <a:graphic>
          <a:graphicData uri="http://schemas.openxmlformats.org/drawingml/2006/table">
            <a:tbl>
              <a:tblPr firstRow="1" bandRow="1">
                <a:tableStyleId>{85BE263C-DBD7-4A20-BB59-AAB30ACAA65A}</a:tableStyleId>
              </a:tblPr>
              <a:tblGrid>
                <a:gridCol w="3094264"/>
                <a:gridCol w="1575707"/>
                <a:gridCol w="1918608"/>
                <a:gridCol w="1641021"/>
              </a:tblGrid>
              <a:tr h="370840">
                <a:tc rowSpan="2">
                  <a:txBody>
                    <a:bodyPr/>
                    <a:lstStyle/>
                    <a:p>
                      <a:endParaRPr lang="en-US" dirty="0">
                        <a:solidFill>
                          <a:schemeClr val="bg1"/>
                        </a:solidFill>
                      </a:endParaRPr>
                    </a:p>
                  </a:txBody>
                  <a:tcPr>
                    <a:lnB w="28575" cap="flat" cmpd="sng" algn="ctr">
                      <a:solidFill>
                        <a:schemeClr val="tx1"/>
                      </a:solidFill>
                      <a:prstDash val="solid"/>
                      <a:round/>
                      <a:headEnd type="none" w="med" len="med"/>
                      <a:tailEnd type="none" w="med" len="med"/>
                    </a:lnB>
                  </a:tcPr>
                </a:tc>
                <a:tc rowSpan="2">
                  <a:txBody>
                    <a:bodyPr/>
                    <a:lstStyle/>
                    <a:p>
                      <a:pPr algn="ctr"/>
                      <a:r>
                        <a:rPr lang="en-US" sz="2000" dirty="0" smtClean="0"/>
                        <a:t>Standard Method</a:t>
                      </a:r>
                      <a:endParaRPr lang="en-US" sz="2000" dirty="0">
                        <a:solidFill>
                          <a:schemeClr val="bg1"/>
                        </a:solidFill>
                      </a:endParaRPr>
                    </a:p>
                  </a:txBody>
                  <a:tcPr anchor="ctr">
                    <a:lnB w="28575" cap="flat" cmpd="sng" algn="ctr">
                      <a:solidFill>
                        <a:schemeClr val="tx1"/>
                      </a:solidFill>
                      <a:prstDash val="solid"/>
                      <a:round/>
                      <a:headEnd type="none" w="med" len="med"/>
                      <a:tailEnd type="none" w="med" len="med"/>
                    </a:lnB>
                  </a:tcPr>
                </a:tc>
                <a:tc gridSpan="2">
                  <a:txBody>
                    <a:bodyPr/>
                    <a:lstStyle/>
                    <a:p>
                      <a:pPr algn="ctr"/>
                      <a:r>
                        <a:rPr lang="en-US" sz="2000" dirty="0" smtClean="0"/>
                        <a:t>Carving Method</a:t>
                      </a:r>
                      <a:endParaRPr lang="en-US" sz="2000" dirty="0">
                        <a:solidFill>
                          <a:schemeClr val="bg1"/>
                        </a:solidFill>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2000" dirty="0">
                        <a:solidFill>
                          <a:schemeClr val="bg1"/>
                        </a:solidFill>
                      </a:endParaRPr>
                    </a:p>
                  </a:txBody>
                  <a:tcPr>
                    <a:lnB w="19050" cap="flat" cmpd="sng" algn="ctr">
                      <a:solidFill>
                        <a:schemeClr val="tx1"/>
                      </a:solidFill>
                      <a:prstDash val="solid"/>
                      <a:round/>
                      <a:headEnd type="none" w="med" len="med"/>
                      <a:tailEnd type="none" w="med" len="med"/>
                    </a:lnB>
                    <a:solidFill>
                      <a:srgbClr val="C10F17"/>
                    </a:solidFill>
                  </a:tcPr>
                </a:tc>
              </a:tr>
              <a:tr h="370840">
                <a:tc vMerge="1">
                  <a:txBody>
                    <a:bodyPr/>
                    <a:lstStyle/>
                    <a:p>
                      <a:endParaRPr lang="en-US" dirty="0">
                        <a:solidFill>
                          <a:schemeClr val="bg1"/>
                        </a:solidFill>
                      </a:endParaRPr>
                    </a:p>
                  </a:txBody>
                  <a:tcPr>
                    <a:lnB w="28575" cap="flat" cmpd="sng" algn="ctr">
                      <a:solidFill>
                        <a:schemeClr val="tx1"/>
                      </a:solidFill>
                      <a:prstDash val="solid"/>
                      <a:round/>
                      <a:headEnd type="none" w="med" len="med"/>
                      <a:tailEnd type="none" w="med" len="med"/>
                    </a:lnB>
                    <a:solidFill>
                      <a:srgbClr val="C10F17"/>
                    </a:solidFill>
                  </a:tcPr>
                </a:tc>
                <a:tc vMerge="1">
                  <a:txBody>
                    <a:bodyPr/>
                    <a:lstStyle/>
                    <a:p>
                      <a:pPr algn="ctr"/>
                      <a:endParaRPr lang="en-US" sz="2000" dirty="0">
                        <a:solidFill>
                          <a:schemeClr val="bg1"/>
                        </a:solidFill>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10F17"/>
                    </a:solidFill>
                  </a:tcPr>
                </a:tc>
                <a:tc>
                  <a:txBody>
                    <a:bodyPr/>
                    <a:lstStyle/>
                    <a:p>
                      <a:pPr marL="0" algn="ctr" defTabSz="914400" rtl="0" eaLnBrk="1" latinLnBrk="0" hangingPunct="1"/>
                      <a:r>
                        <a:rPr lang="en-US" sz="1800" b="1" kern="1200" dirty="0" smtClean="0">
                          <a:solidFill>
                            <a:schemeClr val="bg1"/>
                          </a:solidFill>
                          <a:latin typeface="+mn-lt"/>
                          <a:ea typeface="+mn-ea"/>
                          <a:cs typeface="+mn-cs"/>
                        </a:rPr>
                        <a:t>Basic</a:t>
                      </a:r>
                      <a:endParaRPr lang="en-US" sz="1800" b="1" kern="1200" dirty="0">
                        <a:solidFill>
                          <a:schemeClr val="bg1"/>
                        </a:solidFill>
                        <a:latin typeface="+mn-lt"/>
                        <a:ea typeface="+mn-ea"/>
                        <a:cs typeface="+mn-cs"/>
                      </a:endParaRPr>
                    </a:p>
                  </a:txBody>
                  <a:tcPr>
                    <a:lnL w="25400" cmpd="sng">
                      <a:noFill/>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504D"/>
                    </a:solidFill>
                  </a:tcPr>
                </a:tc>
                <a:tc>
                  <a:txBody>
                    <a:bodyPr/>
                    <a:lstStyle/>
                    <a:p>
                      <a:pPr marL="0" algn="ctr" defTabSz="914400" rtl="0" eaLnBrk="1" latinLnBrk="0" hangingPunct="1"/>
                      <a:r>
                        <a:rPr lang="en-US" sz="1800" b="1" kern="1200" dirty="0" err="1" smtClean="0">
                          <a:solidFill>
                            <a:schemeClr val="bg1"/>
                          </a:solidFill>
                          <a:latin typeface="+mn-lt"/>
                          <a:ea typeface="+mn-ea"/>
                          <a:cs typeface="+mn-cs"/>
                        </a:rPr>
                        <a:t>Optimised</a:t>
                      </a:r>
                      <a:endParaRPr lang="en-US" sz="1800" b="1"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504D"/>
                    </a:solidFill>
                  </a:tcPr>
                </a:tc>
              </a:tr>
              <a:tr h="370840">
                <a:tc>
                  <a:txBody>
                    <a:bodyPr/>
                    <a:lstStyle/>
                    <a:p>
                      <a:r>
                        <a:rPr lang="en-US" dirty="0" smtClean="0"/>
                        <a:t>Arithmetic Circuits</a:t>
                      </a:r>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smtClean="0"/>
                        <a:t>74.59%</a:t>
                      </a:r>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smtClean="0"/>
                        <a:t>0.26%</a:t>
                      </a:r>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smtClean="0"/>
                        <a:t>0.07%</a:t>
                      </a:r>
                      <a:endParaRPr lang="en-US" dirty="0"/>
                    </a:p>
                  </a:txBody>
                  <a:tcPr>
                    <a:lnT w="28575" cap="flat" cmpd="sng" algn="ctr">
                      <a:solidFill>
                        <a:schemeClr val="tx1"/>
                      </a:solidFill>
                      <a:prstDash val="solid"/>
                      <a:round/>
                      <a:headEnd type="none" w="med" len="med"/>
                      <a:tailEnd type="none" w="med" len="med"/>
                    </a:lnT>
                  </a:tcPr>
                </a:tc>
              </a:tr>
              <a:tr h="384991">
                <a:tc>
                  <a:txBody>
                    <a:bodyPr/>
                    <a:lstStyle/>
                    <a:p>
                      <a:r>
                        <a:rPr lang="en-US" dirty="0" smtClean="0"/>
                        <a:t>Large MCNC (area-</a:t>
                      </a:r>
                      <a:r>
                        <a:rPr lang="en-US" dirty="0" err="1" smtClean="0"/>
                        <a:t>optimised</a:t>
                      </a:r>
                      <a:r>
                        <a:rPr lang="en-US" dirty="0" smtClean="0"/>
                        <a:t>)</a:t>
                      </a:r>
                      <a:endParaRPr lang="en-US" dirty="0"/>
                    </a:p>
                  </a:txBody>
                  <a:tcPr/>
                </a:tc>
                <a:tc>
                  <a:txBody>
                    <a:bodyPr/>
                    <a:lstStyle/>
                    <a:p>
                      <a:pPr algn="ctr"/>
                      <a:r>
                        <a:rPr lang="en-US" dirty="0" smtClean="0"/>
                        <a:t>81.82%</a:t>
                      </a:r>
                      <a:endParaRPr lang="en-US" dirty="0"/>
                    </a:p>
                  </a:txBody>
                  <a:tcPr/>
                </a:tc>
                <a:tc>
                  <a:txBody>
                    <a:bodyPr/>
                    <a:lstStyle/>
                    <a:p>
                      <a:pPr algn="ctr"/>
                      <a:r>
                        <a:rPr lang="en-US" dirty="0" smtClean="0"/>
                        <a:t>83.33%</a:t>
                      </a:r>
                      <a:endParaRPr lang="en-US" dirty="0"/>
                    </a:p>
                  </a:txBody>
                  <a:tcPr/>
                </a:tc>
                <a:tc>
                  <a:txBody>
                    <a:bodyPr/>
                    <a:lstStyle/>
                    <a:p>
                      <a:pPr algn="ctr"/>
                      <a:r>
                        <a:rPr lang="en-US" dirty="0" smtClean="0"/>
                        <a:t>54.55%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Large MCNC (delay-</a:t>
                      </a:r>
                      <a:r>
                        <a:rPr lang="en-US" dirty="0" err="1" smtClean="0"/>
                        <a:t>optimised</a:t>
                      </a:r>
                      <a:r>
                        <a:rPr lang="en-US" dirty="0" smtClean="0"/>
                        <a:t>)</a:t>
                      </a:r>
                    </a:p>
                  </a:txBody>
                  <a:tcPr/>
                </a:tc>
                <a:tc>
                  <a:txBody>
                    <a:bodyPr/>
                    <a:lstStyle/>
                    <a:p>
                      <a:pPr algn="ctr"/>
                      <a:r>
                        <a:rPr lang="en-US" dirty="0" smtClean="0"/>
                        <a:t>92.89%</a:t>
                      </a:r>
                      <a:endParaRPr lang="en-US" dirty="0"/>
                    </a:p>
                  </a:txBody>
                  <a:tcPr/>
                </a:tc>
                <a:tc>
                  <a:txBody>
                    <a:bodyPr/>
                    <a:lstStyle/>
                    <a:p>
                      <a:pPr algn="ctr"/>
                      <a:r>
                        <a:rPr lang="en-US" dirty="0" smtClean="0"/>
                        <a:t>83.76%</a:t>
                      </a:r>
                      <a:endParaRPr lang="en-US" dirty="0"/>
                    </a:p>
                  </a:txBody>
                  <a:tcPr/>
                </a:tc>
                <a:tc>
                  <a:txBody>
                    <a:bodyPr/>
                    <a:lstStyle/>
                    <a:p>
                      <a:pPr algn="ctr"/>
                      <a:r>
                        <a:rPr lang="en-US" dirty="0" smtClean="0"/>
                        <a:t>76.14%</a:t>
                      </a:r>
                      <a:endParaRPr lang="en-US" dirty="0"/>
                    </a:p>
                  </a:txBody>
                  <a:tcPr/>
                </a:tc>
              </a:tr>
            </a:tbl>
          </a:graphicData>
        </a:graphic>
      </p:graphicFrame>
      <p:sp>
        <p:nvSpPr>
          <p:cNvPr id="7" name="Content Placeholder 7"/>
          <p:cNvSpPr txBox="1">
            <a:spLocks/>
          </p:cNvSpPr>
          <p:nvPr/>
        </p:nvSpPr>
        <p:spPr>
          <a:xfrm>
            <a:off x="446314" y="3992339"/>
            <a:ext cx="8229600" cy="5306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dirty="0" smtClean="0"/>
              <a:t>Disconnected base functions among all layers</a:t>
            </a:r>
          </a:p>
          <a:p>
            <a:endParaRPr lang="en-US" sz="3000" dirty="0" smtClean="0"/>
          </a:p>
          <a:p>
            <a:endParaRPr lang="en-US" sz="3000" dirty="0" smtClean="0"/>
          </a:p>
        </p:txBody>
      </p:sp>
      <p:graphicFrame>
        <p:nvGraphicFramePr>
          <p:cNvPr id="9" name="Content Placeholder 2"/>
          <p:cNvGraphicFramePr>
            <a:graphicFrameLocks/>
          </p:cNvGraphicFramePr>
          <p:nvPr>
            <p:extLst>
              <p:ext uri="{D42A27DB-BD31-4B8C-83A1-F6EECF244321}">
                <p14:modId xmlns:p14="http://schemas.microsoft.com/office/powerpoint/2010/main" val="2111683592"/>
              </p:ext>
            </p:extLst>
          </p:nvPr>
        </p:nvGraphicFramePr>
        <p:xfrm>
          <a:off x="446314" y="4569274"/>
          <a:ext cx="8229600" cy="1893751"/>
        </p:xfrm>
        <a:graphic>
          <a:graphicData uri="http://schemas.openxmlformats.org/drawingml/2006/table">
            <a:tbl>
              <a:tblPr firstRow="1" bandRow="1">
                <a:tableStyleId>{85BE263C-DBD7-4A20-BB59-AAB30ACAA65A}</a:tableStyleId>
              </a:tblPr>
              <a:tblGrid>
                <a:gridCol w="3094264"/>
                <a:gridCol w="1575707"/>
                <a:gridCol w="1918608"/>
                <a:gridCol w="1641021"/>
              </a:tblGrid>
              <a:tr h="370840">
                <a:tc rowSpan="2">
                  <a:txBody>
                    <a:bodyPr/>
                    <a:lstStyle/>
                    <a:p>
                      <a:pPr algn="ctr"/>
                      <a:endParaRPr lang="en-US" dirty="0">
                        <a:solidFill>
                          <a:schemeClr val="bg1"/>
                        </a:solidFill>
                      </a:endParaRPr>
                    </a:p>
                  </a:txBody>
                  <a:tcPr>
                    <a:lnB w="28575" cap="flat" cmpd="sng" algn="ctr">
                      <a:solidFill>
                        <a:schemeClr val="tx1"/>
                      </a:solidFill>
                      <a:prstDash val="solid"/>
                      <a:round/>
                      <a:headEnd type="none" w="med" len="med"/>
                      <a:tailEnd type="none" w="med" len="med"/>
                    </a:lnB>
                  </a:tcPr>
                </a:tc>
                <a:tc rowSpan="2">
                  <a:txBody>
                    <a:bodyPr/>
                    <a:lstStyle/>
                    <a:p>
                      <a:pPr algn="ctr"/>
                      <a:r>
                        <a:rPr lang="en-US" sz="2000" dirty="0" smtClean="0"/>
                        <a:t>Standard Method</a:t>
                      </a:r>
                      <a:endParaRPr lang="en-US" sz="2000" dirty="0">
                        <a:solidFill>
                          <a:schemeClr val="bg1"/>
                        </a:solidFill>
                      </a:endParaRPr>
                    </a:p>
                  </a:txBody>
                  <a:tcPr anchor="ctr">
                    <a:lnR>
                      <a:noFill/>
                    </a:lnR>
                    <a:lnB w="28575" cap="flat" cmpd="sng" algn="ctr">
                      <a:solidFill>
                        <a:schemeClr val="tx1"/>
                      </a:solidFill>
                      <a:prstDash val="solid"/>
                      <a:round/>
                      <a:headEnd type="none" w="med" len="med"/>
                      <a:tailEnd type="none" w="med" len="med"/>
                    </a:lnB>
                    <a:solidFill>
                      <a:srgbClr val="C0504D"/>
                    </a:solidFill>
                  </a:tcPr>
                </a:tc>
                <a:tc gridSpan="2">
                  <a:txBody>
                    <a:bodyPr/>
                    <a:lstStyle/>
                    <a:p>
                      <a:pPr algn="ctr"/>
                      <a:r>
                        <a:rPr lang="en-US" sz="2000" dirty="0" smtClean="0"/>
                        <a:t>Carving Method</a:t>
                      </a:r>
                      <a:endParaRPr lang="en-US" sz="2000" dirty="0">
                        <a:solidFill>
                          <a:schemeClr val="bg1"/>
                        </a:solidFill>
                      </a:endParaRPr>
                    </a:p>
                  </a:txBody>
                  <a:tcPr anchor="ctr">
                    <a:lnL>
                      <a:noFill/>
                    </a:lnL>
                    <a:lnB w="12700" cap="flat" cmpd="sng" algn="ctr">
                      <a:solidFill>
                        <a:schemeClr val="tx1"/>
                      </a:solidFill>
                      <a:prstDash val="solid"/>
                      <a:round/>
                      <a:headEnd type="none" w="med" len="med"/>
                      <a:tailEnd type="none" w="med" len="med"/>
                    </a:lnB>
                    <a:solidFill>
                      <a:srgbClr val="C0504D"/>
                    </a:solidFill>
                  </a:tcPr>
                </a:tc>
                <a:tc hMerge="1">
                  <a:txBody>
                    <a:bodyPr/>
                    <a:lstStyle/>
                    <a:p>
                      <a:pPr algn="ctr"/>
                      <a:endParaRPr lang="en-US" sz="2000" dirty="0">
                        <a:solidFill>
                          <a:schemeClr val="bg1"/>
                        </a:solidFill>
                      </a:endParaRPr>
                    </a:p>
                  </a:txBody>
                  <a:tcPr>
                    <a:lnB w="19050" cap="flat" cmpd="sng" algn="ctr">
                      <a:solidFill>
                        <a:schemeClr val="tx1"/>
                      </a:solidFill>
                      <a:prstDash val="solid"/>
                      <a:round/>
                      <a:headEnd type="none" w="med" len="med"/>
                      <a:tailEnd type="none" w="med" len="med"/>
                    </a:lnB>
                    <a:solidFill>
                      <a:srgbClr val="C10F17"/>
                    </a:solidFill>
                  </a:tcPr>
                </a:tc>
              </a:tr>
              <a:tr h="370840">
                <a:tc vMerge="1">
                  <a:txBody>
                    <a:bodyPr/>
                    <a:lstStyle/>
                    <a:p>
                      <a:endParaRPr lang="en-US" dirty="0">
                        <a:solidFill>
                          <a:schemeClr val="bg1"/>
                        </a:solidFill>
                      </a:endParaRPr>
                    </a:p>
                  </a:txBody>
                  <a:tcPr>
                    <a:lnB w="28575" cap="flat" cmpd="sng" algn="ctr">
                      <a:solidFill>
                        <a:schemeClr val="tx1"/>
                      </a:solidFill>
                      <a:prstDash val="solid"/>
                      <a:round/>
                      <a:headEnd type="none" w="med" len="med"/>
                      <a:tailEnd type="none" w="med" len="med"/>
                    </a:lnB>
                    <a:solidFill>
                      <a:srgbClr val="C10F17"/>
                    </a:solidFill>
                  </a:tcPr>
                </a:tc>
                <a:tc vMerge="1">
                  <a:txBody>
                    <a:bodyPr/>
                    <a:lstStyle/>
                    <a:p>
                      <a:pPr algn="ctr"/>
                      <a:endParaRPr lang="en-US" sz="2000" dirty="0">
                        <a:solidFill>
                          <a:schemeClr val="bg1"/>
                        </a:solidFill>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10F17"/>
                    </a:solidFill>
                  </a:tcPr>
                </a:tc>
                <a:tc>
                  <a:txBody>
                    <a:bodyPr/>
                    <a:lstStyle/>
                    <a:p>
                      <a:pPr marL="0" algn="ctr" defTabSz="914400" rtl="0" eaLnBrk="1" latinLnBrk="0" hangingPunct="1"/>
                      <a:r>
                        <a:rPr lang="en-US" sz="1800" b="1" kern="1200" dirty="0" smtClean="0">
                          <a:solidFill>
                            <a:schemeClr val="bg1"/>
                          </a:solidFill>
                          <a:latin typeface="+mn-lt"/>
                          <a:ea typeface="+mn-ea"/>
                          <a:cs typeface="+mn-cs"/>
                        </a:rPr>
                        <a:t>Basic</a:t>
                      </a:r>
                      <a:endParaRPr lang="en-US" sz="1800" b="1" kern="1200" dirty="0">
                        <a:solidFill>
                          <a:schemeClr val="bg1"/>
                        </a:solidFill>
                        <a:latin typeface="+mn-lt"/>
                        <a:ea typeface="+mn-ea"/>
                        <a:cs typeface="+mn-cs"/>
                      </a:endParaRPr>
                    </a:p>
                  </a:txBody>
                  <a:tcPr>
                    <a:lnL w="25400" cmpd="sng">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504D"/>
                    </a:solidFill>
                  </a:tcPr>
                </a:tc>
                <a:tc>
                  <a:txBody>
                    <a:bodyPr/>
                    <a:lstStyle/>
                    <a:p>
                      <a:pPr marL="0" algn="ctr" defTabSz="914400" rtl="0" eaLnBrk="1" latinLnBrk="0" hangingPunct="1"/>
                      <a:r>
                        <a:rPr lang="en-US" sz="1800" b="1" kern="1200" dirty="0" err="1" smtClean="0">
                          <a:solidFill>
                            <a:schemeClr val="bg1"/>
                          </a:solidFill>
                          <a:latin typeface="+mn-lt"/>
                          <a:ea typeface="+mn-ea"/>
                          <a:cs typeface="+mn-cs"/>
                        </a:rPr>
                        <a:t>Optimised</a:t>
                      </a:r>
                      <a:endParaRPr lang="en-US" sz="1800" b="1" kern="1200" dirty="0">
                        <a:solidFill>
                          <a:schemeClr val="bg1"/>
                        </a:solidFill>
                        <a:latin typeface="+mn-lt"/>
                        <a:ea typeface="+mn-ea"/>
                        <a:cs typeface="+mn-cs"/>
                      </a:endParaRPr>
                    </a:p>
                  </a:txBody>
                  <a:tcPr>
                    <a:lnL>
                      <a:noFill/>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504D"/>
                    </a:solidFill>
                  </a:tcPr>
                </a:tc>
              </a:tr>
              <a:tr h="370840">
                <a:tc>
                  <a:txBody>
                    <a:bodyPr/>
                    <a:lstStyle/>
                    <a:p>
                      <a:r>
                        <a:rPr lang="en-US" dirty="0" smtClean="0"/>
                        <a:t>Arithmetic Circuits</a:t>
                      </a:r>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smtClean="0"/>
                        <a:t>64.02%</a:t>
                      </a:r>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smtClean="0"/>
                        <a:t>0.17%</a:t>
                      </a:r>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smtClean="0"/>
                        <a:t>0.04%</a:t>
                      </a:r>
                      <a:endParaRPr lang="en-US" dirty="0"/>
                    </a:p>
                  </a:txBody>
                  <a:tcPr>
                    <a:lnT w="28575" cap="flat" cmpd="sng" algn="ctr">
                      <a:solidFill>
                        <a:schemeClr val="tx1"/>
                      </a:solidFill>
                      <a:prstDash val="solid"/>
                      <a:round/>
                      <a:headEnd type="none" w="med" len="med"/>
                      <a:tailEnd type="none" w="med" len="med"/>
                    </a:lnT>
                  </a:tcPr>
                </a:tc>
              </a:tr>
              <a:tr h="384991">
                <a:tc>
                  <a:txBody>
                    <a:bodyPr/>
                    <a:lstStyle/>
                    <a:p>
                      <a:r>
                        <a:rPr lang="en-US" dirty="0" smtClean="0"/>
                        <a:t>Large MCNC (area-</a:t>
                      </a:r>
                      <a:r>
                        <a:rPr lang="en-US" dirty="0" err="1" smtClean="0"/>
                        <a:t>optimised</a:t>
                      </a:r>
                      <a:r>
                        <a:rPr lang="en-US" dirty="0" smtClean="0"/>
                        <a:t>)</a:t>
                      </a:r>
                      <a:endParaRPr lang="en-US" dirty="0"/>
                    </a:p>
                  </a:txBody>
                  <a:tcPr/>
                </a:tc>
                <a:tc>
                  <a:txBody>
                    <a:bodyPr/>
                    <a:lstStyle/>
                    <a:p>
                      <a:pPr algn="ctr"/>
                      <a:r>
                        <a:rPr lang="en-US" dirty="0" smtClean="0"/>
                        <a:t>34.00%</a:t>
                      </a:r>
                      <a:endParaRPr lang="en-US" dirty="0"/>
                    </a:p>
                  </a:txBody>
                  <a:tcPr/>
                </a:tc>
                <a:tc>
                  <a:txBody>
                    <a:bodyPr/>
                    <a:lstStyle/>
                    <a:p>
                      <a:pPr algn="ctr"/>
                      <a:r>
                        <a:rPr lang="en-US" dirty="0" smtClean="0"/>
                        <a:t>26.55%</a:t>
                      </a:r>
                      <a:endParaRPr lang="en-US" dirty="0"/>
                    </a:p>
                  </a:txBody>
                  <a:tcPr/>
                </a:tc>
                <a:tc>
                  <a:txBody>
                    <a:bodyPr/>
                    <a:lstStyle/>
                    <a:p>
                      <a:pPr algn="ctr"/>
                      <a:r>
                        <a:rPr lang="en-US" dirty="0" smtClean="0"/>
                        <a:t>19.85%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Large MCNC (delay-</a:t>
                      </a:r>
                      <a:r>
                        <a:rPr lang="en-US" dirty="0" err="1" smtClean="0"/>
                        <a:t>optimised</a:t>
                      </a:r>
                      <a:r>
                        <a:rPr lang="en-US" dirty="0" smtClean="0"/>
                        <a:t>)</a:t>
                      </a:r>
                    </a:p>
                  </a:txBody>
                  <a:tcPr/>
                </a:tc>
                <a:tc>
                  <a:txBody>
                    <a:bodyPr/>
                    <a:lstStyle/>
                    <a:p>
                      <a:pPr algn="ctr"/>
                      <a:r>
                        <a:rPr lang="en-US" dirty="0" smtClean="0"/>
                        <a:t>77.56%</a:t>
                      </a:r>
                      <a:endParaRPr lang="en-US" dirty="0"/>
                    </a:p>
                  </a:txBody>
                  <a:tcPr/>
                </a:tc>
                <a:tc>
                  <a:txBody>
                    <a:bodyPr/>
                    <a:lstStyle/>
                    <a:p>
                      <a:pPr algn="ctr"/>
                      <a:r>
                        <a:rPr lang="en-US" dirty="0" smtClean="0"/>
                        <a:t>34.30%</a:t>
                      </a:r>
                      <a:endParaRPr lang="en-US" dirty="0"/>
                    </a:p>
                  </a:txBody>
                  <a:tcPr/>
                </a:tc>
                <a:tc>
                  <a:txBody>
                    <a:bodyPr/>
                    <a:lstStyle/>
                    <a:p>
                      <a:pPr algn="ctr"/>
                      <a:r>
                        <a:rPr lang="en-US" dirty="0" smtClean="0"/>
                        <a:t>30.77%</a:t>
                      </a:r>
                      <a:endParaRPr lang="en-US" dirty="0"/>
                    </a:p>
                  </a:txBody>
                  <a:tcPr/>
                </a:tc>
              </a:tr>
            </a:tbl>
          </a:graphicData>
        </a:graphic>
      </p:graphicFrame>
    </p:spTree>
    <p:extLst>
      <p:ext uri="{BB962C8B-B14F-4D97-AF65-F5344CB8AC3E}">
        <p14:creationId xmlns:p14="http://schemas.microsoft.com/office/powerpoint/2010/main" val="4129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844"/>
            <a:ext cx="8229600" cy="1143000"/>
          </a:xfrm>
        </p:spPr>
        <p:txBody>
          <a:bodyPr>
            <a:normAutofit fontScale="90000"/>
          </a:bodyPr>
          <a:lstStyle/>
          <a:p>
            <a:r>
              <a:rPr lang="en-US" dirty="0" smtClean="0"/>
              <a:t>Imposing </a:t>
            </a:r>
            <a:r>
              <a:rPr lang="en-US" dirty="0"/>
              <a:t>a Set of Base Functions</a:t>
            </a:r>
            <a:r>
              <a:rPr lang="en-US" dirty="0" smtClean="0"/>
              <a:t/>
            </a:r>
            <a:br>
              <a:rPr lang="en-US" dirty="0" smtClean="0"/>
            </a:br>
            <a:r>
              <a:rPr lang="en-US" dirty="0" smtClean="0"/>
              <a:t>(Relative Runtime)</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34</a:t>
            </a:fld>
            <a:endParaRPr lang="fr-CH"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0243" y="4214529"/>
            <a:ext cx="5179283" cy="2455694"/>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492" y="1600199"/>
            <a:ext cx="5114566" cy="2449286"/>
          </a:xfrm>
          <a:prstGeom prst="rect">
            <a:avLst/>
          </a:prstGeom>
        </p:spPr>
      </p:pic>
      <p:sp>
        <p:nvSpPr>
          <p:cNvPr id="7" name="TextBox 6"/>
          <p:cNvSpPr txBox="1"/>
          <p:nvPr/>
        </p:nvSpPr>
        <p:spPr>
          <a:xfrm>
            <a:off x="5952721" y="2501677"/>
            <a:ext cx="2733184" cy="646331"/>
          </a:xfrm>
          <a:prstGeom prst="rect">
            <a:avLst/>
          </a:prstGeom>
          <a:noFill/>
        </p:spPr>
        <p:txBody>
          <a:bodyPr wrap="none" rtlCol="0">
            <a:spAutoFit/>
          </a:bodyPr>
          <a:lstStyle/>
          <a:p>
            <a:pPr algn="ctr"/>
            <a:r>
              <a:rPr lang="en-US" dirty="0" smtClean="0"/>
              <a:t>Arithmetic Circuits</a:t>
            </a:r>
          </a:p>
          <a:p>
            <a:pPr algn="ctr"/>
            <a:r>
              <a:rPr lang="en-US" dirty="0" smtClean="0"/>
              <a:t>(Standard Carving Method)</a:t>
            </a:r>
            <a:endParaRPr lang="en-US" dirty="0"/>
          </a:p>
        </p:txBody>
      </p:sp>
      <p:sp>
        <p:nvSpPr>
          <p:cNvPr id="8" name="TextBox 7"/>
          <p:cNvSpPr txBox="1"/>
          <p:nvPr/>
        </p:nvSpPr>
        <p:spPr>
          <a:xfrm>
            <a:off x="5890941" y="5119211"/>
            <a:ext cx="2856744" cy="646331"/>
          </a:xfrm>
          <a:prstGeom prst="rect">
            <a:avLst/>
          </a:prstGeom>
          <a:noFill/>
        </p:spPr>
        <p:txBody>
          <a:bodyPr wrap="none" rtlCol="0">
            <a:spAutoFit/>
          </a:bodyPr>
          <a:lstStyle/>
          <a:p>
            <a:pPr algn="ctr"/>
            <a:r>
              <a:rPr lang="en-US" dirty="0" smtClean="0"/>
              <a:t>Arithmetic Circuits</a:t>
            </a:r>
          </a:p>
          <a:p>
            <a:pPr algn="ctr"/>
            <a:r>
              <a:rPr lang="en-US" dirty="0" smtClean="0"/>
              <a:t>(</a:t>
            </a:r>
            <a:r>
              <a:rPr lang="en-US" dirty="0" err="1" smtClean="0"/>
              <a:t>Optimised</a:t>
            </a:r>
            <a:r>
              <a:rPr lang="en-US" dirty="0" smtClean="0"/>
              <a:t> Carving Method)</a:t>
            </a:r>
            <a:endParaRPr lang="en-US" dirty="0"/>
          </a:p>
        </p:txBody>
      </p:sp>
    </p:spTree>
    <p:extLst>
      <p:ext uri="{BB962C8B-B14F-4D97-AF65-F5344CB8AC3E}">
        <p14:creationId xmlns:p14="http://schemas.microsoft.com/office/powerpoint/2010/main" val="2878752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4"/>
            <a:ext cx="8229600" cy="1143000"/>
          </a:xfrm>
        </p:spPr>
        <p:txBody>
          <a:bodyPr>
            <a:normAutofit/>
          </a:bodyPr>
          <a:lstStyle/>
          <a:p>
            <a:r>
              <a:rPr lang="en-US" dirty="0" smtClean="0"/>
              <a:t>Outline</a:t>
            </a:r>
            <a:endParaRPr lang="fr-CH" dirty="0"/>
          </a:p>
        </p:txBody>
      </p:sp>
      <p:sp>
        <p:nvSpPr>
          <p:cNvPr id="3" name="Content Placeholder 2"/>
          <p:cNvSpPr>
            <a:spLocks noGrp="1"/>
          </p:cNvSpPr>
          <p:nvPr>
            <p:ph idx="1"/>
          </p:nvPr>
        </p:nvSpPr>
        <p:spPr>
          <a:xfrm>
            <a:off x="457200" y="1436914"/>
            <a:ext cx="8229600" cy="4689249"/>
          </a:xfrm>
        </p:spPr>
        <p:txBody>
          <a:bodyPr>
            <a:normAutofit/>
          </a:bodyPr>
          <a:lstStyle/>
          <a:p>
            <a:r>
              <a:rPr lang="en-US" dirty="0" smtClean="0">
                <a:solidFill>
                  <a:schemeClr val="bg1">
                    <a:lumMod val="50000"/>
                  </a:schemeClr>
                </a:solidFill>
              </a:rPr>
              <a:t>The Standard Interpolation Method </a:t>
            </a:r>
            <a:r>
              <a:rPr lang="en-US" sz="2500" dirty="0" smtClean="0">
                <a:solidFill>
                  <a:schemeClr val="bg1">
                    <a:lumMod val="50000"/>
                  </a:schemeClr>
                </a:solidFill>
              </a:rPr>
              <a:t>(background)</a:t>
            </a:r>
            <a:endParaRPr lang="en-US" sz="2500" dirty="0">
              <a:solidFill>
                <a:schemeClr val="bg1">
                  <a:lumMod val="50000"/>
                </a:schemeClr>
              </a:solidFill>
            </a:endParaRPr>
          </a:p>
          <a:p>
            <a:r>
              <a:rPr lang="en-US" dirty="0" smtClean="0">
                <a:solidFill>
                  <a:schemeClr val="bg1">
                    <a:lumMod val="50000"/>
                  </a:schemeClr>
                </a:solidFill>
              </a:rPr>
              <a:t>The Carving </a:t>
            </a:r>
            <a:r>
              <a:rPr lang="en-US" dirty="0">
                <a:solidFill>
                  <a:schemeClr val="bg1">
                    <a:lumMod val="50000"/>
                  </a:schemeClr>
                </a:solidFill>
              </a:rPr>
              <a:t>Interpolation Method </a:t>
            </a:r>
            <a:r>
              <a:rPr lang="en-US" sz="2500" dirty="0" smtClean="0">
                <a:solidFill>
                  <a:schemeClr val="bg1">
                    <a:lumMod val="50000"/>
                  </a:schemeClr>
                </a:solidFill>
              </a:rPr>
              <a:t>(our work)</a:t>
            </a:r>
            <a:endParaRPr lang="en-US" sz="2500" dirty="0">
              <a:solidFill>
                <a:schemeClr val="bg1">
                  <a:lumMod val="50000"/>
                </a:schemeClr>
              </a:solidFill>
            </a:endParaRPr>
          </a:p>
          <a:p>
            <a:pPr lvl="1"/>
            <a:r>
              <a:rPr lang="en-US" dirty="0" smtClean="0">
                <a:solidFill>
                  <a:schemeClr val="bg1">
                    <a:lumMod val="50000"/>
                  </a:schemeClr>
                </a:solidFill>
              </a:rPr>
              <a:t>Carving Out a Base Function</a:t>
            </a:r>
          </a:p>
          <a:p>
            <a:pPr lvl="1"/>
            <a:r>
              <a:rPr lang="en-US" dirty="0" smtClean="0">
                <a:solidFill>
                  <a:schemeClr val="bg1">
                    <a:lumMod val="50000"/>
                  </a:schemeClr>
                </a:solidFill>
              </a:rPr>
              <a:t>Carving Out a Set of </a:t>
            </a:r>
            <a:r>
              <a:rPr lang="en-US" dirty="0">
                <a:solidFill>
                  <a:schemeClr val="bg1">
                    <a:lumMod val="50000"/>
                  </a:schemeClr>
                </a:solidFill>
              </a:rPr>
              <a:t>Base </a:t>
            </a:r>
            <a:r>
              <a:rPr lang="en-US" dirty="0" smtClean="0">
                <a:solidFill>
                  <a:schemeClr val="bg1">
                    <a:lumMod val="50000"/>
                  </a:schemeClr>
                </a:solidFill>
              </a:rPr>
              <a:t>Functions</a:t>
            </a:r>
          </a:p>
          <a:p>
            <a:r>
              <a:rPr lang="en-US" b="1" dirty="0" smtClean="0"/>
              <a:t>Conclusions</a:t>
            </a:r>
            <a:endParaRPr lang="en-US" b="1" dirty="0"/>
          </a:p>
        </p:txBody>
      </p:sp>
      <p:sp>
        <p:nvSpPr>
          <p:cNvPr id="5" name="Slide Number Placeholder 4"/>
          <p:cNvSpPr>
            <a:spLocks noGrp="1"/>
          </p:cNvSpPr>
          <p:nvPr>
            <p:ph type="sldNum" sz="quarter" idx="12"/>
          </p:nvPr>
        </p:nvSpPr>
        <p:spPr/>
        <p:txBody>
          <a:bodyPr/>
          <a:lstStyle/>
          <a:p>
            <a:fld id="{01F96366-B938-4A62-96E8-BE9975517719}" type="slidenum">
              <a:rPr lang="fr-CH" smtClean="0"/>
              <a:t>35</a:t>
            </a:fld>
            <a:endParaRPr lang="fr-CH"/>
          </a:p>
        </p:txBody>
      </p:sp>
    </p:spTree>
    <p:extLst>
      <p:ext uri="{BB962C8B-B14F-4D97-AF65-F5344CB8AC3E}">
        <p14:creationId xmlns:p14="http://schemas.microsoft.com/office/powerpoint/2010/main" val="407993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506"/>
            <a:ext cx="8229600" cy="1143000"/>
          </a:xfrm>
        </p:spPr>
        <p:txBody>
          <a:bodyPr/>
          <a:lstStyle/>
          <a:p>
            <a:r>
              <a:rPr lang="en-US" dirty="0" smtClean="0"/>
              <a:t>Conclusions</a:t>
            </a:r>
            <a:endParaRPr lang="fr-CH" dirty="0"/>
          </a:p>
        </p:txBody>
      </p:sp>
      <p:sp>
        <p:nvSpPr>
          <p:cNvPr id="6" name="Slide Number Placeholder 5"/>
          <p:cNvSpPr>
            <a:spLocks noGrp="1"/>
          </p:cNvSpPr>
          <p:nvPr>
            <p:ph type="sldNum" sz="quarter" idx="12"/>
          </p:nvPr>
        </p:nvSpPr>
        <p:spPr/>
        <p:txBody>
          <a:bodyPr/>
          <a:lstStyle/>
          <a:p>
            <a:fld id="{01F96366-B938-4A62-96E8-BE9975517719}" type="slidenum">
              <a:rPr lang="fr-CH" smtClean="0"/>
              <a:t>36</a:t>
            </a:fld>
            <a:endParaRPr lang="fr-CH" dirty="0"/>
          </a:p>
        </p:txBody>
      </p:sp>
      <p:sp>
        <p:nvSpPr>
          <p:cNvPr id="3" name="Content Placeholder 2"/>
          <p:cNvSpPr>
            <a:spLocks noGrp="1"/>
          </p:cNvSpPr>
          <p:nvPr>
            <p:ph idx="1"/>
          </p:nvPr>
        </p:nvSpPr>
        <p:spPr>
          <a:xfrm>
            <a:off x="457200" y="1412420"/>
            <a:ext cx="8229600" cy="4906737"/>
          </a:xfrm>
        </p:spPr>
        <p:txBody>
          <a:bodyPr>
            <a:normAutofit fontScale="92500" lnSpcReduction="10000"/>
          </a:bodyPr>
          <a:lstStyle/>
          <a:p>
            <a:r>
              <a:rPr lang="en-US" dirty="0" smtClean="0"/>
              <a:t>The carving technique successfully includes  a </a:t>
            </a:r>
            <a:r>
              <a:rPr lang="en-US" b="1" dirty="0" smtClean="0"/>
              <a:t>single</a:t>
            </a:r>
            <a:r>
              <a:rPr lang="en-US" dirty="0" smtClean="0"/>
              <a:t> desired </a:t>
            </a:r>
            <a:r>
              <a:rPr lang="en-US" b="1" dirty="0" smtClean="0"/>
              <a:t>base function</a:t>
            </a:r>
          </a:p>
          <a:p>
            <a:pPr lvl="1"/>
            <a:r>
              <a:rPr lang="en-US" dirty="0" smtClean="0"/>
              <a:t>more than </a:t>
            </a:r>
            <a:r>
              <a:rPr lang="en-US" b="1" dirty="0" smtClean="0"/>
              <a:t>99% success rate</a:t>
            </a:r>
          </a:p>
          <a:p>
            <a:pPr lvl="1"/>
            <a:r>
              <a:rPr lang="en-US" dirty="0" smtClean="0"/>
              <a:t>the same base function is used on average in 43% of the cases by the standard interpolation method</a:t>
            </a:r>
          </a:p>
          <a:p>
            <a:r>
              <a:rPr lang="en-US" b="1" dirty="0" smtClean="0"/>
              <a:t>Runtime</a:t>
            </a:r>
            <a:r>
              <a:rPr lang="en-US" dirty="0" smtClean="0"/>
              <a:t>: slower due to the generation of multiple interpolants (multiple SAT solver calls) – </a:t>
            </a:r>
            <a:r>
              <a:rPr lang="en-US" b="1" dirty="0" smtClean="0"/>
              <a:t>2x for each imposed base function</a:t>
            </a:r>
          </a:p>
          <a:p>
            <a:r>
              <a:rPr lang="en-US" dirty="0" smtClean="0"/>
              <a:t>We propose an </a:t>
            </a:r>
            <a:r>
              <a:rPr lang="en-US" b="1" dirty="0" err="1" smtClean="0"/>
              <a:t>optimised</a:t>
            </a:r>
            <a:r>
              <a:rPr lang="en-US" b="1" dirty="0" smtClean="0"/>
              <a:t> hybrid technique </a:t>
            </a:r>
            <a:r>
              <a:rPr lang="en-US" dirty="0" smtClean="0"/>
              <a:t>for imposing a </a:t>
            </a:r>
            <a:r>
              <a:rPr lang="en-US" b="1" dirty="0" smtClean="0"/>
              <a:t>set of base functions</a:t>
            </a:r>
          </a:p>
          <a:p>
            <a:pPr lvl="1"/>
            <a:r>
              <a:rPr lang="en-US" dirty="0" smtClean="0"/>
              <a:t>Improves both the runtime and the success rate</a:t>
            </a:r>
          </a:p>
        </p:txBody>
      </p:sp>
    </p:spTree>
    <p:extLst>
      <p:ext uri="{BB962C8B-B14F-4D97-AF65-F5344CB8AC3E}">
        <p14:creationId xmlns:p14="http://schemas.microsoft.com/office/powerpoint/2010/main" val="168980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341575"/>
            <a:ext cx="8229600" cy="3671295"/>
          </a:xfrm>
        </p:spPr>
        <p:txBody>
          <a:bodyPr>
            <a:normAutofit/>
          </a:bodyPr>
          <a:lstStyle/>
          <a:p>
            <a:r>
              <a:rPr lang="en-US" sz="6900" dirty="0" smtClean="0"/>
              <a:t>THANK YOU</a:t>
            </a:r>
            <a:br>
              <a:rPr lang="en-US" sz="6900" dirty="0" smtClean="0"/>
            </a:br>
            <a:r>
              <a:rPr lang="en-US" sz="3600" dirty="0" smtClean="0"/>
              <a:t>FOR YOUR ATTENTION</a:t>
            </a:r>
            <a:br>
              <a:rPr lang="en-US" sz="3600" dirty="0" smtClean="0"/>
            </a:br>
            <a:r>
              <a:rPr lang="en-US" sz="3600" dirty="0"/>
              <a:t/>
            </a:r>
            <a:br>
              <a:rPr lang="en-US" sz="3600" dirty="0"/>
            </a:br>
            <a:r>
              <a:rPr lang="en-US" sz="3800" dirty="0" smtClean="0"/>
              <a:t/>
            </a:r>
            <a:br>
              <a:rPr lang="en-US" sz="3800" dirty="0" smtClean="0"/>
            </a:br>
            <a:r>
              <a:rPr lang="en-US" sz="3800" dirty="0" smtClean="0"/>
              <a:t>QUESTIONS?</a:t>
            </a:r>
            <a:endParaRPr lang="fr-CH" sz="3800" dirty="0"/>
          </a:p>
        </p:txBody>
      </p:sp>
      <p:sp>
        <p:nvSpPr>
          <p:cNvPr id="6" name="Slide Number Placeholder 5"/>
          <p:cNvSpPr>
            <a:spLocks noGrp="1"/>
          </p:cNvSpPr>
          <p:nvPr>
            <p:ph type="sldNum" sz="quarter" idx="12"/>
          </p:nvPr>
        </p:nvSpPr>
        <p:spPr/>
        <p:txBody>
          <a:bodyPr/>
          <a:lstStyle/>
          <a:p>
            <a:fld id="{01F96366-B938-4A62-96E8-BE9975517719}" type="slidenum">
              <a:rPr lang="fr-CH" smtClean="0"/>
              <a:t>37</a:t>
            </a:fld>
            <a:endParaRPr lang="fr-CH"/>
          </a:p>
        </p:txBody>
      </p:sp>
      <p:cxnSp>
        <p:nvCxnSpPr>
          <p:cNvPr id="8" name="Straight Connector 7"/>
          <p:cNvCxnSpPr/>
          <p:nvPr/>
        </p:nvCxnSpPr>
        <p:spPr>
          <a:xfrm>
            <a:off x="791581" y="3685622"/>
            <a:ext cx="7560840" cy="0"/>
          </a:xfrm>
          <a:prstGeom prst="line">
            <a:avLst/>
          </a:prstGeom>
          <a:ln w="12700" cap="rnd" cmpd="sng">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7980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4"/>
            <a:ext cx="8229600" cy="1143000"/>
          </a:xfrm>
        </p:spPr>
        <p:txBody>
          <a:bodyPr>
            <a:noAutofit/>
          </a:bodyPr>
          <a:lstStyle/>
          <a:p>
            <a:r>
              <a:rPr lang="en-US" dirty="0" smtClean="0"/>
              <a:t>Craig Interpolation</a:t>
            </a:r>
            <a:endParaRPr lang="en-US" dirty="0"/>
          </a:p>
        </p:txBody>
      </p:sp>
      <p:sp>
        <p:nvSpPr>
          <p:cNvPr id="3" name="Content Placeholder 2"/>
          <p:cNvSpPr>
            <a:spLocks noGrp="1"/>
          </p:cNvSpPr>
          <p:nvPr>
            <p:ph idx="1"/>
          </p:nvPr>
        </p:nvSpPr>
        <p:spPr>
          <a:xfrm>
            <a:off x="457200" y="1461408"/>
            <a:ext cx="8229600" cy="4664756"/>
          </a:xfrm>
        </p:spPr>
        <p:txBody>
          <a:bodyPr/>
          <a:lstStyle/>
          <a:p>
            <a:r>
              <a:rPr lang="en-US" dirty="0" smtClean="0"/>
              <a:t>First proposed by W. Craig for first-order logic</a:t>
            </a:r>
          </a:p>
          <a:p>
            <a:r>
              <a:rPr lang="en-US" dirty="0" smtClean="0"/>
              <a:t>Exploited by the model-checking community</a:t>
            </a:r>
          </a:p>
          <a:p>
            <a:pPr lvl="1"/>
            <a:r>
              <a:rPr lang="en-US" dirty="0" smtClean="0"/>
              <a:t>McMillan’s system for building interpolants</a:t>
            </a:r>
          </a:p>
          <a:p>
            <a:r>
              <a:rPr lang="en-US" dirty="0" smtClean="0"/>
              <a:t>But, also by the EDA community</a:t>
            </a:r>
            <a:endParaRPr lang="en-US" dirty="0"/>
          </a:p>
          <a:p>
            <a:pPr lvl="1"/>
            <a:r>
              <a:rPr lang="en-US" dirty="0"/>
              <a:t>Functional decomposition [</a:t>
            </a:r>
            <a:r>
              <a:rPr lang="en-US" dirty="0" smtClean="0"/>
              <a:t>Lin’08, Lee’08</a:t>
            </a:r>
            <a:r>
              <a:rPr lang="en-US" dirty="0"/>
              <a:t>]</a:t>
            </a:r>
          </a:p>
          <a:p>
            <a:pPr lvl="1"/>
            <a:r>
              <a:rPr lang="en-US" dirty="0" smtClean="0"/>
              <a:t>Functional </a:t>
            </a:r>
            <a:r>
              <a:rPr lang="en-US" dirty="0"/>
              <a:t>dependency [</a:t>
            </a:r>
            <a:r>
              <a:rPr lang="en-US" dirty="0" smtClean="0"/>
              <a:t>Backes’09, Jiang’10] </a:t>
            </a:r>
          </a:p>
          <a:p>
            <a:pPr lvl="1"/>
            <a:r>
              <a:rPr lang="en-US" dirty="0"/>
              <a:t>E</a:t>
            </a:r>
            <a:r>
              <a:rPr lang="en-US" dirty="0" smtClean="0"/>
              <a:t>ngineering Change Order (ECO) [Wu’10, Tang’11]</a:t>
            </a:r>
            <a:endParaRPr lang="en-US" dirty="0"/>
          </a:p>
        </p:txBody>
      </p:sp>
      <p:sp>
        <p:nvSpPr>
          <p:cNvPr id="6" name="Slide Number Placeholder 5"/>
          <p:cNvSpPr>
            <a:spLocks noGrp="1"/>
          </p:cNvSpPr>
          <p:nvPr>
            <p:ph type="sldNum" sz="quarter" idx="12"/>
          </p:nvPr>
        </p:nvSpPr>
        <p:spPr/>
        <p:txBody>
          <a:bodyPr/>
          <a:lstStyle/>
          <a:p>
            <a:fld id="{01F96366-B938-4A62-96E8-BE9975517719}" type="slidenum">
              <a:rPr lang="fr-CH" smtClean="0"/>
              <a:t>4</a:t>
            </a:fld>
            <a:endParaRPr lang="fr-CH" dirty="0"/>
          </a:p>
        </p:txBody>
      </p:sp>
    </p:spTree>
    <p:extLst>
      <p:ext uri="{BB962C8B-B14F-4D97-AF65-F5344CB8AC3E}">
        <p14:creationId xmlns:p14="http://schemas.microsoft.com/office/powerpoint/2010/main" val="334710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119" y="2082799"/>
            <a:ext cx="2310336" cy="3733801"/>
          </a:xfrm>
          <a:prstGeom prst="rect">
            <a:avLst/>
          </a:prstGeom>
        </p:spPr>
      </p:pic>
      <p:sp>
        <p:nvSpPr>
          <p:cNvPr id="2" name="Title 1"/>
          <p:cNvSpPr>
            <a:spLocks noGrp="1"/>
          </p:cNvSpPr>
          <p:nvPr>
            <p:ph type="title"/>
          </p:nvPr>
        </p:nvSpPr>
        <p:spPr>
          <a:xfrm>
            <a:off x="457200" y="152172"/>
            <a:ext cx="8229600" cy="1143000"/>
          </a:xfrm>
        </p:spPr>
        <p:txBody>
          <a:bodyPr>
            <a:normAutofit fontScale="90000"/>
          </a:bodyPr>
          <a:lstStyle/>
          <a:p>
            <a:r>
              <a:rPr lang="en-US" dirty="0" smtClean="0"/>
              <a:t>Craig Interpolation for Generating a Dependency Function</a:t>
            </a: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5</a:t>
            </a:fld>
            <a:endParaRPr lang="fr-CH"/>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123" y="2077457"/>
            <a:ext cx="2862261" cy="3744106"/>
          </a:xfrm>
          <a:prstGeom prst="rect">
            <a:avLst/>
          </a:prstGeom>
        </p:spPr>
      </p:pic>
      <p:sp>
        <p:nvSpPr>
          <p:cNvPr id="9" name="TextBox 8"/>
          <p:cNvSpPr txBox="1"/>
          <p:nvPr/>
        </p:nvSpPr>
        <p:spPr>
          <a:xfrm>
            <a:off x="3736975" y="1871436"/>
            <a:ext cx="1398140" cy="861774"/>
          </a:xfrm>
          <a:prstGeom prst="rect">
            <a:avLst/>
          </a:prstGeom>
          <a:noFill/>
        </p:spPr>
        <p:txBody>
          <a:bodyPr wrap="none" rtlCol="0">
            <a:spAutoFit/>
          </a:bodyPr>
          <a:lstStyle/>
          <a:p>
            <a:pPr algn="ctr"/>
            <a:r>
              <a:rPr lang="en-US" sz="2500" dirty="0" smtClean="0">
                <a:solidFill>
                  <a:schemeClr val="accent1"/>
                </a:solidFill>
              </a:rPr>
              <a:t>base </a:t>
            </a:r>
          </a:p>
          <a:p>
            <a:pPr algn="ctr"/>
            <a:r>
              <a:rPr lang="en-US" sz="2500" dirty="0" smtClean="0">
                <a:solidFill>
                  <a:schemeClr val="accent1"/>
                </a:solidFill>
              </a:rPr>
              <a:t>functions</a:t>
            </a:r>
            <a:endParaRPr lang="en-US" sz="2500" dirty="0">
              <a:solidFill>
                <a:schemeClr val="accent1"/>
              </a:solidFill>
            </a:endParaRPr>
          </a:p>
        </p:txBody>
      </p:sp>
      <p:cxnSp>
        <p:nvCxnSpPr>
          <p:cNvPr id="12" name="Straight Arrow Connector 11"/>
          <p:cNvCxnSpPr/>
          <p:nvPr/>
        </p:nvCxnSpPr>
        <p:spPr>
          <a:xfrm>
            <a:off x="3932575" y="3763861"/>
            <a:ext cx="711994" cy="7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173522" y="5556629"/>
            <a:ext cx="1273105" cy="861774"/>
          </a:xfrm>
          <a:prstGeom prst="rect">
            <a:avLst/>
          </a:prstGeom>
          <a:noFill/>
        </p:spPr>
        <p:txBody>
          <a:bodyPr wrap="none" rtlCol="0">
            <a:spAutoFit/>
          </a:bodyPr>
          <a:lstStyle/>
          <a:p>
            <a:pPr algn="ctr"/>
            <a:r>
              <a:rPr lang="en-US" sz="2500" dirty="0" smtClean="0">
                <a:solidFill>
                  <a:schemeClr val="accent1"/>
                </a:solidFill>
              </a:rPr>
              <a:t>target </a:t>
            </a:r>
          </a:p>
          <a:p>
            <a:pPr algn="ctr"/>
            <a:r>
              <a:rPr lang="en-US" sz="2500" dirty="0" smtClean="0">
                <a:solidFill>
                  <a:schemeClr val="accent1"/>
                </a:solidFill>
              </a:rPr>
              <a:t>function</a:t>
            </a:r>
            <a:endParaRPr lang="en-US" sz="2500" dirty="0">
              <a:solidFill>
                <a:schemeClr val="accent1"/>
              </a:solidFill>
            </a:endParaRPr>
          </a:p>
        </p:txBody>
      </p:sp>
      <p:sp>
        <p:nvSpPr>
          <p:cNvPr id="10" name="TextBox 9"/>
          <p:cNvSpPr txBox="1"/>
          <p:nvPr/>
        </p:nvSpPr>
        <p:spPr>
          <a:xfrm>
            <a:off x="7066187" y="5191125"/>
            <a:ext cx="1861407" cy="1246495"/>
          </a:xfrm>
          <a:prstGeom prst="rect">
            <a:avLst/>
          </a:prstGeom>
          <a:noFill/>
        </p:spPr>
        <p:txBody>
          <a:bodyPr wrap="none" rtlCol="0">
            <a:spAutoFit/>
          </a:bodyPr>
          <a:lstStyle/>
          <a:p>
            <a:pPr algn="ctr"/>
            <a:r>
              <a:rPr lang="en-US" sz="2500" dirty="0" smtClean="0">
                <a:solidFill>
                  <a:schemeClr val="accent2"/>
                </a:solidFill>
              </a:rPr>
              <a:t>dependency </a:t>
            </a:r>
          </a:p>
          <a:p>
            <a:pPr algn="ctr"/>
            <a:r>
              <a:rPr lang="en-US" sz="2500" dirty="0" smtClean="0">
                <a:solidFill>
                  <a:schemeClr val="accent2"/>
                </a:solidFill>
              </a:rPr>
              <a:t>function</a:t>
            </a:r>
          </a:p>
          <a:p>
            <a:pPr algn="ctr"/>
            <a:r>
              <a:rPr lang="en-US" sz="2500" dirty="0" smtClean="0">
                <a:solidFill>
                  <a:schemeClr val="accent2"/>
                </a:solidFill>
              </a:rPr>
              <a:t>(interpolant)</a:t>
            </a:r>
            <a:endParaRPr lang="en-US" sz="2500" dirty="0">
              <a:solidFill>
                <a:schemeClr val="accent2"/>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3820" y="2071686"/>
            <a:ext cx="895352" cy="1693707"/>
          </a:xfrm>
          <a:prstGeom prst="rect">
            <a:avLst/>
          </a:prstGeom>
        </p:spPr>
      </p:pic>
      <p:sp>
        <p:nvSpPr>
          <p:cNvPr id="7" name="Multiply 6"/>
          <p:cNvSpPr/>
          <p:nvPr/>
        </p:nvSpPr>
        <p:spPr>
          <a:xfrm>
            <a:off x="8417060" y="3672590"/>
            <a:ext cx="269823" cy="284814"/>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0"/>
            <a:ext cx="8229600" cy="1143000"/>
          </a:xfrm>
        </p:spPr>
        <p:txBody>
          <a:bodyPr/>
          <a:lstStyle/>
          <a:p>
            <a:r>
              <a:rPr lang="en-US" dirty="0" smtClean="0"/>
              <a:t>Why is this important?</a:t>
            </a:r>
            <a:endParaRPr lang="en-US" dirty="0"/>
          </a:p>
        </p:txBody>
      </p:sp>
      <p:sp>
        <p:nvSpPr>
          <p:cNvPr id="3" name="Content Placeholder 2"/>
          <p:cNvSpPr>
            <a:spLocks noGrp="1"/>
          </p:cNvSpPr>
          <p:nvPr>
            <p:ph idx="1"/>
          </p:nvPr>
        </p:nvSpPr>
        <p:spPr>
          <a:xfrm>
            <a:off x="457200" y="1473200"/>
            <a:ext cx="8229600" cy="4525963"/>
          </a:xfrm>
        </p:spPr>
        <p:txBody>
          <a:bodyPr/>
          <a:lstStyle/>
          <a:p>
            <a:r>
              <a:rPr lang="en-US" dirty="0" smtClean="0"/>
              <a:t>For logic synthesis heuristics based on </a:t>
            </a:r>
            <a:r>
              <a:rPr lang="en-US" dirty="0"/>
              <a:t>global restructuring </a:t>
            </a:r>
            <a:r>
              <a:rPr lang="en-US" dirty="0" smtClean="0"/>
              <a:t>[Verma’07, Verma’09</a:t>
            </a:r>
            <a:r>
              <a:rPr lang="en-US" dirty="0"/>
              <a:t>] </a:t>
            </a:r>
            <a:endParaRPr lang="en-US" dirty="0" smtClean="0"/>
          </a:p>
          <a:p>
            <a:pPr lvl="1"/>
            <a:r>
              <a:rPr lang="en-US" dirty="0"/>
              <a:t>Require</a:t>
            </a:r>
            <a:r>
              <a:rPr lang="en-US" dirty="0" smtClean="0"/>
              <a:t> </a:t>
            </a:r>
            <a:r>
              <a:rPr lang="en-US" dirty="0"/>
              <a:t>the </a:t>
            </a:r>
            <a:r>
              <a:rPr lang="en-US" dirty="0" smtClean="0"/>
              <a:t>target function </a:t>
            </a:r>
            <a:r>
              <a:rPr lang="en-US" dirty="0"/>
              <a:t>to be recomposed with some specific or all </a:t>
            </a:r>
            <a:r>
              <a:rPr lang="en-US" dirty="0" smtClean="0"/>
              <a:t>base functions </a:t>
            </a:r>
            <a:r>
              <a:rPr lang="en-US" dirty="0"/>
              <a:t>from </a:t>
            </a:r>
            <a:r>
              <a:rPr lang="en-US" dirty="0" smtClean="0"/>
              <a:t>a set</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6</a:t>
            </a:fld>
            <a:endParaRPr lang="fr-CH"/>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86" y="4216982"/>
            <a:ext cx="2056601" cy="20275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650" y="3730528"/>
            <a:ext cx="2405910" cy="3000472"/>
          </a:xfrm>
          <a:prstGeom prst="rect">
            <a:avLst/>
          </a:prstGeom>
        </p:spPr>
      </p:pic>
      <p:cxnSp>
        <p:nvCxnSpPr>
          <p:cNvPr id="9" name="Straight Arrow Connector 8"/>
          <p:cNvCxnSpPr/>
          <p:nvPr/>
        </p:nvCxnSpPr>
        <p:spPr>
          <a:xfrm flipV="1">
            <a:off x="3823700" y="5230399"/>
            <a:ext cx="1165338" cy="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2023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0"/>
            <a:ext cx="8229600" cy="1143000"/>
          </a:xfrm>
        </p:spPr>
        <p:txBody>
          <a:bodyPr/>
          <a:lstStyle/>
          <a:p>
            <a:r>
              <a:rPr lang="en-US" dirty="0" smtClean="0"/>
              <a:t>Why is this important?</a:t>
            </a:r>
            <a:endParaRPr lang="en-US" dirty="0"/>
          </a:p>
        </p:txBody>
      </p:sp>
      <p:sp>
        <p:nvSpPr>
          <p:cNvPr id="3" name="Content Placeholder 2"/>
          <p:cNvSpPr>
            <a:spLocks noGrp="1"/>
          </p:cNvSpPr>
          <p:nvPr>
            <p:ph idx="1"/>
          </p:nvPr>
        </p:nvSpPr>
        <p:spPr>
          <a:xfrm>
            <a:off x="457200" y="1474940"/>
            <a:ext cx="8229600" cy="4525963"/>
          </a:xfrm>
        </p:spPr>
        <p:txBody>
          <a:bodyPr>
            <a:normAutofit/>
          </a:bodyPr>
          <a:lstStyle/>
          <a:p>
            <a:pPr marL="342900" lvl="1" indent="-342900">
              <a:buFont typeface="Arial" pitchFamily="34" charset="0"/>
              <a:buChar char="•"/>
            </a:pPr>
            <a:r>
              <a:rPr lang="en-US" sz="3200" dirty="0" smtClean="0"/>
              <a:t>For synthesis-based Engineering Change Order (ECO) </a:t>
            </a:r>
            <a:r>
              <a:rPr lang="en-US" sz="3200" dirty="0"/>
              <a:t>algorithms [Wu’10, Tang’11</a:t>
            </a:r>
            <a:r>
              <a:rPr lang="en-US" sz="3200" dirty="0" smtClean="0"/>
              <a:t>]</a:t>
            </a:r>
            <a:endParaRPr lang="en-US" dirty="0" smtClean="0"/>
          </a:p>
          <a:p>
            <a:pPr lvl="1"/>
            <a:r>
              <a:rPr lang="en-US" dirty="0" smtClean="0"/>
              <a:t>Should </a:t>
            </a:r>
            <a:r>
              <a:rPr lang="en-US" dirty="0" err="1" smtClean="0"/>
              <a:t>maximise</a:t>
            </a:r>
            <a:r>
              <a:rPr lang="en-US" dirty="0" smtClean="0"/>
              <a:t> </a:t>
            </a:r>
            <a:r>
              <a:rPr lang="en-US" dirty="0"/>
              <a:t>the reuse of logic </a:t>
            </a:r>
            <a:r>
              <a:rPr lang="en-US" dirty="0" smtClean="0"/>
              <a:t>from the </a:t>
            </a:r>
            <a:r>
              <a:rPr lang="en-US" dirty="0"/>
              <a:t>old </a:t>
            </a:r>
            <a:r>
              <a:rPr lang="en-US" dirty="0" smtClean="0"/>
              <a:t>implementation for building </a:t>
            </a:r>
            <a:r>
              <a:rPr lang="en-US" dirty="0"/>
              <a:t>the </a:t>
            </a:r>
            <a:r>
              <a:rPr lang="en-US" dirty="0" smtClean="0"/>
              <a:t>patch</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7</a:t>
            </a:fld>
            <a:endParaRPr lang="fr-CH"/>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962" y="3691073"/>
            <a:ext cx="2707342" cy="30880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962" y="3691073"/>
            <a:ext cx="6091519" cy="3088062"/>
          </a:xfrm>
          <a:prstGeom prst="rect">
            <a:avLst/>
          </a:prstGeom>
        </p:spPr>
      </p:pic>
    </p:spTree>
    <p:extLst>
      <p:ext uri="{BB962C8B-B14F-4D97-AF65-F5344CB8AC3E}">
        <p14:creationId xmlns:p14="http://schemas.microsoft.com/office/powerpoint/2010/main" val="122068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09"/>
            <a:ext cx="8229600" cy="1143000"/>
          </a:xfrm>
        </p:spPr>
        <p:txBody>
          <a:bodyPr>
            <a:normAutofit/>
          </a:bodyPr>
          <a:lstStyle/>
          <a:p>
            <a:r>
              <a:rPr lang="en-US" dirty="0" smtClean="0"/>
              <a:t>Outline</a:t>
            </a:r>
            <a:endParaRPr lang="fr-CH" dirty="0"/>
          </a:p>
        </p:txBody>
      </p:sp>
      <p:sp>
        <p:nvSpPr>
          <p:cNvPr id="3" name="Content Placeholder 2"/>
          <p:cNvSpPr>
            <a:spLocks noGrp="1"/>
          </p:cNvSpPr>
          <p:nvPr>
            <p:ph idx="1"/>
          </p:nvPr>
        </p:nvSpPr>
        <p:spPr>
          <a:xfrm>
            <a:off x="457200" y="1436914"/>
            <a:ext cx="8229600" cy="4689249"/>
          </a:xfrm>
        </p:spPr>
        <p:txBody>
          <a:bodyPr>
            <a:normAutofit/>
          </a:bodyPr>
          <a:lstStyle/>
          <a:p>
            <a:r>
              <a:rPr lang="en-US" b="1" dirty="0"/>
              <a:t>The Standard Interpolation Method </a:t>
            </a:r>
            <a:r>
              <a:rPr lang="en-US" sz="2300" b="1" dirty="0"/>
              <a:t>(background)</a:t>
            </a:r>
          </a:p>
          <a:p>
            <a:r>
              <a:rPr lang="en-US" dirty="0" smtClean="0"/>
              <a:t>The Carving </a:t>
            </a:r>
            <a:r>
              <a:rPr lang="en-US" dirty="0"/>
              <a:t>Interpolation Method </a:t>
            </a:r>
            <a:r>
              <a:rPr lang="en-US" sz="2500" dirty="0" smtClean="0"/>
              <a:t>(our work)</a:t>
            </a:r>
            <a:endParaRPr lang="en-US" sz="2500" dirty="0"/>
          </a:p>
          <a:p>
            <a:pPr lvl="1"/>
            <a:r>
              <a:rPr lang="en-US" dirty="0"/>
              <a:t>Imposing a </a:t>
            </a:r>
            <a:r>
              <a:rPr lang="en-US" dirty="0" smtClean="0"/>
              <a:t>Single Base Function</a:t>
            </a:r>
          </a:p>
          <a:p>
            <a:pPr lvl="1"/>
            <a:r>
              <a:rPr lang="en-US" dirty="0"/>
              <a:t>Imposing a </a:t>
            </a:r>
            <a:r>
              <a:rPr lang="en-US" dirty="0" smtClean="0"/>
              <a:t>Set of </a:t>
            </a:r>
            <a:r>
              <a:rPr lang="en-US" dirty="0"/>
              <a:t>Base </a:t>
            </a:r>
            <a:r>
              <a:rPr lang="en-US" dirty="0" smtClean="0"/>
              <a:t>Functions</a:t>
            </a:r>
          </a:p>
          <a:p>
            <a:r>
              <a:rPr lang="en-US" dirty="0" smtClean="0"/>
              <a:t>Conclusions</a:t>
            </a:r>
            <a:endParaRPr lang="en-US" dirty="0"/>
          </a:p>
        </p:txBody>
      </p:sp>
      <p:sp>
        <p:nvSpPr>
          <p:cNvPr id="5" name="Slide Number Placeholder 4"/>
          <p:cNvSpPr>
            <a:spLocks noGrp="1"/>
          </p:cNvSpPr>
          <p:nvPr>
            <p:ph type="sldNum" sz="quarter" idx="12"/>
          </p:nvPr>
        </p:nvSpPr>
        <p:spPr/>
        <p:txBody>
          <a:bodyPr/>
          <a:lstStyle/>
          <a:p>
            <a:fld id="{01F96366-B938-4A62-96E8-BE9975517719}" type="slidenum">
              <a:rPr lang="fr-CH" smtClean="0"/>
              <a:t>8</a:t>
            </a:fld>
            <a:endParaRPr lang="fr-CH"/>
          </a:p>
        </p:txBody>
      </p:sp>
    </p:spTree>
    <p:extLst>
      <p:ext uri="{BB962C8B-B14F-4D97-AF65-F5344CB8AC3E}">
        <p14:creationId xmlns:p14="http://schemas.microsoft.com/office/powerpoint/2010/main" val="1328233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09"/>
            <a:ext cx="8229600" cy="1143000"/>
          </a:xfrm>
        </p:spPr>
        <p:txBody>
          <a:bodyPr>
            <a:normAutofit fontScale="90000"/>
          </a:bodyPr>
          <a:lstStyle/>
          <a:p>
            <a:r>
              <a:rPr lang="en-US" smtClean="0"/>
              <a:t>The Standard Interpolation Method</a:t>
            </a:r>
            <a:endParaRPr lang="en-US" dirty="0"/>
          </a:p>
        </p:txBody>
      </p:sp>
      <p:sp>
        <p:nvSpPr>
          <p:cNvPr id="3" name="Content Placeholder 2"/>
          <p:cNvSpPr>
            <a:spLocks noGrp="1"/>
          </p:cNvSpPr>
          <p:nvPr>
            <p:ph idx="1"/>
          </p:nvPr>
        </p:nvSpPr>
        <p:spPr/>
        <p:txBody>
          <a:bodyPr/>
          <a:lstStyle/>
          <a:p>
            <a:r>
              <a:rPr lang="en-US" dirty="0" smtClean="0"/>
              <a:t>Construct a Dependency Logic Network (DLN)</a:t>
            </a:r>
          </a:p>
          <a:p>
            <a:pPr marL="0" indent="0">
              <a:buNone/>
            </a:pPr>
            <a:endParaRPr lang="en-US" dirty="0"/>
          </a:p>
        </p:txBody>
      </p:sp>
      <p:sp>
        <p:nvSpPr>
          <p:cNvPr id="4" name="Slide Number Placeholder 3"/>
          <p:cNvSpPr>
            <a:spLocks noGrp="1"/>
          </p:cNvSpPr>
          <p:nvPr>
            <p:ph type="sldNum" sz="quarter" idx="12"/>
          </p:nvPr>
        </p:nvSpPr>
        <p:spPr/>
        <p:txBody>
          <a:bodyPr/>
          <a:lstStyle/>
          <a:p>
            <a:fld id="{01F96366-B938-4A62-96E8-BE9975517719}" type="slidenum">
              <a:rPr lang="fr-CH" smtClean="0"/>
              <a:t>9</a:t>
            </a:fld>
            <a:endParaRPr lang="fr-CH"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242" y="3158013"/>
            <a:ext cx="942426" cy="3129146"/>
          </a:xfrm>
          <a:prstGeom prst="rect">
            <a:avLst/>
          </a:prstGeom>
        </p:spPr>
      </p:pic>
      <p:cxnSp>
        <p:nvCxnSpPr>
          <p:cNvPr id="8" name="Straight Arrow Connector 7"/>
          <p:cNvCxnSpPr/>
          <p:nvPr/>
        </p:nvCxnSpPr>
        <p:spPr>
          <a:xfrm>
            <a:off x="2775857" y="4526643"/>
            <a:ext cx="742950" cy="16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035" y="2889855"/>
            <a:ext cx="3927021" cy="3417963"/>
          </a:xfrm>
          <a:prstGeom prst="rect">
            <a:avLst/>
          </a:prstGeom>
        </p:spPr>
      </p:pic>
      <p:sp>
        <p:nvSpPr>
          <p:cNvPr id="10" name="TextBox 9"/>
          <p:cNvSpPr txBox="1"/>
          <p:nvPr/>
        </p:nvSpPr>
        <p:spPr>
          <a:xfrm>
            <a:off x="7920037" y="2969442"/>
            <a:ext cx="314510" cy="400110"/>
          </a:xfrm>
          <a:prstGeom prst="rect">
            <a:avLst/>
          </a:prstGeom>
          <a:noFill/>
        </p:spPr>
        <p:txBody>
          <a:bodyPr wrap="none" rtlCol="0">
            <a:spAutoFit/>
          </a:bodyPr>
          <a:lstStyle/>
          <a:p>
            <a:r>
              <a:rPr lang="en-US" sz="2000" dirty="0" smtClean="0">
                <a:solidFill>
                  <a:schemeClr val="accent2">
                    <a:lumMod val="75000"/>
                  </a:schemeClr>
                </a:solidFill>
              </a:rPr>
              <a:t>1</a:t>
            </a:r>
            <a:endParaRPr lang="en-US" sz="2000" dirty="0">
              <a:solidFill>
                <a:schemeClr val="accent2">
                  <a:lumMod val="75000"/>
                </a:schemeClr>
              </a:solidFill>
            </a:endParaRPr>
          </a:p>
        </p:txBody>
      </p:sp>
      <p:sp>
        <p:nvSpPr>
          <p:cNvPr id="12" name="TextBox 11"/>
          <p:cNvSpPr txBox="1"/>
          <p:nvPr/>
        </p:nvSpPr>
        <p:spPr>
          <a:xfrm>
            <a:off x="5469267" y="5448618"/>
            <a:ext cx="1537244" cy="400110"/>
          </a:xfrm>
          <a:prstGeom prst="rect">
            <a:avLst/>
          </a:prstGeom>
          <a:noFill/>
        </p:spPr>
        <p:txBody>
          <a:bodyPr wrap="square" rtlCol="0">
            <a:spAutoFit/>
          </a:bodyPr>
          <a:lstStyle/>
          <a:p>
            <a:pPr algn="ctr"/>
            <a:r>
              <a:rPr lang="en-US" sz="2000" dirty="0">
                <a:solidFill>
                  <a:schemeClr val="accent2">
                    <a:lumMod val="75000"/>
                  </a:schemeClr>
                </a:solidFill>
              </a:rPr>
              <a:t>s</a:t>
            </a:r>
            <a:r>
              <a:rPr lang="en-US" sz="2000" dirty="0" smtClean="0">
                <a:solidFill>
                  <a:schemeClr val="accent2">
                    <a:lumMod val="75000"/>
                  </a:schemeClr>
                </a:solidFill>
              </a:rPr>
              <a:t>ame values</a:t>
            </a:r>
            <a:endParaRPr lang="en-US" sz="20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3" name="TextBox 12"/>
              <p:cNvSpPr txBox="1"/>
              <p:nvPr/>
            </p:nvSpPr>
            <p:spPr>
              <a:xfrm>
                <a:off x="5486400" y="3217092"/>
                <a:ext cx="2695575" cy="707886"/>
              </a:xfrm>
              <a:prstGeom prst="rect">
                <a:avLst/>
              </a:prstGeom>
              <a:noFill/>
            </p:spPr>
            <p:txBody>
              <a:bodyPr wrap="square" rtlCol="0">
                <a:spAutoFit/>
              </a:bodyPr>
              <a:lstStyle/>
              <a:p>
                <a:pPr algn="ctr"/>
                <a:r>
                  <a:rPr lang="en-US" sz="2000" b="0" dirty="0" smtClean="0">
                    <a:solidFill>
                      <a:schemeClr val="accent2">
                        <a:lumMod val="75000"/>
                      </a:schemeClr>
                    </a:solidFill>
                  </a:rPr>
                  <a:t>the copies of </a:t>
                </a:r>
                <a14:m>
                  <m:oMath xmlns:m="http://schemas.openxmlformats.org/officeDocument/2006/math">
                    <m:r>
                      <a:rPr lang="en-US" sz="2000" b="0" i="1" dirty="0" smtClean="0">
                        <a:solidFill>
                          <a:schemeClr val="accent2">
                            <a:lumMod val="75000"/>
                          </a:schemeClr>
                        </a:solidFill>
                        <a:latin typeface="Cambria Math" panose="02040503050406030204" pitchFamily="18" charset="0"/>
                      </a:rPr>
                      <m:t>𝑓</m:t>
                    </m:r>
                  </m:oMath>
                </a14:m>
                <a:r>
                  <a:rPr lang="en-US" sz="2000" dirty="0" smtClean="0">
                    <a:solidFill>
                      <a:schemeClr val="accent2">
                        <a:lumMod val="75000"/>
                      </a:schemeClr>
                    </a:solidFill>
                  </a:rPr>
                  <a:t> evaluate </a:t>
                </a:r>
              </a:p>
              <a:p>
                <a:pPr algn="ctr"/>
                <a:r>
                  <a:rPr lang="en-US" sz="2000" dirty="0" smtClean="0">
                    <a:solidFill>
                      <a:schemeClr val="accent2">
                        <a:lumMod val="75000"/>
                      </a:schemeClr>
                    </a:solidFill>
                  </a:rPr>
                  <a:t>to different values</a:t>
                </a:r>
                <a:endParaRPr lang="en-US" sz="2000" dirty="0">
                  <a:solidFill>
                    <a:schemeClr val="accent2">
                      <a:lumMod val="75000"/>
                    </a:schemeClr>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486400" y="3217092"/>
                <a:ext cx="2695575" cy="707886"/>
              </a:xfrm>
              <a:prstGeom prst="rect">
                <a:avLst/>
              </a:prstGeom>
              <a:blipFill rotWithShape="0">
                <a:blip r:embed="rId6"/>
                <a:stretch>
                  <a:fillRect l="-1810" t="-5172" r="-3620" b="-14655"/>
                </a:stretch>
              </a:blipFill>
            </p:spPr>
            <p:txBody>
              <a:bodyPr/>
              <a:lstStyle/>
              <a:p>
                <a:r>
                  <a:rPr lang="en-US">
                    <a:noFill/>
                  </a:rPr>
                  <a:t> </a:t>
                </a:r>
              </a:p>
            </p:txBody>
          </p:sp>
        </mc:Fallback>
      </mc:AlternateContent>
      <p:sp>
        <p:nvSpPr>
          <p:cNvPr id="14" name="Oval 13"/>
          <p:cNvSpPr/>
          <p:nvPr/>
        </p:nvSpPr>
        <p:spPr>
          <a:xfrm>
            <a:off x="5507580" y="4821919"/>
            <a:ext cx="108000" cy="108000"/>
          </a:xfrm>
          <a:prstGeom prst="ellipse">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p:cNvSpPr/>
          <p:nvPr/>
        </p:nvSpPr>
        <p:spPr>
          <a:xfrm>
            <a:off x="5507580" y="4579984"/>
            <a:ext cx="108000" cy="108000"/>
          </a:xfrm>
          <a:prstGeom prst="ellipse">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5507580" y="5378179"/>
            <a:ext cx="108000" cy="108000"/>
          </a:xfrm>
          <a:prstGeom prst="ellipse">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5507580" y="5128624"/>
            <a:ext cx="108000" cy="108000"/>
          </a:xfrm>
          <a:prstGeom prst="ellipse">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6381023" y="3137899"/>
            <a:ext cx="108000" cy="108000"/>
          </a:xfrm>
          <a:prstGeom prst="ellipse">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6426743" y="5966824"/>
            <a:ext cx="108000" cy="108000"/>
          </a:xfrm>
          <a:prstGeom prst="ellipse">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p:cNvSpPr txBox="1"/>
          <p:nvPr/>
        </p:nvSpPr>
        <p:spPr>
          <a:xfrm>
            <a:off x="5499430" y="4153218"/>
            <a:ext cx="1476919" cy="400110"/>
          </a:xfrm>
          <a:prstGeom prst="rect">
            <a:avLst/>
          </a:prstGeom>
          <a:noFill/>
        </p:spPr>
        <p:txBody>
          <a:bodyPr wrap="square" rtlCol="0">
            <a:spAutoFit/>
          </a:bodyPr>
          <a:lstStyle/>
          <a:p>
            <a:pPr algn="ctr"/>
            <a:r>
              <a:rPr lang="en-US" sz="2000" dirty="0" smtClean="0">
                <a:solidFill>
                  <a:schemeClr val="accent2">
                    <a:lumMod val="75000"/>
                  </a:schemeClr>
                </a:solidFill>
              </a:rPr>
              <a:t>same values</a:t>
            </a:r>
            <a:endParaRPr lang="en-US" sz="2000" dirty="0">
              <a:solidFill>
                <a:schemeClr val="accent2">
                  <a:lumMod val="75000"/>
                </a:schemeClr>
              </a:solidFill>
            </a:endParaRPr>
          </a:p>
        </p:txBody>
      </p:sp>
      <p:sp>
        <p:nvSpPr>
          <p:cNvPr id="21" name="TextBox 20"/>
          <p:cNvSpPr txBox="1"/>
          <p:nvPr/>
        </p:nvSpPr>
        <p:spPr>
          <a:xfrm>
            <a:off x="7920037" y="4969692"/>
            <a:ext cx="314510" cy="400110"/>
          </a:xfrm>
          <a:prstGeom prst="rect">
            <a:avLst/>
          </a:prstGeom>
          <a:noFill/>
        </p:spPr>
        <p:txBody>
          <a:bodyPr wrap="none" rtlCol="0">
            <a:spAutoFit/>
          </a:bodyPr>
          <a:lstStyle/>
          <a:p>
            <a:r>
              <a:rPr lang="en-US" sz="2000" dirty="0" smtClean="0">
                <a:solidFill>
                  <a:schemeClr val="accent2">
                    <a:lumMod val="75000"/>
                  </a:schemeClr>
                </a:solidFill>
              </a:rPr>
              <a:t>1</a:t>
            </a:r>
            <a:endParaRPr lang="en-US" sz="2000" dirty="0">
              <a:solidFill>
                <a:schemeClr val="accent2">
                  <a:lumMod val="75000"/>
                </a:schemeClr>
              </a:solidFill>
            </a:endParaRPr>
          </a:p>
        </p:txBody>
      </p:sp>
      <p:sp>
        <p:nvSpPr>
          <p:cNvPr id="22" name="TextBox 21"/>
          <p:cNvSpPr txBox="1"/>
          <p:nvPr/>
        </p:nvSpPr>
        <p:spPr>
          <a:xfrm>
            <a:off x="7920037" y="5798367"/>
            <a:ext cx="314510" cy="400110"/>
          </a:xfrm>
          <a:prstGeom prst="rect">
            <a:avLst/>
          </a:prstGeom>
          <a:noFill/>
        </p:spPr>
        <p:txBody>
          <a:bodyPr wrap="none" rtlCol="0">
            <a:spAutoFit/>
          </a:bodyPr>
          <a:lstStyle/>
          <a:p>
            <a:r>
              <a:rPr lang="en-US" sz="2000" dirty="0" smtClean="0">
                <a:solidFill>
                  <a:schemeClr val="accent2">
                    <a:lumMod val="75000"/>
                  </a:schemeClr>
                </a:solidFill>
              </a:rPr>
              <a:t>1</a:t>
            </a:r>
            <a:endParaRPr lang="en-US" sz="2000" dirty="0">
              <a:solidFill>
                <a:schemeClr val="accent2">
                  <a:lumMod val="75000"/>
                </a:schemeClr>
              </a:solidFill>
            </a:endParaRPr>
          </a:p>
        </p:txBody>
      </p:sp>
      <p:sp>
        <p:nvSpPr>
          <p:cNvPr id="6" name="TextBox 5"/>
          <p:cNvSpPr txBox="1"/>
          <p:nvPr/>
        </p:nvSpPr>
        <p:spPr>
          <a:xfrm>
            <a:off x="261258" y="6444343"/>
            <a:ext cx="8186056" cy="461665"/>
          </a:xfrm>
          <a:prstGeom prst="rect">
            <a:avLst/>
          </a:prstGeom>
          <a:noFill/>
        </p:spPr>
        <p:txBody>
          <a:bodyPr wrap="square" rtlCol="0">
            <a:spAutoFit/>
          </a:bodyPr>
          <a:lstStyle/>
          <a:p>
            <a:r>
              <a:rPr lang="en-US" sz="1200" dirty="0"/>
              <a:t>J.-H. R. Jiang, C.-C. Lee, A. Mishchenko, and C.-Y. R. Huang, “To SAT or not to SAT: Scalable exploration </a:t>
            </a:r>
            <a:endParaRPr lang="en-US" sz="1200" dirty="0" smtClean="0"/>
          </a:p>
          <a:p>
            <a:r>
              <a:rPr lang="en-US" sz="1200" dirty="0" smtClean="0"/>
              <a:t>of </a:t>
            </a:r>
            <a:r>
              <a:rPr lang="en-US" sz="1200" dirty="0"/>
              <a:t>functional dependency,” IEEE Transactions on Computers, 2010.</a:t>
            </a:r>
          </a:p>
        </p:txBody>
      </p:sp>
      <mc:AlternateContent xmlns:mc="http://schemas.openxmlformats.org/markup-compatibility/2006" xmlns:a14="http://schemas.microsoft.com/office/drawing/2010/main">
        <mc:Choice Requires="a14">
          <p:sp>
            <p:nvSpPr>
              <p:cNvPr id="23" name="TextBox 22"/>
              <p:cNvSpPr txBox="1"/>
              <p:nvPr/>
            </p:nvSpPr>
            <p:spPr>
              <a:xfrm>
                <a:off x="7692706" y="4023135"/>
                <a:ext cx="1451294" cy="923330"/>
              </a:xfrm>
              <a:prstGeom prst="rect">
                <a:avLst/>
              </a:prstGeom>
              <a:noFill/>
            </p:spPr>
            <p:txBody>
              <a:bodyPr wrap="square" rtlCol="0">
                <a:spAutoFit/>
              </a:bodyPr>
              <a:lstStyle/>
              <a:p>
                <a:pPr algn="ctr"/>
                <a:r>
                  <a:rPr lang="en-US" dirty="0" smtClean="0">
                    <a:solidFill>
                      <a:schemeClr val="accent2"/>
                    </a:solidFill>
                  </a:rPr>
                  <a:t>SAT </a:t>
                </a:r>
                <a14:m>
                  <m:oMath xmlns:m="http://schemas.openxmlformats.org/officeDocument/2006/math">
                    <m:groupChr>
                      <m:groupChrPr>
                        <m:chr m:val="⇒"/>
                        <m:vertJc m:val="bot"/>
                        <m:ctrlPr>
                          <a:rPr lang="en-US" i="1">
                            <a:solidFill>
                              <a:schemeClr val="accent2"/>
                            </a:solidFill>
                            <a:latin typeface="Cambria Math" panose="02040503050406030204" pitchFamily="18" charset="0"/>
                          </a:rPr>
                        </m:ctrlPr>
                      </m:groupChrPr>
                      <m:e>
                        <m:r>
                          <m:rPr>
                            <m:brk m:alnAt="2"/>
                          </m:rPr>
                          <a:rPr lang="en-US" i="1">
                            <a:solidFill>
                              <a:schemeClr val="accent2"/>
                            </a:solidFill>
                            <a:latin typeface="Cambria Math" panose="02040503050406030204" pitchFamily="18" charset="0"/>
                          </a:rPr>
                          <m:t> </m:t>
                        </m:r>
                      </m:e>
                    </m:groupChr>
                  </m:oMath>
                </a14:m>
                <a:r>
                  <a:rPr lang="en-US" dirty="0" smtClean="0">
                    <a:solidFill>
                      <a:schemeClr val="accent2"/>
                    </a:solidFill>
                  </a:rPr>
                  <a:t> no dependency function</a:t>
                </a:r>
                <a:endParaRPr lang="en-US" dirty="0">
                  <a:solidFill>
                    <a:schemeClr val="accent2"/>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692706" y="4023135"/>
                <a:ext cx="1451294" cy="923330"/>
              </a:xfrm>
              <a:prstGeom prst="rect">
                <a:avLst/>
              </a:prstGeom>
              <a:blipFill rotWithShape="0">
                <a:blip r:embed="rId7"/>
                <a:stretch>
                  <a:fillRect t="-19205" r="-11345"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40490" y="2177534"/>
                <a:ext cx="6339941" cy="523220"/>
              </a:xfrm>
              <a:prstGeom prst="rect">
                <a:avLst/>
              </a:prstGeom>
            </p:spPr>
            <p:txBody>
              <a:bodyPr wrap="none">
                <a:spAutoFit/>
              </a:bodyPr>
              <a:lstStyle/>
              <a:p>
                <a:pPr lvl="1"/>
                <a:r>
                  <a:rPr lang="en-US" sz="2800" dirty="0" smtClean="0"/>
                  <a:t>UNSAT </a:t>
                </a:r>
                <a14:m>
                  <m:oMath xmlns:m="http://schemas.openxmlformats.org/officeDocument/2006/math">
                    <m:groupChr>
                      <m:groupChrPr>
                        <m:chr m:val="⇒"/>
                        <m:vertJc m:val="bot"/>
                        <m:ctrlPr>
                          <a:rPr lang="en-US" sz="2800" i="1">
                            <a:latin typeface="Cambria Math" panose="02040503050406030204" pitchFamily="18" charset="0"/>
                          </a:rPr>
                        </m:ctrlPr>
                      </m:groupChrPr>
                      <m:e>
                        <m:r>
                          <m:rPr>
                            <m:brk m:alnAt="2"/>
                          </m:rPr>
                          <a:rPr lang="en-US" sz="2800" i="1">
                            <a:latin typeface="Cambria Math" panose="02040503050406030204" pitchFamily="18" charset="0"/>
                          </a:rPr>
                          <m:t> </m:t>
                        </m:r>
                      </m:e>
                    </m:groupChr>
                  </m:oMath>
                </a14:m>
                <a:r>
                  <a:rPr lang="en-US" sz="2800" dirty="0"/>
                  <a:t> a dependency function exists</a:t>
                </a:r>
              </a:p>
            </p:txBody>
          </p:sp>
        </mc:Choice>
        <mc:Fallback xmlns="">
          <p:sp>
            <p:nvSpPr>
              <p:cNvPr id="7" name="Rectangle 6"/>
              <p:cNvSpPr>
                <a:spLocks noRot="1" noChangeAspect="1" noMove="1" noResize="1" noEditPoints="1" noAdjustHandles="1" noChangeArrowheads="1" noChangeShapeType="1" noTextEdit="1"/>
              </p:cNvSpPr>
              <p:nvPr/>
            </p:nvSpPr>
            <p:spPr>
              <a:xfrm>
                <a:off x="740490" y="2177534"/>
                <a:ext cx="6339941" cy="523220"/>
              </a:xfrm>
              <a:prstGeom prst="rect">
                <a:avLst/>
              </a:prstGeom>
              <a:blipFill rotWithShape="0">
                <a:blip r:embed="rId8"/>
                <a:stretch>
                  <a:fillRect t="-10465" r="-962" b="-32558"/>
                </a:stretch>
              </a:blipFill>
            </p:spPr>
            <p:txBody>
              <a:bodyPr/>
              <a:lstStyle/>
              <a:p>
                <a:r>
                  <a:rPr lang="en-US">
                    <a:noFill/>
                  </a:rPr>
                  <a:t> </a:t>
                </a:r>
              </a:p>
            </p:txBody>
          </p:sp>
        </mc:Fallback>
      </mc:AlternateContent>
    </p:spTree>
    <p:extLst>
      <p:ext uri="{BB962C8B-B14F-4D97-AF65-F5344CB8AC3E}">
        <p14:creationId xmlns:p14="http://schemas.microsoft.com/office/powerpoint/2010/main" val="40974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animBg="1"/>
      <p:bldP spid="15" grpId="0" animBg="1"/>
      <p:bldP spid="16" grpId="0" animBg="1"/>
      <p:bldP spid="17" grpId="0" animBg="1"/>
      <p:bldP spid="18" grpId="0" animBg="1"/>
      <p:bldP spid="19" grpId="0" animBg="1"/>
      <p:bldP spid="20" grpId="0"/>
      <p:bldP spid="21" grpId="0"/>
      <p:bldP spid="22" grpId="0"/>
      <p:bldP spid="23"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21429</TotalTime>
  <Words>1376</Words>
  <Application>Microsoft Office PowerPoint</Application>
  <PresentationFormat>On-screen Show (4:3)</PresentationFormat>
  <Paragraphs>344</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Cambria Math</vt:lpstr>
      <vt:lpstr>Office Theme</vt:lpstr>
      <vt:lpstr>Constrained Interpolation for Guided Logic Synthesis</vt:lpstr>
      <vt:lpstr>Craig Interpolation for Generating a Dependency Function</vt:lpstr>
      <vt:lpstr>Craig Interpolation for Generating a Dependency Function</vt:lpstr>
      <vt:lpstr>Craig Interpolation</vt:lpstr>
      <vt:lpstr>Craig Interpolation for Generating a Dependency Function</vt:lpstr>
      <vt:lpstr>Why is this important?</vt:lpstr>
      <vt:lpstr>Why is this important?</vt:lpstr>
      <vt:lpstr>Outline</vt:lpstr>
      <vt:lpstr>The Standard Interpolation Method</vt:lpstr>
      <vt:lpstr>The Standard Interpolation Method</vt:lpstr>
      <vt:lpstr>The Standard Interpolation Method</vt:lpstr>
      <vt:lpstr>The Standard Interpolation Method</vt:lpstr>
      <vt:lpstr>Motivating Example</vt:lpstr>
      <vt:lpstr>Motivating Example</vt:lpstr>
      <vt:lpstr>Outline</vt:lpstr>
      <vt:lpstr>Imposing a Single Base Function</vt:lpstr>
      <vt:lpstr>Imposing a Base Function</vt:lpstr>
      <vt:lpstr>Imposing Out a Base Function</vt:lpstr>
      <vt:lpstr>Imposing Out a Base Function</vt:lpstr>
      <vt:lpstr>Experimental Setup</vt:lpstr>
      <vt:lpstr>Experimental Setup</vt:lpstr>
      <vt:lpstr>Experimental Setup (Base Function Generation)</vt:lpstr>
      <vt:lpstr>Experimental Setup (Imposing a Single Base Function)</vt:lpstr>
      <vt:lpstr>Imposing a Single Base Function (Failure Rate)</vt:lpstr>
      <vt:lpstr>Imposing a Single Base Function (Relative Runtime)</vt:lpstr>
      <vt:lpstr>Outline</vt:lpstr>
      <vt:lpstr>Iterative Layering as Motivation</vt:lpstr>
      <vt:lpstr>Imposing a Set of Base Functions (Standard Carving Method)</vt:lpstr>
      <vt:lpstr>Imposing a Set of Base Functions (Relative Runtime – Standard Carving Method)</vt:lpstr>
      <vt:lpstr>Imposing a Set of Base Functions (Optimised Carving Method)</vt:lpstr>
      <vt:lpstr>Experimental Setup</vt:lpstr>
      <vt:lpstr>Experimental Setup (Base Functions &amp; Layers Generation)</vt:lpstr>
      <vt:lpstr>Imposing a Set of Base Functions (Failure Rate)</vt:lpstr>
      <vt:lpstr>Imposing a Set of Base Functions (Relative Runtime)</vt:lpstr>
      <vt:lpstr>Outline</vt:lpstr>
      <vt:lpstr>Conclusions</vt:lpstr>
      <vt:lpstr>THANK YOU FOR YOUR ATTENTION   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Interpolant</dc:title>
  <dc:creator>Petkovska Ana</dc:creator>
  <cp:lastModifiedBy>Ana Petkovska</cp:lastModifiedBy>
  <cp:revision>742</cp:revision>
  <cp:lastPrinted>2014-05-30T17:05:23Z</cp:lastPrinted>
  <dcterms:created xsi:type="dcterms:W3CDTF">2012-05-09T09:19:41Z</dcterms:created>
  <dcterms:modified xsi:type="dcterms:W3CDTF">2014-11-05T03:01:40Z</dcterms:modified>
</cp:coreProperties>
</file>