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0077450" cy="7562850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1348" y="-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375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9DBB8-CB42-495C-B29D-B123A42C39DD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University of Utah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43945-BDC0-49E5-A9A5-617C48EF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9618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59662-BA3A-4697-BD4A-72B0BA710906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5600" y="1257300"/>
            <a:ext cx="45212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University of Utah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2FDC2-46C5-4CDF-89EF-8A9F67F44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727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4892" y="1596603"/>
            <a:ext cx="7296858" cy="3671788"/>
          </a:xfrm>
        </p:spPr>
        <p:txBody>
          <a:bodyPr anchor="b"/>
          <a:lstStyle>
            <a:lvl1pPr>
              <a:defRPr sz="79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4892" y="5268388"/>
            <a:ext cx="7296858" cy="94995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9345B-9C79-43E9-8BA4-3FE2CE4BDB7C}" type="datetime1">
              <a:rPr lang="en-US" smtClean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Utah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027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893" y="5293981"/>
            <a:ext cx="7296857" cy="624986"/>
          </a:xfrm>
        </p:spPr>
        <p:txBody>
          <a:bodyPr anchor="b">
            <a:normAutofit/>
          </a:bodyPr>
          <a:lstStyle>
            <a:lvl1pPr algn="l">
              <a:defRPr sz="2645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54892" y="756285"/>
            <a:ext cx="7296858" cy="401484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3"/>
            </a:lvl1pPr>
            <a:lvl2pPr marL="503880" indent="0">
              <a:buNone/>
              <a:defRPr sz="1763"/>
            </a:lvl2pPr>
            <a:lvl3pPr marL="1007760" indent="0">
              <a:buNone/>
              <a:defRPr sz="1763"/>
            </a:lvl3pPr>
            <a:lvl4pPr marL="1511640" indent="0">
              <a:buNone/>
              <a:defRPr sz="1763"/>
            </a:lvl4pPr>
            <a:lvl5pPr marL="2015520" indent="0">
              <a:buNone/>
              <a:defRPr sz="1763"/>
            </a:lvl5pPr>
            <a:lvl6pPr marL="2519401" indent="0">
              <a:buNone/>
              <a:defRPr sz="1763"/>
            </a:lvl6pPr>
            <a:lvl7pPr marL="3023281" indent="0">
              <a:buNone/>
              <a:defRPr sz="1763"/>
            </a:lvl7pPr>
            <a:lvl8pPr marL="3527161" indent="0">
              <a:buNone/>
              <a:defRPr sz="1763"/>
            </a:lvl8pPr>
            <a:lvl9pPr marL="4031041" indent="0">
              <a:buNone/>
              <a:defRPr sz="176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893" y="5918967"/>
            <a:ext cx="7296856" cy="544455"/>
          </a:xfrm>
        </p:spPr>
        <p:txBody>
          <a:bodyPr>
            <a:normAutofit/>
          </a:bodyPr>
          <a:lstStyle>
            <a:lvl1pPr marL="0" indent="0">
              <a:buNone/>
              <a:defRPr sz="1323"/>
            </a:lvl1pPr>
            <a:lvl2pPr marL="503880" indent="0">
              <a:buNone/>
              <a:defRPr sz="1323"/>
            </a:lvl2pPr>
            <a:lvl3pPr marL="1007760" indent="0">
              <a:buNone/>
              <a:defRPr sz="1102"/>
            </a:lvl3pPr>
            <a:lvl4pPr marL="1511640" indent="0">
              <a:buNone/>
              <a:defRPr sz="992"/>
            </a:lvl4pPr>
            <a:lvl5pPr marL="2015520" indent="0">
              <a:buNone/>
              <a:defRPr sz="992"/>
            </a:lvl5pPr>
            <a:lvl6pPr marL="2519401" indent="0">
              <a:buNone/>
              <a:defRPr sz="992"/>
            </a:lvl6pPr>
            <a:lvl7pPr marL="3023281" indent="0">
              <a:buNone/>
              <a:defRPr sz="992"/>
            </a:lvl7pPr>
            <a:lvl8pPr marL="3527161" indent="0">
              <a:buNone/>
              <a:defRPr sz="992"/>
            </a:lvl8pPr>
            <a:lvl9pPr marL="4031041" indent="0">
              <a:buNone/>
              <a:defRPr sz="99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EBFE4-36EC-44B4-B14F-E1E087688F55}" type="datetime1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3/20/2017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University of Utah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6B2F858-F533-44BB-95D6-E76F8C08554C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53294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892" y="1596602"/>
            <a:ext cx="7296858" cy="2184823"/>
          </a:xfrm>
        </p:spPr>
        <p:txBody>
          <a:bodyPr/>
          <a:lstStyle>
            <a:lvl1pPr>
              <a:defRPr sz="52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892" y="4033520"/>
            <a:ext cx="7296858" cy="2604982"/>
          </a:xfrm>
        </p:spPr>
        <p:txBody>
          <a:bodyPr anchor="ctr">
            <a:normAutofit/>
          </a:bodyPr>
          <a:lstStyle>
            <a:lvl1pPr marL="0" indent="0">
              <a:buNone/>
              <a:defRPr sz="1984"/>
            </a:lvl1pPr>
            <a:lvl2pPr marL="503880" indent="0">
              <a:buNone/>
              <a:defRPr sz="1323"/>
            </a:lvl2pPr>
            <a:lvl3pPr marL="1007760" indent="0">
              <a:buNone/>
              <a:defRPr sz="1102"/>
            </a:lvl3pPr>
            <a:lvl4pPr marL="1511640" indent="0">
              <a:buNone/>
              <a:defRPr sz="992"/>
            </a:lvl4pPr>
            <a:lvl5pPr marL="2015520" indent="0">
              <a:buNone/>
              <a:defRPr sz="992"/>
            </a:lvl5pPr>
            <a:lvl6pPr marL="2519401" indent="0">
              <a:buNone/>
              <a:defRPr sz="992"/>
            </a:lvl6pPr>
            <a:lvl7pPr marL="3023281" indent="0">
              <a:buNone/>
              <a:defRPr sz="992"/>
            </a:lvl7pPr>
            <a:lvl8pPr marL="3527161" indent="0">
              <a:buNone/>
              <a:defRPr sz="992"/>
            </a:lvl8pPr>
            <a:lvl9pPr marL="4031041" indent="0">
              <a:buNone/>
              <a:defRPr sz="99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3A60-5307-44FD-8AD2-F754380DCB2F}" type="datetime1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3/20/2017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University of Utah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6B2F858-F533-44BB-95D6-E76F8C08554C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8818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2012" y="1596602"/>
            <a:ext cx="6613656" cy="2562165"/>
          </a:xfrm>
        </p:spPr>
        <p:txBody>
          <a:bodyPr/>
          <a:lstStyle>
            <a:lvl1pPr>
              <a:defRPr sz="52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596012" y="4158767"/>
            <a:ext cx="6018652" cy="377342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543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503880" indent="0">
              <a:buNone/>
              <a:defRPr sz="1323"/>
            </a:lvl2pPr>
            <a:lvl3pPr marL="1007760" indent="0">
              <a:buNone/>
              <a:defRPr sz="1102"/>
            </a:lvl3pPr>
            <a:lvl4pPr marL="1511640" indent="0">
              <a:buNone/>
              <a:defRPr sz="992"/>
            </a:lvl4pPr>
            <a:lvl5pPr marL="2015520" indent="0">
              <a:buNone/>
              <a:defRPr sz="992"/>
            </a:lvl5pPr>
            <a:lvl6pPr marL="2519401" indent="0">
              <a:buNone/>
              <a:defRPr sz="992"/>
            </a:lvl6pPr>
            <a:lvl7pPr marL="3023281" indent="0">
              <a:buNone/>
              <a:defRPr sz="992"/>
            </a:lvl7pPr>
            <a:lvl8pPr marL="3527161" indent="0">
              <a:buNone/>
              <a:defRPr sz="992"/>
            </a:lvl8pPr>
            <a:lvl9pPr marL="4031041" indent="0">
              <a:buNone/>
              <a:defRPr sz="992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892" y="4797808"/>
            <a:ext cx="7296858" cy="1848697"/>
          </a:xfrm>
        </p:spPr>
        <p:txBody>
          <a:bodyPr anchor="ctr">
            <a:normAutofit/>
          </a:bodyPr>
          <a:lstStyle>
            <a:lvl1pPr marL="0" indent="0">
              <a:buNone/>
              <a:defRPr sz="1984"/>
            </a:lvl1pPr>
            <a:lvl2pPr marL="503880" indent="0">
              <a:buNone/>
              <a:defRPr sz="1323"/>
            </a:lvl2pPr>
            <a:lvl3pPr marL="1007760" indent="0">
              <a:buNone/>
              <a:defRPr sz="1102"/>
            </a:lvl3pPr>
            <a:lvl4pPr marL="1511640" indent="0">
              <a:buNone/>
              <a:defRPr sz="992"/>
            </a:lvl4pPr>
            <a:lvl5pPr marL="2015520" indent="0">
              <a:buNone/>
              <a:defRPr sz="992"/>
            </a:lvl5pPr>
            <a:lvl6pPr marL="2519401" indent="0">
              <a:buNone/>
              <a:defRPr sz="992"/>
            </a:lvl6pPr>
            <a:lvl7pPr marL="3023281" indent="0">
              <a:buNone/>
              <a:defRPr sz="992"/>
            </a:lvl7pPr>
            <a:lvl8pPr marL="3527161" indent="0">
              <a:buNone/>
              <a:defRPr sz="992"/>
            </a:lvl8pPr>
            <a:lvl9pPr marL="4031041" indent="0">
              <a:buNone/>
              <a:defRPr sz="99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9972-5E65-480A-95DB-9800BEF13626}" type="datetime1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3/20/2017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University of Utah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6B2F858-F533-44BB-95D6-E76F8C08554C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2691" y="1071077"/>
            <a:ext cx="663003" cy="2161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3446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242" y="2882427"/>
            <a:ext cx="663003" cy="2161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3446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6983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891" y="3445300"/>
            <a:ext cx="7296860" cy="1823090"/>
          </a:xfrm>
        </p:spPr>
        <p:txBody>
          <a:bodyPr anchor="b"/>
          <a:lstStyle>
            <a:lvl1pPr algn="l">
              <a:defRPr sz="440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4892" y="5268390"/>
            <a:ext cx="7296858" cy="948830"/>
          </a:xfrm>
        </p:spPr>
        <p:txBody>
          <a:bodyPr anchor="t"/>
          <a:lstStyle>
            <a:lvl1pPr marL="0" indent="0" algn="l">
              <a:buNone/>
              <a:defRPr sz="2204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88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76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3pPr>
            <a:lvl4pPr marL="1511640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520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4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28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16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04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D051-32D8-4CC3-A1CC-6429E1E6F789}" type="datetime1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3/20/2017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University of Utah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6B2F858-F533-44BB-95D6-E76F8C08554C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21631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6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307" y="2184823"/>
            <a:ext cx="2436403" cy="635489"/>
          </a:xfrm>
        </p:spPr>
        <p:txBody>
          <a:bodyPr anchor="b">
            <a:noAutofit/>
          </a:bodyPr>
          <a:lstStyle>
            <a:lvl1pPr marL="0" indent="0">
              <a:buNone/>
              <a:defRPr sz="2645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442" y="2941108"/>
            <a:ext cx="2420268" cy="3958242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880" indent="0">
              <a:buNone/>
              <a:defRPr sz="1323"/>
            </a:lvl2pPr>
            <a:lvl3pPr marL="1007760" indent="0">
              <a:buNone/>
              <a:defRPr sz="1102"/>
            </a:lvl3pPr>
            <a:lvl4pPr marL="1511640" indent="0">
              <a:buNone/>
              <a:defRPr sz="992"/>
            </a:lvl4pPr>
            <a:lvl5pPr marL="2015520" indent="0">
              <a:buNone/>
              <a:defRPr sz="992"/>
            </a:lvl5pPr>
            <a:lvl6pPr marL="2519401" indent="0">
              <a:buNone/>
              <a:defRPr sz="992"/>
            </a:lvl6pPr>
            <a:lvl7pPr marL="3023281" indent="0">
              <a:buNone/>
              <a:defRPr sz="992"/>
            </a:lvl7pPr>
            <a:lvl8pPr marL="3527161" indent="0">
              <a:buNone/>
              <a:defRPr sz="992"/>
            </a:lvl8pPr>
            <a:lvl9pPr marL="4031041" indent="0">
              <a:buNone/>
              <a:defRPr sz="99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10924" y="2184823"/>
            <a:ext cx="2427618" cy="635489"/>
          </a:xfrm>
        </p:spPr>
        <p:txBody>
          <a:bodyPr anchor="b">
            <a:noAutofit/>
          </a:bodyPr>
          <a:lstStyle>
            <a:lvl1pPr marL="0" indent="0">
              <a:buNone/>
              <a:defRPr sz="2645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02198" y="2941108"/>
            <a:ext cx="2436344" cy="3958242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880" indent="0">
              <a:buNone/>
              <a:defRPr sz="1323"/>
            </a:lvl2pPr>
            <a:lvl3pPr marL="1007760" indent="0">
              <a:buNone/>
              <a:defRPr sz="1102"/>
            </a:lvl3pPr>
            <a:lvl4pPr marL="1511640" indent="0">
              <a:buNone/>
              <a:defRPr sz="992"/>
            </a:lvl4pPr>
            <a:lvl5pPr marL="2015520" indent="0">
              <a:buNone/>
              <a:defRPr sz="992"/>
            </a:lvl5pPr>
            <a:lvl6pPr marL="2519401" indent="0">
              <a:buNone/>
              <a:defRPr sz="992"/>
            </a:lvl6pPr>
            <a:lvl7pPr marL="3023281" indent="0">
              <a:buNone/>
              <a:defRPr sz="992"/>
            </a:lvl7pPr>
            <a:lvl8pPr marL="3527161" indent="0">
              <a:buNone/>
              <a:defRPr sz="992"/>
            </a:lvl8pPr>
            <a:lvl9pPr marL="4031041" indent="0">
              <a:buNone/>
              <a:defRPr sz="99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90544" y="2184823"/>
            <a:ext cx="2424206" cy="635489"/>
          </a:xfrm>
        </p:spPr>
        <p:txBody>
          <a:bodyPr anchor="b">
            <a:noAutofit/>
          </a:bodyPr>
          <a:lstStyle>
            <a:lvl1pPr marL="0" indent="0">
              <a:buNone/>
              <a:defRPr sz="2645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90544" y="2941108"/>
            <a:ext cx="2424206" cy="3958242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880" indent="0">
              <a:buNone/>
              <a:defRPr sz="1323"/>
            </a:lvl2pPr>
            <a:lvl3pPr marL="1007760" indent="0">
              <a:buNone/>
              <a:defRPr sz="1102"/>
            </a:lvl3pPr>
            <a:lvl4pPr marL="1511640" indent="0">
              <a:buNone/>
              <a:defRPr sz="992"/>
            </a:lvl4pPr>
            <a:lvl5pPr marL="2015520" indent="0">
              <a:buNone/>
              <a:defRPr sz="992"/>
            </a:lvl5pPr>
            <a:lvl6pPr marL="2519401" indent="0">
              <a:buNone/>
              <a:defRPr sz="992"/>
            </a:lvl6pPr>
            <a:lvl7pPr marL="3023281" indent="0">
              <a:buNone/>
              <a:defRPr sz="992"/>
            </a:lvl7pPr>
            <a:lvl8pPr marL="3527161" indent="0">
              <a:buNone/>
              <a:defRPr sz="992"/>
            </a:lvl8pPr>
            <a:lvl9pPr marL="4031041" indent="0">
              <a:buNone/>
              <a:defRPr sz="99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080691" y="2352887"/>
            <a:ext cx="0" cy="4369647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56214" y="2352887"/>
            <a:ext cx="0" cy="4374589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095FD-6AA2-4764-AB85-C590A7D22E04}" type="datetime1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3/20/2017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University of Utah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6B2F858-F533-44BB-95D6-E76F8C08554C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15156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6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42" y="4687852"/>
            <a:ext cx="2430768" cy="635489"/>
          </a:xfrm>
        </p:spPr>
        <p:txBody>
          <a:bodyPr anchor="b">
            <a:noAutofit/>
          </a:bodyPr>
          <a:lstStyle>
            <a:lvl1pPr marL="0" indent="0">
              <a:buNone/>
              <a:defRPr sz="2645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9442" y="2436919"/>
            <a:ext cx="2430768" cy="1680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3"/>
            </a:lvl1pPr>
            <a:lvl2pPr marL="503880" indent="0">
              <a:buNone/>
              <a:defRPr sz="1763"/>
            </a:lvl2pPr>
            <a:lvl3pPr marL="1007760" indent="0">
              <a:buNone/>
              <a:defRPr sz="1763"/>
            </a:lvl3pPr>
            <a:lvl4pPr marL="1511640" indent="0">
              <a:buNone/>
              <a:defRPr sz="1763"/>
            </a:lvl4pPr>
            <a:lvl5pPr marL="2015520" indent="0">
              <a:buNone/>
              <a:defRPr sz="1763"/>
            </a:lvl5pPr>
            <a:lvl6pPr marL="2519401" indent="0">
              <a:buNone/>
              <a:defRPr sz="1763"/>
            </a:lvl6pPr>
            <a:lvl7pPr marL="3023281" indent="0">
              <a:buNone/>
              <a:defRPr sz="1763"/>
            </a:lvl7pPr>
            <a:lvl8pPr marL="3527161" indent="0">
              <a:buNone/>
              <a:defRPr sz="1763"/>
            </a:lvl8pPr>
            <a:lvl9pPr marL="4031041" indent="0">
              <a:buNone/>
              <a:defRPr sz="176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9442" y="5323343"/>
            <a:ext cx="2430768" cy="726939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880" indent="0">
              <a:buNone/>
              <a:defRPr sz="1323"/>
            </a:lvl2pPr>
            <a:lvl3pPr marL="1007760" indent="0">
              <a:buNone/>
              <a:defRPr sz="1102"/>
            </a:lvl3pPr>
            <a:lvl4pPr marL="1511640" indent="0">
              <a:buNone/>
              <a:defRPr sz="992"/>
            </a:lvl4pPr>
            <a:lvl5pPr marL="2015520" indent="0">
              <a:buNone/>
              <a:defRPr sz="992"/>
            </a:lvl5pPr>
            <a:lvl6pPr marL="2519401" indent="0">
              <a:buNone/>
              <a:defRPr sz="992"/>
            </a:lvl6pPr>
            <a:lvl7pPr marL="3023281" indent="0">
              <a:buNone/>
              <a:defRPr sz="992"/>
            </a:lvl7pPr>
            <a:lvl8pPr marL="3527161" indent="0">
              <a:buNone/>
              <a:defRPr sz="992"/>
            </a:lvl8pPr>
            <a:lvl9pPr marL="4031041" indent="0">
              <a:buNone/>
              <a:defRPr sz="99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15650" y="4687852"/>
            <a:ext cx="2422893" cy="635489"/>
          </a:xfrm>
        </p:spPr>
        <p:txBody>
          <a:bodyPr anchor="b">
            <a:noAutofit/>
          </a:bodyPr>
          <a:lstStyle>
            <a:lvl1pPr marL="0" indent="0">
              <a:buNone/>
              <a:defRPr sz="2645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15649" y="2436919"/>
            <a:ext cx="2422893" cy="1680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3"/>
            </a:lvl1pPr>
            <a:lvl2pPr marL="503880" indent="0">
              <a:buNone/>
              <a:defRPr sz="1763"/>
            </a:lvl2pPr>
            <a:lvl3pPr marL="1007760" indent="0">
              <a:buNone/>
              <a:defRPr sz="1763"/>
            </a:lvl3pPr>
            <a:lvl4pPr marL="1511640" indent="0">
              <a:buNone/>
              <a:defRPr sz="1763"/>
            </a:lvl4pPr>
            <a:lvl5pPr marL="2015520" indent="0">
              <a:buNone/>
              <a:defRPr sz="1763"/>
            </a:lvl5pPr>
            <a:lvl6pPr marL="2519401" indent="0">
              <a:buNone/>
              <a:defRPr sz="1763"/>
            </a:lvl6pPr>
            <a:lvl7pPr marL="3023281" indent="0">
              <a:buNone/>
              <a:defRPr sz="1763"/>
            </a:lvl7pPr>
            <a:lvl8pPr marL="3527161" indent="0">
              <a:buNone/>
              <a:defRPr sz="1763"/>
            </a:lvl8pPr>
            <a:lvl9pPr marL="4031041" indent="0">
              <a:buNone/>
              <a:defRPr sz="176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14530" y="5323342"/>
            <a:ext cx="2426102" cy="726939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880" indent="0">
              <a:buNone/>
              <a:defRPr sz="1323"/>
            </a:lvl2pPr>
            <a:lvl3pPr marL="1007760" indent="0">
              <a:buNone/>
              <a:defRPr sz="1102"/>
            </a:lvl3pPr>
            <a:lvl4pPr marL="1511640" indent="0">
              <a:buNone/>
              <a:defRPr sz="992"/>
            </a:lvl4pPr>
            <a:lvl5pPr marL="2015520" indent="0">
              <a:buNone/>
              <a:defRPr sz="992"/>
            </a:lvl5pPr>
            <a:lvl6pPr marL="2519401" indent="0">
              <a:buNone/>
              <a:defRPr sz="992"/>
            </a:lvl6pPr>
            <a:lvl7pPr marL="3023281" indent="0">
              <a:buNone/>
              <a:defRPr sz="992"/>
            </a:lvl7pPr>
            <a:lvl8pPr marL="3527161" indent="0">
              <a:buNone/>
              <a:defRPr sz="992"/>
            </a:lvl8pPr>
            <a:lvl9pPr marL="4031041" indent="0">
              <a:buNone/>
              <a:defRPr sz="99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90544" y="4687852"/>
            <a:ext cx="2424206" cy="635489"/>
          </a:xfrm>
        </p:spPr>
        <p:txBody>
          <a:bodyPr anchor="b">
            <a:noAutofit/>
          </a:bodyPr>
          <a:lstStyle>
            <a:lvl1pPr marL="0" indent="0">
              <a:buNone/>
              <a:defRPr sz="2645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90543" y="2436919"/>
            <a:ext cx="2424206" cy="1680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3"/>
            </a:lvl1pPr>
            <a:lvl2pPr marL="503880" indent="0">
              <a:buNone/>
              <a:defRPr sz="1763"/>
            </a:lvl2pPr>
            <a:lvl3pPr marL="1007760" indent="0">
              <a:buNone/>
              <a:defRPr sz="1763"/>
            </a:lvl3pPr>
            <a:lvl4pPr marL="1511640" indent="0">
              <a:buNone/>
              <a:defRPr sz="1763"/>
            </a:lvl4pPr>
            <a:lvl5pPr marL="2015520" indent="0">
              <a:buNone/>
              <a:defRPr sz="1763"/>
            </a:lvl5pPr>
            <a:lvl6pPr marL="2519401" indent="0">
              <a:buNone/>
              <a:defRPr sz="1763"/>
            </a:lvl6pPr>
            <a:lvl7pPr marL="3023281" indent="0">
              <a:buNone/>
              <a:defRPr sz="1763"/>
            </a:lvl7pPr>
            <a:lvl8pPr marL="3527161" indent="0">
              <a:buNone/>
              <a:defRPr sz="1763"/>
            </a:lvl8pPr>
            <a:lvl9pPr marL="4031041" indent="0">
              <a:buNone/>
              <a:defRPr sz="176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90442" y="5323339"/>
            <a:ext cx="2427417" cy="726939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880" indent="0">
              <a:buNone/>
              <a:defRPr sz="1323"/>
            </a:lvl2pPr>
            <a:lvl3pPr marL="1007760" indent="0">
              <a:buNone/>
              <a:defRPr sz="1102"/>
            </a:lvl3pPr>
            <a:lvl4pPr marL="1511640" indent="0">
              <a:buNone/>
              <a:defRPr sz="992"/>
            </a:lvl4pPr>
            <a:lvl5pPr marL="2015520" indent="0">
              <a:buNone/>
              <a:defRPr sz="992"/>
            </a:lvl5pPr>
            <a:lvl6pPr marL="2519401" indent="0">
              <a:buNone/>
              <a:defRPr sz="992"/>
            </a:lvl6pPr>
            <a:lvl7pPr marL="3023281" indent="0">
              <a:buNone/>
              <a:defRPr sz="992"/>
            </a:lvl7pPr>
            <a:lvl8pPr marL="3527161" indent="0">
              <a:buNone/>
              <a:defRPr sz="992"/>
            </a:lvl8pPr>
            <a:lvl9pPr marL="4031041" indent="0">
              <a:buNone/>
              <a:defRPr sz="99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080691" y="2352887"/>
            <a:ext cx="0" cy="4369647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756214" y="2352887"/>
            <a:ext cx="0" cy="4374589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C045-4C08-493D-95FA-7CED307D61DE}" type="datetime1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3/20/2017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University of Utah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6B2F858-F533-44BB-95D6-E76F8C08554C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153207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859D-3A31-49C2-AD25-96D02B6BFD6A}" type="datetime1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3/20/2017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University of Utah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6B2F858-F533-44BB-95D6-E76F8C08554C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478911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5740" y="474431"/>
            <a:ext cx="1449011" cy="6424921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442" y="852673"/>
            <a:ext cx="6137295" cy="604667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A76CC-4CC2-46F1-8246-1C78BEE84F07}" type="datetime1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3/20/2017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University of Utah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6B2F858-F533-44BB-95D6-E76F8C08554C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804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75EA5-246D-4ECC-B7D3-D65A8429267A}" type="datetime1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3/20/2017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University of Utah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6B2F858-F533-44BB-95D6-E76F8C08554C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04596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893" y="3155857"/>
            <a:ext cx="7296857" cy="2112533"/>
          </a:xfrm>
        </p:spPr>
        <p:txBody>
          <a:bodyPr anchor="b"/>
          <a:lstStyle>
            <a:lvl1pPr algn="l">
              <a:defRPr sz="440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4892" y="5268390"/>
            <a:ext cx="7296858" cy="948830"/>
          </a:xfrm>
        </p:spPr>
        <p:txBody>
          <a:bodyPr anchor="t"/>
          <a:lstStyle>
            <a:lvl1pPr marL="0" indent="0" algn="l">
              <a:buNone/>
              <a:defRPr sz="2204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88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76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3pPr>
            <a:lvl4pPr marL="1511640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520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4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28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16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04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0F8E-15B6-4B22-91E3-D7ACFB0A5505}" type="datetime1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3/20/2017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University of Utah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6B2F858-F533-44BB-95D6-E76F8C08554C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0787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195" y="2272358"/>
            <a:ext cx="3634795" cy="4626994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3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010" y="2267414"/>
            <a:ext cx="3634798" cy="4631937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3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1E900-C507-4779-9545-D3FEEA74F999}" type="datetime1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3/20/2017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University of Utah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6B2F858-F533-44BB-95D6-E76F8C08554C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39455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195" y="2100792"/>
            <a:ext cx="3634794" cy="635489"/>
          </a:xfrm>
        </p:spPr>
        <p:txBody>
          <a:bodyPr anchor="b">
            <a:noAutofit/>
          </a:bodyPr>
          <a:lstStyle>
            <a:lvl1pPr marL="0" indent="0">
              <a:buNone/>
              <a:defRPr sz="2645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2195" y="2773045"/>
            <a:ext cx="3634795" cy="4126306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3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5012" y="2100792"/>
            <a:ext cx="3634795" cy="635489"/>
          </a:xfrm>
        </p:spPr>
        <p:txBody>
          <a:bodyPr anchor="b">
            <a:noAutofit/>
          </a:bodyPr>
          <a:lstStyle>
            <a:lvl1pPr marL="0" indent="0">
              <a:buNone/>
              <a:defRPr sz="2645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5012" y="2773045"/>
            <a:ext cx="3634795" cy="4126306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3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C6B3-93D5-4C8C-B2FA-351EC3BF6683}" type="datetime1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3/20/2017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University of Utah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6B2F858-F533-44BB-95D6-E76F8C08554C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02473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C761-AB0D-47D1-B60E-4966966D9896}" type="datetime1">
              <a:rPr lang="en-US" smtClean="0"/>
              <a:t>3/20/2017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Utah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70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BB85-58D6-4405-B4CE-E2E943CAE4E2}" type="datetime1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3/20/2017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University of Utah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6B2F858-F533-44BB-95D6-E76F8C08554C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66020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890" y="1596602"/>
            <a:ext cx="2811924" cy="1596602"/>
          </a:xfrm>
        </p:spPr>
        <p:txBody>
          <a:bodyPr anchor="b"/>
          <a:lstStyle>
            <a:lvl1pPr algn="l">
              <a:defRPr sz="2645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815" y="1596602"/>
            <a:ext cx="4295935" cy="5041900"/>
          </a:xfrm>
        </p:spPr>
        <p:txBody>
          <a:bodyPr anchor="ctr">
            <a:normAutofit/>
          </a:bodyPr>
          <a:lstStyle>
            <a:lvl1pPr>
              <a:defRPr sz="2204"/>
            </a:lvl1pPr>
            <a:lvl2pPr>
              <a:defRPr sz="1984"/>
            </a:lvl2pPr>
            <a:lvl3pPr>
              <a:defRPr sz="1763"/>
            </a:lvl3pPr>
            <a:lvl4pPr>
              <a:defRPr sz="1543"/>
            </a:lvl4pPr>
            <a:lvl5pPr>
              <a:defRPr sz="1543"/>
            </a:lvl5pPr>
            <a:lvl6pPr>
              <a:defRPr sz="1543"/>
            </a:lvl6pPr>
            <a:lvl7pPr>
              <a:defRPr sz="1543"/>
            </a:lvl7pPr>
            <a:lvl8pPr>
              <a:defRPr sz="1543"/>
            </a:lvl8pPr>
            <a:lvl9pPr>
              <a:defRPr sz="154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890" y="3450902"/>
            <a:ext cx="2811924" cy="3193202"/>
          </a:xfrm>
        </p:spPr>
        <p:txBody>
          <a:bodyPr/>
          <a:lstStyle>
            <a:lvl1pPr marL="0" indent="0">
              <a:buNone/>
              <a:defRPr sz="1543"/>
            </a:lvl1pPr>
            <a:lvl2pPr marL="503880" indent="0">
              <a:buNone/>
              <a:defRPr sz="1323"/>
            </a:lvl2pPr>
            <a:lvl3pPr marL="1007760" indent="0">
              <a:buNone/>
              <a:defRPr sz="1102"/>
            </a:lvl3pPr>
            <a:lvl4pPr marL="1511640" indent="0">
              <a:buNone/>
              <a:defRPr sz="992"/>
            </a:lvl4pPr>
            <a:lvl5pPr marL="2015520" indent="0">
              <a:buNone/>
              <a:defRPr sz="992"/>
            </a:lvl5pPr>
            <a:lvl6pPr marL="2519401" indent="0">
              <a:buNone/>
              <a:defRPr sz="992"/>
            </a:lvl6pPr>
            <a:lvl7pPr marL="3023281" indent="0">
              <a:buNone/>
              <a:defRPr sz="992"/>
            </a:lvl7pPr>
            <a:lvl8pPr marL="3527161" indent="0">
              <a:buNone/>
              <a:defRPr sz="992"/>
            </a:lvl8pPr>
            <a:lvl9pPr marL="4031041" indent="0">
              <a:buNone/>
              <a:defRPr sz="99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D874-0F17-4B4B-86DF-3DEB8404B371}" type="datetime1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3/20/2017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University of Utah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6B2F858-F533-44BB-95D6-E76F8C08554C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51406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025" y="2044762"/>
            <a:ext cx="4210701" cy="1736663"/>
          </a:xfrm>
        </p:spPr>
        <p:txBody>
          <a:bodyPr anchor="b">
            <a:normAutofit/>
          </a:bodyPr>
          <a:lstStyle>
            <a:lvl1pPr algn="l">
              <a:defRPr sz="3968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45731" y="1260475"/>
            <a:ext cx="2646019" cy="50419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3"/>
            </a:lvl1pPr>
            <a:lvl2pPr marL="503880" indent="0">
              <a:buNone/>
              <a:defRPr sz="1763"/>
            </a:lvl2pPr>
            <a:lvl3pPr marL="1007760" indent="0">
              <a:buNone/>
              <a:defRPr sz="1763"/>
            </a:lvl3pPr>
            <a:lvl4pPr marL="1511640" indent="0">
              <a:buNone/>
              <a:defRPr sz="1763"/>
            </a:lvl4pPr>
            <a:lvl5pPr marL="2015520" indent="0">
              <a:buNone/>
              <a:defRPr sz="1763"/>
            </a:lvl5pPr>
            <a:lvl6pPr marL="2519401" indent="0">
              <a:buNone/>
              <a:defRPr sz="1763"/>
            </a:lvl6pPr>
            <a:lvl7pPr marL="3023281" indent="0">
              <a:buNone/>
              <a:defRPr sz="1763"/>
            </a:lvl7pPr>
            <a:lvl8pPr marL="3527161" indent="0">
              <a:buNone/>
              <a:defRPr sz="1763"/>
            </a:lvl8pPr>
            <a:lvl9pPr marL="4031041" indent="0">
              <a:buNone/>
              <a:defRPr sz="176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890" y="4033520"/>
            <a:ext cx="4204148" cy="1512570"/>
          </a:xfrm>
        </p:spPr>
        <p:txBody>
          <a:bodyPr>
            <a:normAutofit/>
          </a:bodyPr>
          <a:lstStyle>
            <a:lvl1pPr marL="0" indent="0">
              <a:buNone/>
              <a:defRPr sz="1543"/>
            </a:lvl1pPr>
            <a:lvl2pPr marL="503880" indent="0">
              <a:buNone/>
              <a:defRPr sz="1323"/>
            </a:lvl2pPr>
            <a:lvl3pPr marL="1007760" indent="0">
              <a:buNone/>
              <a:defRPr sz="1102"/>
            </a:lvl3pPr>
            <a:lvl4pPr marL="1511640" indent="0">
              <a:buNone/>
              <a:defRPr sz="992"/>
            </a:lvl4pPr>
            <a:lvl5pPr marL="2015520" indent="0">
              <a:buNone/>
              <a:defRPr sz="992"/>
            </a:lvl5pPr>
            <a:lvl6pPr marL="2519401" indent="0">
              <a:buNone/>
              <a:defRPr sz="992"/>
            </a:lvl6pPr>
            <a:lvl7pPr marL="3023281" indent="0">
              <a:buNone/>
              <a:defRPr sz="992"/>
            </a:lvl7pPr>
            <a:lvl8pPr marL="3527161" indent="0">
              <a:buNone/>
              <a:defRPr sz="992"/>
            </a:lvl8pPr>
            <a:lvl9pPr marL="4031041" indent="0">
              <a:buNone/>
              <a:defRPr sz="99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5CE3-5640-431B-AF1B-31BB9D454958}" type="datetime1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3/20/2017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University of Utah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6B2F858-F533-44BB-95D6-E76F8C08554C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63143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942499" y="1848697"/>
            <a:ext cx="3107214" cy="3109172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6270669" y="-504190"/>
            <a:ext cx="1763554" cy="1764665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942499" y="6722533"/>
            <a:ext cx="1091724" cy="1092412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69707" y="2941108"/>
            <a:ext cx="4618831" cy="4621742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925516" y="3193203"/>
            <a:ext cx="2603341" cy="2604982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8536345" y="0"/>
            <a:ext cx="755809" cy="1212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191" y="499248"/>
            <a:ext cx="7775617" cy="15444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194" y="2263921"/>
            <a:ext cx="7396802" cy="4626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8259759" y="2016808"/>
            <a:ext cx="1092411" cy="25200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12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ACE4576-EAE2-4D90-8C39-42ABF2F79BB0}" type="datetime1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3/20/2017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868315" y="3598853"/>
            <a:ext cx="4256496" cy="25200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12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algn="ct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University of Utah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559255" y="326132"/>
            <a:ext cx="693004" cy="8465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087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26B2F858-F533-44BB-95D6-E76F8C08554C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467290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hf sldNum="0" hdr="0" ftr="0" dt="0"/>
  <p:txStyles>
    <p:titleStyle>
      <a:lvl1pPr algn="l" defTabSz="503888" rtl="0" eaLnBrk="1" latinLnBrk="0" hangingPunct="1">
        <a:spcBef>
          <a:spcPct val="0"/>
        </a:spcBef>
        <a:buNone/>
        <a:defRPr sz="4629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917" indent="-377917" algn="l" defTabSz="503888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204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818818" indent="-314931" algn="l" defTabSz="503888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84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259722" indent="-251944" algn="l" defTabSz="503888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763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763610" indent="-251944" algn="l" defTabSz="503888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3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267498" indent="-251944" algn="l" defTabSz="503888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3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771387" indent="-251944" algn="l" defTabSz="503888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3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3275275" indent="-251944" algn="l" defTabSz="503888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3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779164" indent="-251944" algn="l" defTabSz="503888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3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4283052" indent="-251944" algn="l" defTabSz="503888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3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503888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888" algn="l" defTabSz="503888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777" algn="l" defTabSz="503888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665" algn="l" defTabSz="503888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555" algn="l" defTabSz="503888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442" algn="l" defTabSz="503888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331" algn="l" defTabSz="503888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219" algn="l" defTabSz="503888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108" algn="l" defTabSz="503888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415505" y="1579277"/>
            <a:ext cx="906876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200" dirty="0"/>
              <a:t>Galois Fields for Advanced Encryption Standard (AES) </a:t>
            </a:r>
          </a:p>
        </p:txBody>
      </p:sp>
      <p:sp>
        <p:nvSpPr>
          <p:cNvPr id="40" name="TextShape 2"/>
          <p:cNvSpPr txBox="1"/>
          <p:nvPr/>
        </p:nvSpPr>
        <p:spPr>
          <a:xfrm>
            <a:off x="503640" y="1769400"/>
            <a:ext cx="9068760" cy="4385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dirty="0"/>
              <a:t>WHY? WHERE? HOW?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err="1"/>
              <a:t>MixColumns</a:t>
            </a:r>
            <a:r>
              <a:rPr lang="en-US" sz="3600" dirty="0"/>
              <a:t>/</a:t>
            </a:r>
            <a:r>
              <a:rPr lang="en-US" sz="3600" dirty="0" err="1"/>
              <a:t>InvMixColumns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194" y="1729647"/>
            <a:ext cx="8430110" cy="516095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Interbyte operation with elements interpreted as 8-bit polynomials with coefficients in GF(2).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850" y="3293350"/>
            <a:ext cx="5782700" cy="234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741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err="1"/>
              <a:t>AddRoundKey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2194" y="1729647"/>
                <a:ext cx="8430110" cy="5160957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Whitening the data using keys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XORing each column of state with the corresponding key word.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Key expansion – each round has 10 different keys.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Temporary word for each round generated based on -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 err="1"/>
                  <a:t>RotWord</a:t>
                </a:r>
                <a:r>
                  <a:rPr lang="en-US" dirty="0"/>
                  <a:t> – shift each byte to left with wrapping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 err="1"/>
                  <a:t>SubWord</a:t>
                </a:r>
                <a:r>
                  <a:rPr lang="en-US" dirty="0"/>
                  <a:t> – same as </a:t>
                </a:r>
                <a:r>
                  <a:rPr lang="en-US" dirty="0" err="1"/>
                  <a:t>SubByte</a:t>
                </a:r>
                <a:r>
                  <a:rPr lang="en-US" dirty="0"/>
                  <a:t> operated on each byte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 err="1"/>
                  <a:t>RCon</a:t>
                </a:r>
                <a:r>
                  <a:rPr lang="en-US" dirty="0"/>
                  <a:t> – use GF(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dirty="0"/>
                  <a:t>) to calculate the byte dynamically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2194" y="1729647"/>
                <a:ext cx="8430110" cy="5160957"/>
              </a:xfrm>
              <a:blipFill>
                <a:blip r:embed="rId2"/>
                <a:stretch>
                  <a:fillRect l="-434" t="-827" r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8586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Key</a:t>
            </a:r>
            <a:r>
              <a:rPr lang="en-US" dirty="0"/>
              <a:t> </a:t>
            </a:r>
            <a:r>
              <a:rPr lang="en-US" sz="3600" dirty="0"/>
              <a:t>Expansion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191" y="1504951"/>
            <a:ext cx="8095459" cy="538565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Temporary word calculated for every word and updates the next successive word for key generation.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544" y="3049424"/>
            <a:ext cx="6504751" cy="320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228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Scheme of operation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752" y="1225550"/>
            <a:ext cx="4529897" cy="5417758"/>
          </a:xfrm>
        </p:spPr>
      </p:pic>
    </p:spTree>
    <p:extLst>
      <p:ext uri="{BB962C8B-B14F-4D97-AF65-F5344CB8AC3E}">
        <p14:creationId xmlns:p14="http://schemas.microsoft.com/office/powerpoint/2010/main" val="1626222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Can we formally verify a cipher?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598" y="1540021"/>
            <a:ext cx="7893352" cy="5241779"/>
          </a:xfrm>
        </p:spPr>
        <p:txBody>
          <a:bodyPr/>
          <a:lstStyle/>
          <a:p>
            <a:r>
              <a:rPr lang="en-US" sz="2020" dirty="0"/>
              <a:t>To our knowledge there have been only</a:t>
            </a:r>
          </a:p>
          <a:p>
            <a:pPr lvl="1"/>
            <a:r>
              <a:rPr lang="en-US" sz="1800" dirty="0"/>
              <a:t>Testing the functional output values against the NIST standard suite.</a:t>
            </a:r>
          </a:p>
          <a:p>
            <a:pPr lvl="1"/>
            <a:r>
              <a:rPr lang="en-US" sz="1800" dirty="0"/>
              <a:t>Proving encryption inverts decryption using theorem prover(</a:t>
            </a:r>
            <a:r>
              <a:rPr lang="en-US" sz="1800" dirty="0" err="1"/>
              <a:t>Duan</a:t>
            </a:r>
            <a:r>
              <a:rPr lang="en-US" sz="1800" dirty="0"/>
              <a:t>, Joe, Li, Owens – LPAR’05)</a:t>
            </a:r>
          </a:p>
          <a:p>
            <a:pPr lvl="1"/>
            <a:r>
              <a:rPr lang="en-US" sz="1800" dirty="0"/>
              <a:t>Formal verification of extended Hardware Support for AES (</a:t>
            </a:r>
            <a:r>
              <a:rPr lang="en-US" sz="1800" dirty="0" err="1"/>
              <a:t>Slobodova</a:t>
            </a:r>
            <a:r>
              <a:rPr lang="en-US" sz="1800" dirty="0"/>
              <a:t> – FMCAD’08)</a:t>
            </a:r>
          </a:p>
          <a:p>
            <a:pPr lvl="1"/>
            <a:r>
              <a:rPr lang="en-US" sz="1800" dirty="0"/>
              <a:t>Equivalence checks against different kinds of implementations or a formal spec(automatic formal verification – Eric/David – FMCAD’08) </a:t>
            </a:r>
            <a:r>
              <a:rPr lang="en-US" dirty="0"/>
              <a:t>– </a:t>
            </a:r>
            <a:r>
              <a:rPr lang="en-US" sz="1000" dirty="0"/>
              <a:t>Java and hand written formal Spec.</a:t>
            </a:r>
          </a:p>
          <a:p>
            <a:pPr lvl="1"/>
            <a:r>
              <a:rPr lang="en-US" sz="1800" dirty="0"/>
              <a:t>Formalization using Mizar proof checking system (Mizar – formalize mathematics with computer aided proving technique)</a:t>
            </a:r>
          </a:p>
          <a:p>
            <a:pPr lvl="1"/>
            <a:r>
              <a:rPr lang="en-US" sz="1800" dirty="0"/>
              <a:t>Formal software verification by specification extraction – echo (low level spec and reverse synthesis) (DSN’07)</a:t>
            </a:r>
          </a:p>
        </p:txBody>
      </p:sp>
    </p:spTree>
    <p:extLst>
      <p:ext uri="{BB962C8B-B14F-4D97-AF65-F5344CB8AC3E}">
        <p14:creationId xmlns:p14="http://schemas.microsoft.com/office/powerpoint/2010/main" val="2776798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3640" y="301320"/>
            <a:ext cx="906876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dirty="0"/>
              <a:t>Background</a:t>
            </a:r>
          </a:p>
        </p:txBody>
      </p:sp>
      <p:sp>
        <p:nvSpPr>
          <p:cNvPr id="42" name="TextShape 2"/>
          <p:cNvSpPr txBox="1"/>
          <p:nvPr/>
        </p:nvSpPr>
        <p:spPr>
          <a:xfrm>
            <a:off x="457200" y="1828800"/>
            <a:ext cx="9068760" cy="4385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dirty="0"/>
              <a:t>Symmetric key cipher.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dirty="0"/>
              <a:t>Significant ‘key’ improvements over DES(64 bit blocks/keys).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dirty="0"/>
              <a:t>Non-</a:t>
            </a:r>
            <a:r>
              <a:rPr lang="en-US" sz="2400" dirty="0" err="1"/>
              <a:t>Feistal</a:t>
            </a:r>
            <a:r>
              <a:rPr lang="en-US" sz="2400" dirty="0"/>
              <a:t> cipher -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dirty="0"/>
              <a:t>Invertible Boolean functions (reversible models).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dirty="0"/>
              <a:t>Example –</a:t>
            </a:r>
          </a:p>
          <a:p>
            <a:pPr marL="1346400" lvl="2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dirty="0" err="1"/>
              <a:t>Toffoli</a:t>
            </a:r>
            <a:r>
              <a:rPr lang="en-US" sz="2400" dirty="0"/>
              <a:t> gate.	</a:t>
            </a:r>
          </a:p>
          <a:p>
            <a:pPr marL="1346400" lvl="2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dirty="0"/>
              <a:t>XOR (self invertible).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3640" y="301320"/>
            <a:ext cx="906876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dirty="0"/>
              <a:t>WHY?</a:t>
            </a:r>
            <a:endParaRPr lang="en-US" dirty="0"/>
          </a:p>
        </p:txBody>
      </p:sp>
      <p:sp>
        <p:nvSpPr>
          <p:cNvPr id="44" name="TextShape 2"/>
          <p:cNvSpPr txBox="1"/>
          <p:nvPr/>
        </p:nvSpPr>
        <p:spPr>
          <a:xfrm>
            <a:off x="503640" y="1769400"/>
            <a:ext cx="9068760" cy="4385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dirty="0"/>
              <a:t>Security, cost, and implementation.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dirty="0"/>
              <a:t>Computation efficiency and storage requirement.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dirty="0"/>
              <a:t>Flexible and simple to be implemented across any platform.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dirty="0"/>
              <a:t>Follows –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dirty="0"/>
              <a:t>Avalanche effect – small change in plaintext or key should create significant change in ciphertext.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dirty="0"/>
              <a:t>Completeness effect – each bit of ciphertext need to depend on many bits of plaintext or key.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3640" y="301320"/>
            <a:ext cx="906876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dirty="0"/>
              <a:t>WHY?</a:t>
            </a:r>
          </a:p>
        </p:txBody>
      </p:sp>
      <p:sp>
        <p:nvSpPr>
          <p:cNvPr id="46" name="TextShape 2"/>
          <p:cNvSpPr txBox="1"/>
          <p:nvPr/>
        </p:nvSpPr>
        <p:spPr>
          <a:xfrm>
            <a:off x="503640" y="1769400"/>
            <a:ext cx="9068760" cy="4385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dirty="0"/>
              <a:t>AES preferred over DES due to weak key structure in the latter(brute force method can break DES in 112 hours)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dirty="0"/>
              <a:t>Design criteria for modern block ciphers-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dirty="0"/>
              <a:t>Diffusion  - </a:t>
            </a:r>
            <a:r>
              <a:rPr lang="en-US" sz="2000" dirty="0"/>
              <a:t>hide relationship between ciphertext and plaintext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dirty="0"/>
              <a:t>Confusion – </a:t>
            </a:r>
            <a:r>
              <a:rPr lang="en-US" sz="2000" dirty="0"/>
              <a:t>hide relationship between ciphertext and key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dirty="0"/>
              <a:t>Achieved through combination of S-boxes, P-Boxes and other components.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dirty="0"/>
              <a:t>Multiple rounds – </a:t>
            </a:r>
            <a:r>
              <a:rPr lang="en-US" sz="2000" dirty="0"/>
              <a:t>after 6-7 rounds, each output bit in a  ciphertext will be function of every plaintext bit and key bit.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dirty="0" err="1"/>
              <a:t>Intrabyte</a:t>
            </a:r>
            <a:r>
              <a:rPr lang="en-US" sz="2400" dirty="0"/>
              <a:t>(substitution), interbyte(mixing) and byte exchange(permutation) operations. 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sz="3600" dirty="0"/>
                  <a:t>WHY GF(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sz="3600" dirty="0"/>
                  <a:t>)?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6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71181" y="1564395"/>
                <a:ext cx="7537815" cy="5326209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GF(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dirty="0"/>
                  <a:t>) perfectly aligns to byte architecture and satisfies 5 axioms over ± and ×/÷.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Scrambles data easily and effectively.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All bytes in AES are interpreted as finite field elements.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Operations –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Substitute Bytes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Mixing columns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XOR operation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Affine transformation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1181" y="1564395"/>
                <a:ext cx="7537815" cy="5326209"/>
              </a:xfrm>
              <a:blipFill>
                <a:blip r:embed="rId3"/>
                <a:stretch>
                  <a:fillRect l="-485" t="-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3091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3640" y="301320"/>
            <a:ext cx="906876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dirty="0"/>
              <a:t>WHERE?</a:t>
            </a:r>
          </a:p>
        </p:txBody>
      </p:sp>
      <p:sp>
        <p:nvSpPr>
          <p:cNvPr id="48" name="TextShape 2"/>
          <p:cNvSpPr txBox="1"/>
          <p:nvPr/>
        </p:nvSpPr>
        <p:spPr>
          <a:xfrm>
            <a:off x="503640" y="1769400"/>
            <a:ext cx="9189000" cy="4385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dirty="0"/>
              <a:t>Data/Hard drive encryptions (Seagate, </a:t>
            </a:r>
            <a:r>
              <a:rPr lang="en-US" sz="2400" dirty="0" err="1"/>
              <a:t>FileVault</a:t>
            </a:r>
            <a:r>
              <a:rPr lang="en-US" sz="2400" dirty="0"/>
              <a:t>, BitLocker)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dirty="0"/>
              <a:t>Archive and compression tools (7z, </a:t>
            </a:r>
            <a:r>
              <a:rPr lang="en-US" sz="2400" dirty="0" err="1"/>
              <a:t>winzip</a:t>
            </a:r>
            <a:r>
              <a:rPr lang="en-US" sz="2400" dirty="0"/>
              <a:t>)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dirty="0"/>
              <a:t>File encryption standards (NTFS)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dirty="0"/>
              <a:t>Wireless network security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dirty="0"/>
              <a:t>Web traffic (SSL)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dirty="0"/>
              <a:t>Internet banking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194" y="1729647"/>
            <a:ext cx="8430110" cy="516095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128 bit block inputs (128 bit cipher keys for each round)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10 rounds of transformation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SubBytes</a:t>
            </a:r>
            <a:r>
              <a:rPr lang="en-US" dirty="0"/>
              <a:t>/</a:t>
            </a:r>
            <a:r>
              <a:rPr lang="en-US" dirty="0" err="1"/>
              <a:t>InvSubBytes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ShiftRows</a:t>
            </a:r>
            <a:r>
              <a:rPr lang="en-US" dirty="0"/>
              <a:t>/</a:t>
            </a:r>
            <a:r>
              <a:rPr lang="en-US" dirty="0" err="1"/>
              <a:t>InvShiftRows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MixColumns</a:t>
            </a:r>
            <a:r>
              <a:rPr lang="en-US" dirty="0"/>
              <a:t>/</a:t>
            </a:r>
            <a:r>
              <a:rPr lang="en-US" dirty="0" err="1"/>
              <a:t>InvMixColumns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AddRoundKey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KeyExpansion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/>
              <a:t>RotWord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/>
              <a:t>SubWord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/>
              <a:t>Rcon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State – 128 bit (4x4) temporary data matrix between each rounds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39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err="1"/>
              <a:t>SubByte</a:t>
            </a:r>
            <a:r>
              <a:rPr lang="en-US" sz="3600" dirty="0"/>
              <a:t>/</a:t>
            </a:r>
            <a:r>
              <a:rPr lang="en-US" sz="3600" dirty="0" err="1"/>
              <a:t>InvSubByte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2194" y="1729647"/>
                <a:ext cx="8430110" cy="5160957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Non-linear byte substitution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𝑖𝑣𝑒</m:t>
                        </m:r>
                      </m:sup>
                    </m:sSup>
                  </m:oMath>
                </a14:m>
                <a:r>
                  <a:rPr lang="en-US" dirty="0"/>
                  <a:t> inverse in GF(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dirty="0"/>
                  <a:t>)  mod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1)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Interpreted as column matrix with LSB at top and MSB at bottom.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Affine transformation over GF(2)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⊕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+4)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⊕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+5)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⊕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+6)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⊕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+7)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⊕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3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bit of the byte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{63}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Encryption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𝑚𝑢𝑙𝑡𝑖𝑝𝑙𝑖𝑐𝑎𝑡𝑖𝑜𝑛</m:t>
                    </m:r>
                  </m:oMath>
                </a14:m>
                <a:r>
                  <a:rPr lang="en-US" dirty="0"/>
                  <a:t> first followed by </a:t>
                </a:r>
                <a:r>
                  <a:rPr lang="en-US" i="1" dirty="0">
                    <a:latin typeface="Cambria Math" panose="02040503050406030204" pitchFamily="18" charset="0"/>
                  </a:rPr>
                  <a:t>addition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Decryption – </a:t>
                </a:r>
                <a:r>
                  <a:rPr lang="en-US" i="1" dirty="0">
                    <a:latin typeface="Cambria Math" panose="02040503050406030204" pitchFamily="18" charset="0"/>
                  </a:rPr>
                  <a:t>subtraction</a:t>
                </a:r>
                <a:r>
                  <a:rPr lang="en-US" dirty="0"/>
                  <a:t> followed by </a:t>
                </a:r>
                <a:r>
                  <a:rPr lang="en-US" i="1" dirty="0">
                    <a:latin typeface="Cambria Math" panose="02040503050406030204" pitchFamily="18" charset="0"/>
                  </a:rPr>
                  <a:t>division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2194" y="1729647"/>
                <a:ext cx="8430110" cy="5160957"/>
              </a:xfrm>
              <a:blipFill>
                <a:blip r:embed="rId2"/>
                <a:stretch>
                  <a:fillRect l="-434" t="-8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680261" y="3596759"/>
                <a:ext cx="7169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dirty="0"/>
                            <m:t>⊕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261" y="3596759"/>
                <a:ext cx="716928" cy="369332"/>
              </a:xfrm>
              <a:prstGeom prst="rect">
                <a:avLst/>
              </a:prstGeom>
              <a:blipFill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9330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err="1"/>
              <a:t>ShiftRows</a:t>
            </a:r>
            <a:r>
              <a:rPr lang="en-US" sz="3600" dirty="0"/>
              <a:t>/</a:t>
            </a:r>
            <a:r>
              <a:rPr lang="en-US" sz="3600" dirty="0" err="1"/>
              <a:t>InvShiftRows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194" y="1729647"/>
            <a:ext cx="8430110" cy="516095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Byte exchange permutation.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Left shift in encryption and right shift in decryption.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124" y="3130546"/>
            <a:ext cx="5362525" cy="235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0650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1043</TotalTime>
  <Words>667</Words>
  <Application>Microsoft Office PowerPoint</Application>
  <PresentationFormat>Custom</PresentationFormat>
  <Paragraphs>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Cambria Math</vt:lpstr>
      <vt:lpstr>Century Gothic</vt:lpstr>
      <vt:lpstr>Symbol</vt:lpstr>
      <vt:lpstr>Times New Roman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WHY GF(2^8)?</vt:lpstr>
      <vt:lpstr>PowerPoint Presentation</vt:lpstr>
      <vt:lpstr>HOW?</vt:lpstr>
      <vt:lpstr>SubByte/InvSubByte</vt:lpstr>
      <vt:lpstr>ShiftRows/InvShiftRows</vt:lpstr>
      <vt:lpstr>MixColumns/InvMixColumns</vt:lpstr>
      <vt:lpstr>AddRoundKey</vt:lpstr>
      <vt:lpstr>Key Expansion</vt:lpstr>
      <vt:lpstr>Scheme of operation</vt:lpstr>
      <vt:lpstr>Can we formally verify a cipher?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vikas rao</cp:lastModifiedBy>
  <cp:revision>66</cp:revision>
  <dcterms:created xsi:type="dcterms:W3CDTF">2017-03-17T16:05:30Z</dcterms:created>
  <dcterms:modified xsi:type="dcterms:W3CDTF">2017-03-20T20:59:49Z</dcterms:modified>
  <dc:language>en-US</dc:language>
</cp:coreProperties>
</file>