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embeddings/Microsoft_Equation15.bin" ContentType="application/vnd.openxmlformats-officedocument.oleObject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Microsoft_Equation8.bin" ContentType="application/vnd.openxmlformats-officedocument.oleObject"/>
  <Override PartName="/ppt/embeddings/Microsoft_Equation16.bin" ContentType="application/vnd.openxmlformats-officedocument.oleObject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embeddings/Microsoft_Equation12.bin" ContentType="application/vnd.openxmlformats-officedocument.oleObject"/>
  <Override PartName="/ppt/embeddings/Microsoft_Equation14.bin" ContentType="application/vnd.openxmlformats-officedocument.oleObject"/>
  <Override PartName="/ppt/embeddings/Microsoft_Equation2.bin" ContentType="application/vnd.openxmlformats-officedocument.oleObject"/>
  <Override PartName="/ppt/embeddings/Microsoft_Equation11.bin" ContentType="application/vnd.openxmlformats-officedocument.oleObject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embeddings/Microsoft_Equation10.bin" ContentType="application/vnd.openxmlformats-officedocument.oleObject"/>
  <Override PartName="/ppt/embeddings/Microsoft_Equation5.bin" ContentType="application/vnd.openxmlformats-officedocument.oleObject"/>
  <Default Extension="pict" ContentType="image/pict"/>
  <Override PartName="/ppt/embeddings/Microsoft_Equation7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Microsoft_Equation13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embeddings/Microsoft_Equation9.bin" ContentType="application/vnd.openxmlformats-officedocument.oleObject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ppt/embeddings/Microsoft_Equation6.bin" ContentType="application/vnd.openxmlformats-officedocument.oleObject"/>
  <Override PartName="/ppt/slides/slide9.xml" ContentType="application/vnd.openxmlformats-officedocument.presentationml.slide+xml"/>
  <Override PartName="/ppt/embeddings/Microsoft_Equation3.bin" ContentType="application/vnd.openxmlformats-officedocument.oleObject"/>
  <Default Extension="rels" ContentType="application/vnd.openxmlformats-package.relationships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7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4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02" autoAdjust="0"/>
    <p:restoredTop sz="94643" autoAdjust="0"/>
  </p:normalViewPr>
  <p:slideViewPr>
    <p:cSldViewPr snapToObjects="1">
      <p:cViewPr>
        <p:scale>
          <a:sx n="100" d="100"/>
          <a:sy n="100" d="100"/>
        </p:scale>
        <p:origin x="-1128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ict"/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1" Type="http://schemas.openxmlformats.org/officeDocument/2006/relationships/image" Target="../media/image4.pict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ict"/><Relationship Id="rId1" Type="http://schemas.openxmlformats.org/officeDocument/2006/relationships/image" Target="../media/image6.pict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ict"/><Relationship Id="rId3" Type="http://schemas.openxmlformats.org/officeDocument/2006/relationships/image" Target="../media/image10.pict"/><Relationship Id="rId1" Type="http://schemas.openxmlformats.org/officeDocument/2006/relationships/image" Target="../media/image8.pict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1FF90-5A27-0D4F-A9F0-558CCE74BC39}" type="datetimeFigureOut">
              <a:rPr lang="en-US" smtClean="0"/>
              <a:pPr/>
              <a:t>11/18/08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250E-6218-1345-AD5B-3BAA3490E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5927D-A150-B148-9ADF-273BFF872BA3}" type="datetimeFigureOut">
              <a:rPr lang="en-US" smtClean="0"/>
              <a:pPr/>
              <a:t>11/18/08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DB548-AFDA-AA4B-8D10-11FF097E9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Rijndael</a:t>
            </a:r>
            <a:r>
              <a:rPr lang="en-US" dirty="0" smtClean="0"/>
              <a:t> algorithm is a symmetric block cipher that can</a:t>
            </a:r>
          </a:p>
          <a:p>
            <a:r>
              <a:rPr lang="en-US" dirty="0" smtClean="0"/>
              <a:t>process data blocks of 128 bits, using cipher keys with lengths of 128, 192, and 256 bits.</a:t>
            </a:r>
          </a:p>
          <a:p>
            <a:r>
              <a:rPr lang="en-US" dirty="0" smtClean="0"/>
              <a:t>Here</a:t>
            </a:r>
            <a:r>
              <a:rPr lang="en-US" baseline="0" dirty="0" smtClean="0"/>
              <a:t> is a pseudo-code taken from FIPS 197 for AES-128 encryption. Intel’s microprocessors support the algorithm through</a:t>
            </a:r>
          </a:p>
          <a:p>
            <a:r>
              <a:rPr lang="en-US" baseline="0" dirty="0" smtClean="0"/>
              <a:t>Instructions AESENC that comprises to one round of the algorithm, and AESENCLAST that corresponds to the last round.</a:t>
            </a:r>
          </a:p>
          <a:p>
            <a:r>
              <a:rPr lang="en-US" baseline="0" dirty="0" smtClean="0"/>
              <a:t>Symmetrically, we have a decryption algorithm and associated instructions AESDEC and AESDECLAST. </a:t>
            </a:r>
          </a:p>
          <a:p>
            <a:r>
              <a:rPr lang="en-US" baseline="0" dirty="0" smtClean="0"/>
              <a:t>Last two instructions are used to generate and manipulate keys.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DB548-AFDA-AA4B-8D10-11FF097E92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S-box</a:t>
            </a:r>
            <a:r>
              <a:rPr lang="en-US" baseline="0" dirty="0" smtClean="0"/>
              <a:t> transformation, also called Sub-transformation is an application of a non-linear transformation on each byte of the state.</a:t>
            </a:r>
          </a:p>
          <a:p>
            <a:r>
              <a:rPr lang="en-US" dirty="0" smtClean="0"/>
              <a:t>It is computed as a composition of multiplicative</a:t>
            </a:r>
            <a:r>
              <a:rPr lang="en-US" baseline="0" dirty="0" smtClean="0"/>
              <a:t> inversion of the elements in GF(2</a:t>
            </a:r>
            <a:r>
              <a:rPr lang="en-US" baseline="30000" dirty="0" smtClean="0"/>
              <a:t>8</a:t>
            </a:r>
            <a:r>
              <a:rPr lang="en-US" baseline="0" dirty="0" smtClean="0"/>
              <a:t>) and an affine transformation over GF(2). It can be represented by a table called S-box.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DB548-AFDA-AA4B-8D10-11FF097E92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MixColumns</a:t>
            </a:r>
            <a:r>
              <a:rPr lang="en-US" dirty="0" smtClean="0"/>
              <a:t> is</a:t>
            </a:r>
            <a:r>
              <a:rPr lang="en-US" baseline="0" dirty="0" smtClean="0"/>
              <a:t> a transformation of state where each column is replaced with a transformed column. The transformation is defined as multiplication of polynomials with </a:t>
            </a:r>
            <a:r>
              <a:rPr lang="en-US" baseline="0" dirty="0" err="1" smtClean="0"/>
              <a:t>coeficients</a:t>
            </a:r>
            <a:r>
              <a:rPr lang="en-US" baseline="0" dirty="0" smtClean="0"/>
              <a:t> in GF(2</a:t>
            </a:r>
            <a:r>
              <a:rPr lang="en-US" baseline="30000" dirty="0" smtClean="0"/>
              <a:t>8</a:t>
            </a:r>
            <a:r>
              <a:rPr lang="en-US" baseline="0" dirty="0" smtClean="0"/>
              <a:t>) module polynomial x</a:t>
            </a:r>
            <a:r>
              <a:rPr lang="en-US" baseline="30000" dirty="0" smtClean="0"/>
              <a:t>4</a:t>
            </a:r>
            <a:r>
              <a:rPr lang="en-US" baseline="0" dirty="0" smtClean="0"/>
              <a:t>+1. Such multiplication is called modular multiplication to distinguish it from the multiplication in  GF(2</a:t>
            </a:r>
            <a:r>
              <a:rPr lang="en-US" baseline="30000" dirty="0" smtClean="0"/>
              <a:t>8</a:t>
            </a:r>
            <a:r>
              <a:rPr lang="en-US" baseline="0" dirty="0" smtClean="0"/>
              <a:t>). For each column, we apply modular multiplication to a special polynomial </a:t>
            </a:r>
            <a:r>
              <a:rPr lang="en-US" baseline="0" dirty="0" err="1" smtClean="0"/>
              <a:t>q</a:t>
            </a:r>
            <a:r>
              <a:rPr lang="en-US" baseline="0" dirty="0" smtClean="0"/>
              <a:t> and the column. This is the same as a left-side multiplication of the matrix </a:t>
            </a:r>
            <a:r>
              <a:rPr lang="en-US" baseline="0" dirty="0" err="1" smtClean="0"/>
              <a:t>M(q</a:t>
            </a:r>
            <a:r>
              <a:rPr lang="en-US" baseline="0" dirty="0" smtClean="0"/>
              <a:t>) to the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DB548-AFDA-AA4B-8D10-11FF097E9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C4C261-A3F0-B54F-8FE5-8143559CC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10.bin"/><Relationship Id="rId4" Type="http://schemas.openxmlformats.org/officeDocument/2006/relationships/oleObject" Target="../embeddings/Microsoft_Equation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Microsoft_Equation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15.bin"/><Relationship Id="rId4" Type="http://schemas.openxmlformats.org/officeDocument/2006/relationships/oleObject" Target="../embeddings/Microsoft_Equation11.bin"/><Relationship Id="rId5" Type="http://schemas.openxmlformats.org/officeDocument/2006/relationships/oleObject" Target="../embeddings/Microsoft_Equation12.bin"/><Relationship Id="rId7" Type="http://schemas.openxmlformats.org/officeDocument/2006/relationships/oleObject" Target="../embeddings/Microsoft_Equation1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16.bin"/><Relationship Id="rId3" Type="http://schemas.openxmlformats.org/officeDocument/2006/relationships/notesSlide" Target="../notesSlides/notesSlide3.xml"/><Relationship Id="rId6" Type="http://schemas.openxmlformats.org/officeDocument/2006/relationships/oleObject" Target="../embeddings/Microsoft_Equation1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Formal Verification of Hardware Support For Advanced Encryption Standard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Anna </a:t>
            </a:r>
            <a:r>
              <a:rPr lang="en-US" dirty="0" err="1" smtClean="0"/>
              <a:t>Slobodová</a:t>
            </a:r>
            <a:endParaRPr lang="en-US" dirty="0" smtClean="0"/>
          </a:p>
          <a:p>
            <a:pPr algn="ctr"/>
            <a:r>
              <a:rPr lang="en-US" dirty="0" smtClean="0"/>
              <a:t>Centaur Technology</a:t>
            </a:r>
          </a:p>
          <a:p>
            <a:pPr algn="ctr"/>
            <a:r>
              <a:rPr lang="en-US" dirty="0" smtClean="0"/>
              <a:t>This work was done while at Intel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of AES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Data-path proof</a:t>
            </a:r>
          </a:p>
          <a:p>
            <a:r>
              <a:rPr lang="en-US" dirty="0" smtClean="0"/>
              <a:t>Control proof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6534" y="4042869"/>
            <a:ext cx="4598894" cy="2227729"/>
          </a:xfrm>
          <a:prstGeom prst="rect">
            <a:avLst/>
          </a:prstGeom>
          <a:solidFill>
            <a:schemeClr val="accent1">
              <a:shade val="80000"/>
              <a:alpha val="3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6134" y="4652470"/>
            <a:ext cx="2530288" cy="1068388"/>
          </a:xfrm>
          <a:prstGeom prst="rect">
            <a:avLst/>
          </a:prstGeom>
          <a:solidFill>
            <a:schemeClr val="accent1">
              <a:shade val="8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4334" y="4842970"/>
            <a:ext cx="914400" cy="571500"/>
          </a:xfrm>
          <a:prstGeom prst="rect">
            <a:avLst/>
          </a:prstGeom>
          <a:solidFill>
            <a:schemeClr val="accent1">
              <a:shade val="80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84358" y="49572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06770" y="51080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6770" y="52620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58734" y="49556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58734" y="511125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58734" y="526365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36558" y="41952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36558" y="43460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36558" y="450165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36558" y="465405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36558" y="48413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36558" y="495885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36558" y="5112846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36558" y="5265246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36558" y="54144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36558" y="55668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36558" y="57192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36558" y="58716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36558" y="60240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36558" y="61764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95428" y="41936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95428" y="4344494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95428" y="45000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95428" y="46524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95428" y="4839794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95428" y="4957270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395428" y="511125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95428" y="526365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95428" y="54128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95428" y="55652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395428" y="57176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5428" y="58700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5428" y="60224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95428" y="6174882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96534" y="4196858"/>
            <a:ext cx="1187824" cy="763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796534" y="5266834"/>
            <a:ext cx="1210236" cy="908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18710" y="4193682"/>
            <a:ext cx="197671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18710" y="5266834"/>
            <a:ext cx="197671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186907" y="4878221"/>
            <a:ext cx="223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Symbolic inputs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5795328" y="4997021"/>
            <a:ext cx="208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Symbolic outputs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1681345" y="4871869"/>
            <a:ext cx="223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Symbolic inputs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558634" y="4951826"/>
            <a:ext cx="208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Symbolic outputs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84358" y="4136944"/>
            <a:ext cx="1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weakening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84358" y="5653150"/>
            <a:ext cx="15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weakening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1785947" y="4042869"/>
            <a:ext cx="4609481" cy="940660"/>
          </a:xfrm>
          <a:custGeom>
            <a:avLst/>
            <a:gdLst>
              <a:gd name="connsiteX0" fmla="*/ 0 w 4609481"/>
              <a:gd name="connsiteY0" fmla="*/ 11758 h 940660"/>
              <a:gd name="connsiteX1" fmla="*/ 0 w 4609481"/>
              <a:gd name="connsiteY1" fmla="*/ 152857 h 940660"/>
              <a:gd name="connsiteX2" fmla="*/ 1199406 w 4609481"/>
              <a:gd name="connsiteY2" fmla="*/ 940660 h 940660"/>
              <a:gd name="connsiteX3" fmla="*/ 1422825 w 4609481"/>
              <a:gd name="connsiteY3" fmla="*/ 940660 h 940660"/>
              <a:gd name="connsiteX4" fmla="*/ 1434584 w 4609481"/>
              <a:gd name="connsiteY4" fmla="*/ 811319 h 940660"/>
              <a:gd name="connsiteX5" fmla="*/ 2363535 w 4609481"/>
              <a:gd name="connsiteY5" fmla="*/ 799561 h 940660"/>
              <a:gd name="connsiteX6" fmla="*/ 2375294 w 4609481"/>
              <a:gd name="connsiteY6" fmla="*/ 917143 h 940660"/>
              <a:gd name="connsiteX7" fmla="*/ 2575195 w 4609481"/>
              <a:gd name="connsiteY7" fmla="*/ 928902 h 940660"/>
              <a:gd name="connsiteX8" fmla="*/ 4609481 w 4609481"/>
              <a:gd name="connsiteY8" fmla="*/ 152857 h 940660"/>
              <a:gd name="connsiteX9" fmla="*/ 4597723 w 4609481"/>
              <a:gd name="connsiteY9" fmla="*/ 0 h 940660"/>
              <a:gd name="connsiteX10" fmla="*/ 0 w 4609481"/>
              <a:gd name="connsiteY10" fmla="*/ 11758 h 94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9481" h="940660">
                <a:moveTo>
                  <a:pt x="0" y="11758"/>
                </a:moveTo>
                <a:lnTo>
                  <a:pt x="0" y="152857"/>
                </a:lnTo>
                <a:lnTo>
                  <a:pt x="1199406" y="940660"/>
                </a:lnTo>
                <a:lnTo>
                  <a:pt x="1422825" y="940660"/>
                </a:lnTo>
                <a:lnTo>
                  <a:pt x="1434584" y="811319"/>
                </a:lnTo>
                <a:lnTo>
                  <a:pt x="2363535" y="799561"/>
                </a:lnTo>
                <a:lnTo>
                  <a:pt x="2375294" y="917143"/>
                </a:lnTo>
                <a:lnTo>
                  <a:pt x="2575195" y="928902"/>
                </a:lnTo>
                <a:lnTo>
                  <a:pt x="4609481" y="152857"/>
                </a:lnTo>
                <a:lnTo>
                  <a:pt x="4597723" y="0"/>
                </a:lnTo>
                <a:lnTo>
                  <a:pt x="0" y="11758"/>
                </a:lnTo>
                <a:close/>
              </a:path>
            </a:pathLst>
          </a:custGeom>
          <a:solidFill>
            <a:schemeClr val="bg2">
              <a:lumMod val="90000"/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785947" y="5263658"/>
            <a:ext cx="4609481" cy="1011210"/>
          </a:xfrm>
          <a:custGeom>
            <a:avLst/>
            <a:gdLst>
              <a:gd name="connsiteX0" fmla="*/ 0 w 4609481"/>
              <a:gd name="connsiteY0" fmla="*/ 999451 h 1011210"/>
              <a:gd name="connsiteX1" fmla="*/ 4609481 w 4609481"/>
              <a:gd name="connsiteY1" fmla="*/ 1011210 h 1011210"/>
              <a:gd name="connsiteX2" fmla="*/ 4597723 w 4609481"/>
              <a:gd name="connsiteY2" fmla="*/ 928902 h 1011210"/>
              <a:gd name="connsiteX3" fmla="*/ 2575195 w 4609481"/>
              <a:gd name="connsiteY3" fmla="*/ 0 h 1011210"/>
              <a:gd name="connsiteX4" fmla="*/ 2340017 w 4609481"/>
              <a:gd name="connsiteY4" fmla="*/ 23517 h 1011210"/>
              <a:gd name="connsiteX5" fmla="*/ 2351776 w 4609481"/>
              <a:gd name="connsiteY5" fmla="*/ 152857 h 1011210"/>
              <a:gd name="connsiteX6" fmla="*/ 1446342 w 4609481"/>
              <a:gd name="connsiteY6" fmla="*/ 176374 h 1011210"/>
              <a:gd name="connsiteX7" fmla="*/ 1422825 w 4609481"/>
              <a:gd name="connsiteY7" fmla="*/ 11758 h 1011210"/>
              <a:gd name="connsiteX8" fmla="*/ 1222924 w 4609481"/>
              <a:gd name="connsiteY8" fmla="*/ 11758 h 1011210"/>
              <a:gd name="connsiteX9" fmla="*/ 11759 w 4609481"/>
              <a:gd name="connsiteY9" fmla="*/ 928902 h 1011210"/>
              <a:gd name="connsiteX10" fmla="*/ 0 w 4609481"/>
              <a:gd name="connsiteY10" fmla="*/ 999451 h 101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9481" h="1011210">
                <a:moveTo>
                  <a:pt x="0" y="999451"/>
                </a:moveTo>
                <a:lnTo>
                  <a:pt x="4609481" y="1011210"/>
                </a:lnTo>
                <a:lnTo>
                  <a:pt x="4597723" y="928902"/>
                </a:lnTo>
                <a:lnTo>
                  <a:pt x="2575195" y="0"/>
                </a:lnTo>
                <a:lnTo>
                  <a:pt x="2340017" y="23517"/>
                </a:lnTo>
                <a:lnTo>
                  <a:pt x="2351776" y="152857"/>
                </a:lnTo>
                <a:lnTo>
                  <a:pt x="1446342" y="176374"/>
                </a:lnTo>
                <a:lnTo>
                  <a:pt x="1422825" y="11758"/>
                </a:lnTo>
                <a:lnTo>
                  <a:pt x="1222924" y="11758"/>
                </a:lnTo>
                <a:lnTo>
                  <a:pt x="11759" y="928902"/>
                </a:lnTo>
                <a:lnTo>
                  <a:pt x="0" y="999451"/>
                </a:lnTo>
                <a:close/>
              </a:path>
            </a:pathLst>
          </a:custGeom>
          <a:solidFill>
            <a:schemeClr val="bg2">
              <a:lumMod val="90000"/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7015386" y="2943776"/>
            <a:ext cx="991090" cy="452438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024736" y="2900364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24736" y="320198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24736" y="3514728"/>
            <a:ext cx="25997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7223760" y="2516187"/>
            <a:ext cx="314938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1" idx="1"/>
          </p:cNvCxnSpPr>
          <p:nvPr/>
        </p:nvCxnSpPr>
        <p:spPr>
          <a:xfrm rot="5400000">
            <a:off x="7333756" y="2536687"/>
            <a:ext cx="371493" cy="1714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7445237" y="2559886"/>
            <a:ext cx="402336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111515" y="2038256"/>
            <a:ext cx="83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e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e</a:t>
            </a:r>
            <a:r>
              <a:rPr lang="en-US" sz="1400" baseline="-25000" dirty="0" smtClean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6297995" y="3018909"/>
            <a:ext cx="108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   </a:t>
            </a:r>
            <a:r>
              <a:rPr lang="en-US" dirty="0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37150" y="3200400"/>
            <a:ext cx="49245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7053731" y="2245335"/>
            <a:ext cx="914400" cy="184641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12047" y="5504062"/>
            <a:ext cx="383381" cy="770806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5983187" y="2245335"/>
            <a:ext cx="1344431" cy="3475523"/>
          </a:xfrm>
          <a:custGeom>
            <a:avLst/>
            <a:gdLst>
              <a:gd name="connsiteX0" fmla="*/ 50955 w 1344431"/>
              <a:gd name="connsiteY0" fmla="*/ 3257036 h 3257036"/>
              <a:gd name="connsiteX1" fmla="*/ 215579 w 1344431"/>
              <a:gd name="connsiteY1" fmla="*/ 1105276 h 3257036"/>
              <a:gd name="connsiteX2" fmla="*/ 1344431 w 1344431"/>
              <a:gd name="connsiteY2" fmla="*/ 0 h 325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431" h="3257036">
                <a:moveTo>
                  <a:pt x="50955" y="3257036"/>
                </a:moveTo>
                <a:cubicBezTo>
                  <a:pt x="25477" y="2452575"/>
                  <a:pt x="0" y="1648115"/>
                  <a:pt x="215579" y="1105276"/>
                </a:cubicBezTo>
                <a:cubicBezTo>
                  <a:pt x="431158" y="562437"/>
                  <a:pt x="1344431" y="0"/>
                  <a:pt x="1344431" y="0"/>
                </a:cubicBezTo>
              </a:path>
            </a:pathLst>
          </a:custGeom>
          <a:ln w="12700" cmpd="sng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220448" y="3974289"/>
            <a:ext cx="1540414" cy="2292859"/>
          </a:xfrm>
          <a:custGeom>
            <a:avLst/>
            <a:gdLst>
              <a:gd name="connsiteX0" fmla="*/ 0 w 1540414"/>
              <a:gd name="connsiteY0" fmla="*/ 2292859 h 2292859"/>
              <a:gd name="connsiteX1" fmla="*/ 834881 w 1540414"/>
              <a:gd name="connsiteY1" fmla="*/ 1305166 h 2292859"/>
              <a:gd name="connsiteX2" fmla="*/ 1540414 w 1540414"/>
              <a:gd name="connsiteY2" fmla="*/ 0 h 229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414" h="2292859">
                <a:moveTo>
                  <a:pt x="0" y="2292859"/>
                </a:moveTo>
                <a:cubicBezTo>
                  <a:pt x="289072" y="1990084"/>
                  <a:pt x="578145" y="1687309"/>
                  <a:pt x="834881" y="1305166"/>
                </a:cubicBezTo>
                <a:cubicBezTo>
                  <a:pt x="1091617" y="923023"/>
                  <a:pt x="1540414" y="0"/>
                  <a:pt x="1540414" y="0"/>
                </a:cubicBezTo>
              </a:path>
            </a:pathLst>
          </a:custGeom>
          <a:ln w="12700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 flipH="1">
            <a:off x="7196277" y="2038256"/>
            <a:ext cx="62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 X 0</a:t>
            </a:r>
            <a:endParaRPr lang="en-US" sz="1400" baseline="-250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7111515" y="2038256"/>
            <a:ext cx="75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 X e</a:t>
            </a:r>
            <a:r>
              <a:rPr lang="en-US" sz="1400" baseline="-25000" dirty="0" smtClean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14876" y="2091446"/>
            <a:ext cx="610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0 0 </a:t>
            </a:r>
            <a:r>
              <a:rPr lang="en-US" sz="1400" dirty="0" smtClean="0"/>
              <a:t>1</a:t>
            </a:r>
            <a:endParaRPr lang="en-US" sz="1400" baseline="-250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082774" y="2834244"/>
            <a:ext cx="4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3" grpId="0"/>
      <p:bldP spid="63" grpId="1"/>
      <p:bldP spid="63" grpId="2"/>
      <p:bldP spid="64" grpId="0"/>
      <p:bldP spid="64" grpId="1"/>
      <p:bldP spid="65" grpId="0"/>
      <p:bldP spid="65" grpId="1"/>
      <p:bldP spid="66" grpId="0"/>
      <p:bldP spid="66" grpId="1"/>
      <p:bldP spid="67" grpId="0"/>
      <p:bldP spid="68" grpId="0"/>
      <p:bldP spid="69" grpId="0" animBg="1"/>
      <p:bldP spid="70" grpId="0" animBg="1"/>
      <p:bldP spid="71" grpId="0" animBg="1"/>
      <p:bldP spid="92" grpId="0"/>
      <p:bldP spid="92" grpId="1"/>
      <p:bldP spid="93" grpId="0"/>
      <p:bldP spid="96" grpId="0" animBg="1"/>
      <p:bldP spid="97" grpId="0" animBg="1"/>
      <p:bldP spid="113" grpId="0" animBg="1"/>
      <p:bldP spid="115" grpId="0" animBg="1"/>
      <p:bldP spid="116" grpId="2"/>
      <p:bldP spid="119" grpId="0"/>
      <p:bldP spid="119" grpId="1"/>
      <p:bldP spid="120" grpId="0"/>
      <p:bldP spid="120" grpId="1"/>
      <p:bldP spid="73" grpId="0"/>
      <p:bldP spid="7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BDD variable ordering for AES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6568" y="2506979"/>
            <a:ext cx="2110122" cy="320039"/>
            <a:chOff x="838200" y="2667000"/>
            <a:chExt cx="2340576" cy="320039"/>
          </a:xfrm>
        </p:grpSpPr>
        <p:grpSp>
          <p:nvGrpSpPr>
            <p:cNvPr id="83" name="Group 82"/>
            <p:cNvGrpSpPr/>
            <p:nvPr/>
          </p:nvGrpSpPr>
          <p:grpSpPr>
            <a:xfrm>
              <a:off x="838200" y="2667000"/>
              <a:ext cx="585144" cy="320039"/>
              <a:chOff x="838200" y="2667000"/>
              <a:chExt cx="585144" cy="32003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423344" y="2667000"/>
              <a:ext cx="585144" cy="320039"/>
              <a:chOff x="838200" y="2667000"/>
              <a:chExt cx="585144" cy="32003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008488" y="2667000"/>
              <a:ext cx="585144" cy="320039"/>
              <a:chOff x="838200" y="2667000"/>
              <a:chExt cx="585144" cy="32003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593632" y="2667000"/>
              <a:ext cx="585144" cy="320039"/>
              <a:chOff x="838200" y="2667000"/>
              <a:chExt cx="585144" cy="320039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03" name="Rectangle 102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0" name="Group 359"/>
          <p:cNvGrpSpPr/>
          <p:nvPr/>
        </p:nvGrpSpPr>
        <p:grpSpPr>
          <a:xfrm>
            <a:off x="6632875" y="2506980"/>
            <a:ext cx="2115478" cy="320039"/>
            <a:chOff x="7028521" y="2506980"/>
            <a:chExt cx="2346517" cy="320039"/>
          </a:xfrm>
        </p:grpSpPr>
        <p:grpSp>
          <p:nvGrpSpPr>
            <p:cNvPr id="324" name="Group 323"/>
            <p:cNvGrpSpPr/>
            <p:nvPr/>
          </p:nvGrpSpPr>
          <p:grpSpPr>
            <a:xfrm>
              <a:off x="7028521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325" name="Rectangle 324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7613665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34" name="Rectangle 333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8204750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43" name="Rectangle 342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789894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52" name="Rectangle 351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8" name="Group 407"/>
          <p:cNvGrpSpPr/>
          <p:nvPr/>
        </p:nvGrpSpPr>
        <p:grpSpPr>
          <a:xfrm>
            <a:off x="2378425" y="2231931"/>
            <a:ext cx="2122107" cy="912813"/>
            <a:chOff x="2346690" y="2231929"/>
            <a:chExt cx="2122107" cy="91281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346690" y="2506980"/>
              <a:ext cx="527531" cy="320039"/>
              <a:chOff x="838200" y="2667000"/>
              <a:chExt cx="585144" cy="320039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886204" y="2506979"/>
              <a:ext cx="527531" cy="320039"/>
              <a:chOff x="838200" y="2667000"/>
              <a:chExt cx="585144" cy="32003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9" name="Rectangle 158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3413735" y="2506979"/>
              <a:ext cx="527531" cy="320039"/>
              <a:chOff x="838200" y="2667000"/>
              <a:chExt cx="585144" cy="32003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68" name="Rectangle 167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3941266" y="2506979"/>
              <a:ext cx="527531" cy="320039"/>
              <a:chOff x="838200" y="2667000"/>
              <a:chExt cx="585144" cy="32003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2" name="Straight Connector 401"/>
            <p:cNvCxnSpPr/>
            <p:nvPr/>
          </p:nvCxnSpPr>
          <p:spPr>
            <a:xfrm rot="5400000">
              <a:off x="1905909" y="2688336"/>
              <a:ext cx="9128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/>
          <p:cNvGrpSpPr/>
          <p:nvPr/>
        </p:nvGrpSpPr>
        <p:grpSpPr>
          <a:xfrm>
            <a:off x="4495804" y="2231930"/>
            <a:ext cx="2143982" cy="912813"/>
            <a:chOff x="4495804" y="2231930"/>
            <a:chExt cx="2143982" cy="912813"/>
          </a:xfrm>
        </p:grpSpPr>
        <p:grpSp>
          <p:nvGrpSpPr>
            <p:cNvPr id="250" name="Group 249"/>
            <p:cNvGrpSpPr/>
            <p:nvPr/>
          </p:nvGrpSpPr>
          <p:grpSpPr>
            <a:xfrm>
              <a:off x="4495804" y="2506979"/>
              <a:ext cx="527531" cy="320039"/>
              <a:chOff x="838200" y="2667000"/>
              <a:chExt cx="585144" cy="320039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51" name="Rectangle 250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5035073" y="2506979"/>
              <a:ext cx="527531" cy="320039"/>
              <a:chOff x="838200" y="2667000"/>
              <a:chExt cx="585144" cy="320039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0" name="Rectangle 259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5565416" y="2506979"/>
              <a:ext cx="527531" cy="320039"/>
              <a:chOff x="838200" y="2667000"/>
              <a:chExt cx="585144" cy="320039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69" name="Rectangle 268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6095328" y="2506979"/>
              <a:ext cx="527531" cy="320039"/>
              <a:chOff x="838200" y="2667000"/>
              <a:chExt cx="585144" cy="32003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78" name="Rectangle 277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6" name="Straight Connector 405"/>
            <p:cNvCxnSpPr/>
            <p:nvPr/>
          </p:nvCxnSpPr>
          <p:spPr>
            <a:xfrm rot="5400000">
              <a:off x="4039397" y="2688337"/>
              <a:ext cx="9128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6183379" y="2688337"/>
              <a:ext cx="9128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257086" y="3657600"/>
            <a:ext cx="2110122" cy="320039"/>
            <a:chOff x="838200" y="2667000"/>
            <a:chExt cx="2340576" cy="320039"/>
          </a:xfrm>
        </p:grpSpPr>
        <p:grpSp>
          <p:nvGrpSpPr>
            <p:cNvPr id="415" name="Group 82"/>
            <p:cNvGrpSpPr/>
            <p:nvPr/>
          </p:nvGrpSpPr>
          <p:grpSpPr>
            <a:xfrm>
              <a:off x="838200" y="2667000"/>
              <a:ext cx="585144" cy="320039"/>
              <a:chOff x="838200" y="2667000"/>
              <a:chExt cx="585144" cy="320039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6" name="Group 83"/>
            <p:cNvGrpSpPr/>
            <p:nvPr/>
          </p:nvGrpSpPr>
          <p:grpSpPr>
            <a:xfrm>
              <a:off x="1423344" y="2667000"/>
              <a:ext cx="585144" cy="320039"/>
              <a:chOff x="838200" y="2667000"/>
              <a:chExt cx="585144" cy="32003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35" name="Rectangle 434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7" name="Group 92"/>
            <p:cNvGrpSpPr/>
            <p:nvPr/>
          </p:nvGrpSpPr>
          <p:grpSpPr>
            <a:xfrm>
              <a:off x="2008488" y="2667000"/>
              <a:ext cx="585144" cy="320039"/>
              <a:chOff x="838200" y="2667000"/>
              <a:chExt cx="585144" cy="32003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27" name="Rectangle 426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8" name="Group 101"/>
            <p:cNvGrpSpPr/>
            <p:nvPr/>
          </p:nvGrpSpPr>
          <p:grpSpPr>
            <a:xfrm>
              <a:off x="2593632" y="2667000"/>
              <a:ext cx="585144" cy="320039"/>
              <a:chOff x="838200" y="2667000"/>
              <a:chExt cx="585144" cy="320039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19" name="Rectangle 418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1" name="Group 450"/>
          <p:cNvGrpSpPr/>
          <p:nvPr/>
        </p:nvGrpSpPr>
        <p:grpSpPr>
          <a:xfrm>
            <a:off x="257086" y="4542155"/>
            <a:ext cx="2122104" cy="320040"/>
            <a:chOff x="2346686" y="2506979"/>
            <a:chExt cx="2122104" cy="320040"/>
          </a:xfrm>
        </p:grpSpPr>
        <p:grpSp>
          <p:nvGrpSpPr>
            <p:cNvPr id="452" name="Group 110"/>
            <p:cNvGrpSpPr/>
            <p:nvPr/>
          </p:nvGrpSpPr>
          <p:grpSpPr>
            <a:xfrm>
              <a:off x="2346686" y="2506980"/>
              <a:ext cx="527528" cy="320039"/>
              <a:chOff x="838200" y="2667000"/>
              <a:chExt cx="585144" cy="320039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481" name="Rectangle 480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157"/>
            <p:cNvGrpSpPr/>
            <p:nvPr/>
          </p:nvGrpSpPr>
          <p:grpSpPr>
            <a:xfrm>
              <a:off x="2886200" y="2506979"/>
              <a:ext cx="527528" cy="320039"/>
              <a:chOff x="838200" y="2667000"/>
              <a:chExt cx="585144" cy="32003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73" name="Rectangle 472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166"/>
            <p:cNvGrpSpPr/>
            <p:nvPr/>
          </p:nvGrpSpPr>
          <p:grpSpPr>
            <a:xfrm>
              <a:off x="3413731" y="2506979"/>
              <a:ext cx="527528" cy="320039"/>
              <a:chOff x="838200" y="2667000"/>
              <a:chExt cx="585144" cy="32003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5" name="Rectangle 464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175"/>
            <p:cNvGrpSpPr/>
            <p:nvPr/>
          </p:nvGrpSpPr>
          <p:grpSpPr>
            <a:xfrm>
              <a:off x="3941262" y="2506979"/>
              <a:ext cx="527528" cy="320039"/>
              <a:chOff x="838200" y="2667000"/>
              <a:chExt cx="585144" cy="32003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57" name="Rectangle 456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9" name="Group 488"/>
          <p:cNvGrpSpPr/>
          <p:nvPr/>
        </p:nvGrpSpPr>
        <p:grpSpPr>
          <a:xfrm>
            <a:off x="240153" y="5404740"/>
            <a:ext cx="2127052" cy="320039"/>
            <a:chOff x="4495800" y="2506979"/>
            <a:chExt cx="2127052" cy="320039"/>
          </a:xfrm>
        </p:grpSpPr>
        <p:grpSp>
          <p:nvGrpSpPr>
            <p:cNvPr id="490" name="Group 249"/>
            <p:cNvGrpSpPr/>
            <p:nvPr/>
          </p:nvGrpSpPr>
          <p:grpSpPr>
            <a:xfrm>
              <a:off x="4495800" y="2506979"/>
              <a:ext cx="527528" cy="320039"/>
              <a:chOff x="838200" y="2667000"/>
              <a:chExt cx="585144" cy="320039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520" name="Rectangle 519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1" name="Group 258"/>
            <p:cNvGrpSpPr/>
            <p:nvPr/>
          </p:nvGrpSpPr>
          <p:grpSpPr>
            <a:xfrm>
              <a:off x="5035069" y="2506979"/>
              <a:ext cx="527528" cy="320039"/>
              <a:chOff x="838200" y="2667000"/>
              <a:chExt cx="585144" cy="320039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12" name="Rectangle 511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267"/>
            <p:cNvGrpSpPr/>
            <p:nvPr/>
          </p:nvGrpSpPr>
          <p:grpSpPr>
            <a:xfrm>
              <a:off x="5565412" y="2506979"/>
              <a:ext cx="527528" cy="320039"/>
              <a:chOff x="838200" y="2667000"/>
              <a:chExt cx="585144" cy="320039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4" name="Rectangle 503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3" name="Group 276"/>
            <p:cNvGrpSpPr/>
            <p:nvPr/>
          </p:nvGrpSpPr>
          <p:grpSpPr>
            <a:xfrm>
              <a:off x="6095324" y="2506979"/>
              <a:ext cx="527528" cy="320039"/>
              <a:chOff x="838200" y="2667000"/>
              <a:chExt cx="585144" cy="32003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96" name="Rectangle 495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8" name="Group 527"/>
          <p:cNvGrpSpPr/>
          <p:nvPr/>
        </p:nvGrpSpPr>
        <p:grpSpPr>
          <a:xfrm>
            <a:off x="249211" y="6195697"/>
            <a:ext cx="2115478" cy="320039"/>
            <a:chOff x="7028521" y="2506980"/>
            <a:chExt cx="2346517" cy="320039"/>
          </a:xfrm>
        </p:grpSpPr>
        <p:grpSp>
          <p:nvGrpSpPr>
            <p:cNvPr id="529" name="Group 323"/>
            <p:cNvGrpSpPr/>
            <p:nvPr/>
          </p:nvGrpSpPr>
          <p:grpSpPr>
            <a:xfrm>
              <a:off x="7028521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557" name="Rectangle 556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332"/>
            <p:cNvGrpSpPr/>
            <p:nvPr/>
          </p:nvGrpSpPr>
          <p:grpSpPr>
            <a:xfrm>
              <a:off x="7613665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49" name="Rectangle 548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341"/>
            <p:cNvGrpSpPr/>
            <p:nvPr/>
          </p:nvGrpSpPr>
          <p:grpSpPr>
            <a:xfrm>
              <a:off x="8204750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41" name="Rectangle 540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350"/>
            <p:cNvGrpSpPr/>
            <p:nvPr/>
          </p:nvGrpSpPr>
          <p:grpSpPr>
            <a:xfrm>
              <a:off x="8789894" y="2506980"/>
              <a:ext cx="585144" cy="320039"/>
              <a:chOff x="838200" y="2667000"/>
              <a:chExt cx="585144" cy="32003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33" name="Rectangle 532"/>
              <p:cNvSpPr/>
              <p:nvPr/>
            </p:nvSpPr>
            <p:spPr>
              <a:xfrm>
                <a:off x="838200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911343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984486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1057629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1130772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1203915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1277058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1350201" y="2667000"/>
                <a:ext cx="73143" cy="3200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3" name="Group 712"/>
          <p:cNvGrpSpPr/>
          <p:nvPr/>
        </p:nvGrpSpPr>
        <p:grpSpPr>
          <a:xfrm>
            <a:off x="216240" y="3144741"/>
            <a:ext cx="8639595" cy="320043"/>
            <a:chOff x="216240" y="3144741"/>
            <a:chExt cx="8639595" cy="320043"/>
          </a:xfrm>
        </p:grpSpPr>
        <p:sp>
          <p:nvSpPr>
            <p:cNvPr id="594" name="Rectangle 593"/>
            <p:cNvSpPr/>
            <p:nvPr/>
          </p:nvSpPr>
          <p:spPr>
            <a:xfrm>
              <a:off x="216240" y="3144744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3304" y="3144744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42682" y="3144744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126776" y="3144744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444030" y="3144744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773737" y="3144742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37503" y="3144742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361080" y="3144741"/>
              <a:ext cx="65941" cy="3200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642190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2917939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445472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765257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414089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094963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181707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710825" y="3144741"/>
              <a:ext cx="65941" cy="3200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023335" y="3144745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337267" y="3144741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5633739" y="3144741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5897504" y="3144745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6194240" y="3144741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6458005" y="3144745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7028523" y="3144745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6764758" y="3144741"/>
              <a:ext cx="65941" cy="3200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7292287" y="3144745"/>
              <a:ext cx="65941" cy="3200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556053" y="3144741"/>
              <a:ext cx="65941" cy="3200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7825174" y="3144741"/>
              <a:ext cx="65941" cy="3200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8088939" y="3144745"/>
              <a:ext cx="65941" cy="3200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8583500" y="3144745"/>
              <a:ext cx="65941" cy="3200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8319735" y="3144745"/>
              <a:ext cx="65941" cy="3200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302509" y="3144744"/>
              <a:ext cx="65941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602828" y="3144744"/>
              <a:ext cx="65941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895982" y="3144745"/>
              <a:ext cx="65941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3236" y="3144745"/>
              <a:ext cx="65941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521953" y="3144743"/>
              <a:ext cx="65941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851659" y="3144742"/>
              <a:ext cx="65941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 flipH="1">
              <a:off x="2115426" y="3144742"/>
              <a:ext cx="45719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2444367" y="3144741"/>
              <a:ext cx="65941" cy="32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2708132" y="3144741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2983881" y="3144741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3247648" y="3144741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3511408" y="3144741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3864168" y="3144741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495803" y="3144741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170826" y="3144745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792540" y="3144741"/>
              <a:ext cx="65941" cy="32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106473" y="3144745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5403208" y="3144745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5699680" y="3144741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963446" y="3144741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6260181" y="3144745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6547123" y="3144745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830699" y="3144745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094464" y="3144745"/>
              <a:ext cx="65941" cy="3200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358229" y="3144741"/>
              <a:ext cx="65941" cy="32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7627351" y="3144741"/>
              <a:ext cx="65941" cy="32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891115" y="3144741"/>
              <a:ext cx="65941" cy="32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8121910" y="3144745"/>
              <a:ext cx="65941" cy="32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8385676" y="3144741"/>
              <a:ext cx="65941" cy="32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8649441" y="3144741"/>
              <a:ext cx="65941" cy="32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81094" y="3144744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685705" y="3144744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982441" y="3144744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04271" y="3144744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918071" y="3144742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608883" y="3144742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2181836" y="3144741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510308" y="3144741"/>
              <a:ext cx="65941" cy="32003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2774074" y="3144745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3049822" y="3144741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3313589" y="3144741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3600404" y="3144741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3930109" y="3144741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269737" y="3144741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66474" y="3144745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875678" y="3144741"/>
              <a:ext cx="65941" cy="3200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5199926" y="3144741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5499478" y="3144745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765622" y="3144745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6059976" y="3144741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6326123" y="3144741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6632875" y="3144741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6896640" y="3144741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7160405" y="3144741"/>
              <a:ext cx="65941" cy="3200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7424170" y="3144741"/>
              <a:ext cx="65941" cy="3200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7957057" y="3144741"/>
              <a:ext cx="65941" cy="3200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7693292" y="3144745"/>
              <a:ext cx="65941" cy="3200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8187852" y="3144741"/>
              <a:ext cx="65941" cy="3200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451617" y="3144741"/>
              <a:ext cx="65941" cy="3200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8723953" y="3144741"/>
              <a:ext cx="65941" cy="3200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67362" y="3144744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763629" y="3144744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90541" y="3144744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060835" y="3144744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687278" y="3144742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983544" y="3144742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268297" y="3144741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576250" y="3144741"/>
              <a:ext cx="65941" cy="320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2851998" y="3144741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3115763" y="3144741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3676265" y="3144741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3379531" y="3144741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016188" y="3144741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348147" y="3144741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632415" y="3144745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941620" y="3144745"/>
              <a:ext cx="65941" cy="3200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5271326" y="3144741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831563" y="3144745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5565416" y="3144745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6128298" y="3144745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6698817" y="3144741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6392064" y="3144741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6962582" y="3144741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7226347" y="3144741"/>
              <a:ext cx="65941" cy="3200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7490112" y="3144745"/>
              <a:ext cx="65941" cy="320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7759234" y="3144745"/>
              <a:ext cx="65941" cy="320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8022999" y="3144745"/>
              <a:ext cx="65941" cy="320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8253793" y="3144745"/>
              <a:ext cx="65941" cy="320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8789894" y="3144745"/>
              <a:ext cx="65941" cy="320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8517558" y="3144741"/>
              <a:ext cx="65941" cy="3200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support for AES instructions can be done using BDD based simulation engine.</a:t>
            </a:r>
          </a:p>
          <a:p>
            <a:r>
              <a:rPr lang="en-US" dirty="0" smtClean="0"/>
              <a:t>There is a common BDD variable ordering that can be used across all symbolic simulation runs.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Outline of the talk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 algorithm and instructions</a:t>
            </a:r>
          </a:p>
          <a:p>
            <a:pPr lvl="1"/>
            <a:r>
              <a:rPr lang="en-US" dirty="0" smtClean="0"/>
              <a:t>sketch of the algorithm</a:t>
            </a:r>
          </a:p>
          <a:p>
            <a:pPr lvl="1"/>
            <a:r>
              <a:rPr lang="en-US" dirty="0" smtClean="0"/>
              <a:t>mapping to AES instructions</a:t>
            </a:r>
          </a:p>
          <a:p>
            <a:pPr lvl="1"/>
            <a:r>
              <a:rPr lang="en-US" dirty="0" smtClean="0"/>
              <a:t>operations over GF	</a:t>
            </a:r>
          </a:p>
          <a:p>
            <a:r>
              <a:rPr lang="en-US" dirty="0" smtClean="0"/>
              <a:t>Verification of AES instructions</a:t>
            </a:r>
          </a:p>
          <a:p>
            <a:pPr lvl="1"/>
            <a:r>
              <a:rPr lang="en-US" dirty="0" smtClean="0"/>
              <a:t>Verification framework</a:t>
            </a:r>
          </a:p>
          <a:p>
            <a:pPr lvl="1"/>
            <a:r>
              <a:rPr lang="en-US" dirty="0" smtClean="0"/>
              <a:t>BDD variable ordering that works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algorithm and instructions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914400" y="2038256"/>
            <a:ext cx="7610476" cy="453081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"/>
              </a:rPr>
              <a:t>Cipher(byte</a:t>
            </a:r>
            <a:r>
              <a:rPr lang="en-US" dirty="0" smtClean="0">
                <a:latin typeface="Courier"/>
              </a:rPr>
              <a:t> in[16], byte out[16], word w[4*(N</a:t>
            </a:r>
            <a:r>
              <a:rPr lang="en-US" baseline="-25000" dirty="0" smtClean="0">
                <a:latin typeface="Courier"/>
              </a:rPr>
              <a:t>r</a:t>
            </a:r>
            <a:r>
              <a:rPr lang="en-US" dirty="0" smtClean="0">
                <a:latin typeface="Courier"/>
              </a:rPr>
              <a:t>+1)])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begin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byte state[4, 4]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state = in</a:t>
            </a: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AddRoundKey(state</a:t>
            </a:r>
            <a:r>
              <a:rPr lang="en-US" dirty="0" smtClean="0">
                <a:latin typeface="Courier"/>
              </a:rPr>
              <a:t>, w[0,3]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for round = 1 step 1 to N</a:t>
            </a:r>
            <a:r>
              <a:rPr lang="en-US" baseline="-25000" dirty="0" smtClean="0">
                <a:latin typeface="Courier"/>
              </a:rPr>
              <a:t>r</a:t>
            </a:r>
            <a:r>
              <a:rPr lang="en-US" dirty="0" smtClean="0">
                <a:latin typeface="Courier"/>
              </a:rPr>
              <a:t>-1 </a:t>
            </a:r>
            <a:endParaRPr lang="en-US" baseline="-25000" dirty="0" smtClean="0">
              <a:solidFill>
                <a:schemeClr val="accent1">
                  <a:lumMod val="50000"/>
                </a:schemeClr>
              </a:solidFill>
              <a:latin typeface="Courier"/>
            </a:endParaRPr>
          </a:p>
          <a:p>
            <a:pPr lvl="2">
              <a:buNone/>
            </a:pPr>
            <a:r>
              <a:rPr lang="en-US" dirty="0" err="1" smtClean="0">
                <a:latin typeface="Courier"/>
              </a:rPr>
              <a:t>SubBytes(state</a:t>
            </a:r>
            <a:r>
              <a:rPr lang="en-US" dirty="0" smtClean="0">
                <a:latin typeface="Courier"/>
              </a:rPr>
              <a:t>)</a:t>
            </a:r>
          </a:p>
          <a:p>
            <a:pPr lvl="2">
              <a:buNone/>
            </a:pPr>
            <a:r>
              <a:rPr lang="en-US" dirty="0" err="1" smtClean="0">
                <a:latin typeface="Courier"/>
              </a:rPr>
              <a:t>ShiftRows(state</a:t>
            </a:r>
            <a:r>
              <a:rPr lang="en-US" dirty="0" smtClean="0">
                <a:latin typeface="Courier"/>
              </a:rPr>
              <a:t>)</a:t>
            </a:r>
          </a:p>
          <a:p>
            <a:pPr lvl="2">
              <a:buNone/>
            </a:pPr>
            <a:r>
              <a:rPr lang="en-US" dirty="0" err="1" smtClean="0">
                <a:latin typeface="Courier"/>
              </a:rPr>
              <a:t>MixColumns(state</a:t>
            </a:r>
            <a:r>
              <a:rPr lang="en-US" dirty="0" smtClean="0">
                <a:latin typeface="Courier"/>
              </a:rPr>
              <a:t>)</a:t>
            </a:r>
          </a:p>
          <a:p>
            <a:pPr lvl="2">
              <a:buNone/>
            </a:pPr>
            <a:r>
              <a:rPr lang="en-US" dirty="0" err="1" smtClean="0">
                <a:latin typeface="Courier"/>
              </a:rPr>
              <a:t>AddRoundKey(state</a:t>
            </a:r>
            <a:r>
              <a:rPr lang="en-US" dirty="0" smtClean="0">
                <a:latin typeface="Courier"/>
              </a:rPr>
              <a:t>, w[4*round,  3*(round+1)] 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end for</a:t>
            </a: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SubBytes(state</a:t>
            </a:r>
            <a:r>
              <a:rPr lang="en-US" dirty="0" smtClean="0">
                <a:latin typeface="Courier"/>
              </a:rPr>
              <a:t>)</a:t>
            </a: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ShiftRows(state</a:t>
            </a:r>
            <a:r>
              <a:rPr lang="en-US" dirty="0" smtClean="0">
                <a:latin typeface="Courier"/>
              </a:rPr>
              <a:t>)</a:t>
            </a:r>
          </a:p>
          <a:p>
            <a:pPr lvl="1">
              <a:buNone/>
            </a:pPr>
            <a:r>
              <a:rPr lang="en-US" dirty="0" err="1" smtClean="0">
                <a:latin typeface="Courier"/>
              </a:rPr>
              <a:t>AddRoundKey(state</a:t>
            </a:r>
            <a:r>
              <a:rPr lang="en-US" dirty="0" smtClean="0">
                <a:latin typeface="Courier"/>
              </a:rPr>
              <a:t>, w[4*N</a:t>
            </a:r>
            <a:r>
              <a:rPr lang="en-US" baseline="-25000" dirty="0" smtClean="0">
                <a:latin typeface="Courier"/>
              </a:rPr>
              <a:t>r</a:t>
            </a:r>
            <a:r>
              <a:rPr lang="en-US" dirty="0" smtClean="0">
                <a:latin typeface="Courier"/>
              </a:rPr>
              <a:t>,3*N</a:t>
            </a:r>
            <a:r>
              <a:rPr lang="en-US" baseline="-25000" dirty="0" smtClean="0">
                <a:latin typeface="Courier"/>
              </a:rPr>
              <a:t>r</a:t>
            </a:r>
            <a:r>
              <a:rPr lang="en-US" dirty="0" smtClean="0">
                <a:latin typeface="Courier"/>
              </a:rPr>
              <a:t>+1]</a:t>
            </a:r>
          </a:p>
          <a:p>
            <a:pPr lvl="1">
              <a:buNone/>
            </a:pPr>
            <a:r>
              <a:rPr lang="en-US" dirty="0" smtClean="0">
                <a:latin typeface="Courier"/>
              </a:rPr>
              <a:t>out = state</a:t>
            </a:r>
          </a:p>
          <a:p>
            <a:pPr>
              <a:buNone/>
            </a:pPr>
            <a:r>
              <a:rPr lang="en-US" dirty="0" smtClean="0">
                <a:latin typeface="Courier"/>
              </a:rPr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26241" y="3776472"/>
            <a:ext cx="4979894" cy="990600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29238" y="3868698"/>
            <a:ext cx="107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AESENC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242373" y="4965192"/>
            <a:ext cx="5284974" cy="777240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38607" y="5073134"/>
            <a:ext cx="156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AESENCLAST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400" y="6384409"/>
            <a:ext cx="561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AESDEC, AESDECLAST, AESKEYGENASSIST, AESIMC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5" grpId="0" animBg="1"/>
      <p:bldP spid="37" grpId="0"/>
      <p:bldP spid="38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bytes, words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- basic unit, 8 bits</a:t>
            </a:r>
          </a:p>
          <a:p>
            <a:pPr lvl="1">
              <a:buNone/>
            </a:pPr>
            <a:r>
              <a:rPr lang="en-US" dirty="0" smtClean="0"/>
              <a:t>  		- Interpreted as polynomials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State – array of bytes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3377406"/>
          <a:ext cx="6472237" cy="712788"/>
        </p:xfrm>
        <a:graphic>
          <a:graphicData uri="http://schemas.openxmlformats.org/presentationml/2006/ole">
            <p:oleObj spid="_x0000_s24578" name="Equation" r:id="rId3" imgW="4152900" imgH="4572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055813" y="4865687"/>
          <a:ext cx="4732337" cy="1703388"/>
        </p:xfrm>
        <a:graphic>
          <a:graphicData uri="http://schemas.openxmlformats.org/presentationml/2006/ole">
            <p:oleObj spid="_x0000_s24579" name="Equation" r:id="rId4" imgW="3035300" imgH="1092200" progId="Equation.3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4800600" y="4865687"/>
            <a:ext cx="571500" cy="1472406"/>
          </a:xfrm>
          <a:prstGeom prst="roundRect">
            <a:avLst/>
          </a:prstGeom>
          <a:solidFill>
            <a:schemeClr val="accent1">
              <a:shade val="8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372100" y="4865687"/>
            <a:ext cx="571500" cy="1472406"/>
          </a:xfrm>
          <a:prstGeom prst="round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4865687"/>
            <a:ext cx="463550" cy="1472406"/>
          </a:xfrm>
          <a:prstGeom prst="round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407150" y="4865687"/>
            <a:ext cx="527050" cy="147240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00600" y="44595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 ≈column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6338093"/>
            <a:ext cx="220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[w0   w1   w2   w3]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Galois Field 2</a:t>
            </a:r>
            <a:r>
              <a:rPr lang="en-US" baseline="30000" dirty="0" smtClean="0"/>
              <a:t>8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= bytes</a:t>
            </a:r>
          </a:p>
          <a:p>
            <a:pPr lvl="1">
              <a:buNone/>
            </a:pP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degree polynomials with binary coefficients </a:t>
            </a:r>
          </a:p>
          <a:p>
            <a:r>
              <a:rPr lang="en-US" dirty="0" smtClean="0"/>
              <a:t>addition = subtraction = bit-wise XOR</a:t>
            </a:r>
          </a:p>
          <a:p>
            <a:r>
              <a:rPr lang="en-US" dirty="0" smtClean="0"/>
              <a:t>multiplication = multiplication of polynomials modulo irreducible polynomial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22444" y="4953000"/>
          <a:ext cx="2987488" cy="381000"/>
        </p:xfrm>
        <a:graphic>
          <a:graphicData uri="http://schemas.openxmlformats.org/presentationml/2006/ole">
            <p:oleObj spid="_x0000_s22530" name="Equation" r:id="rId3" imgW="1651000" imgH="190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Polynomials with coefficients in GF(2</a:t>
            </a:r>
            <a:r>
              <a:rPr lang="en-US" baseline="30000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= 4</a:t>
            </a:r>
            <a:r>
              <a:rPr lang="en-US" baseline="30000" dirty="0" smtClean="0"/>
              <a:t>th</a:t>
            </a:r>
            <a:r>
              <a:rPr lang="en-US" dirty="0" smtClean="0"/>
              <a:t> degree polynomials with coefficients in GF(2</a:t>
            </a:r>
            <a:r>
              <a:rPr lang="en-US" baseline="30000" dirty="0" smtClean="0"/>
              <a:t>8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addition = addition in GF(2</a:t>
            </a:r>
            <a:r>
              <a:rPr lang="en-US" baseline="30000" dirty="0" smtClean="0"/>
              <a:t>8</a:t>
            </a:r>
            <a:r>
              <a:rPr lang="en-US" dirty="0" smtClean="0"/>
              <a:t>) of corresponding bytes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(modular) multiplication = multiplication of polynomials modulo polynomial x</a:t>
            </a:r>
            <a:r>
              <a:rPr lang="en-US" baseline="30000" dirty="0" smtClean="0"/>
              <a:t>4</a:t>
            </a:r>
            <a:r>
              <a:rPr lang="en-US" dirty="0" smtClean="0"/>
              <a:t>+1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08150" y="3581400"/>
          <a:ext cx="5375275" cy="257175"/>
        </p:xfrm>
        <a:graphic>
          <a:graphicData uri="http://schemas.openxmlformats.org/presentationml/2006/ole">
            <p:oleObj spid="_x0000_s23555" name="Equation" r:id="rId3" imgW="3721100" imgH="1778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16275" y="5148263"/>
          <a:ext cx="1855788" cy="1296987"/>
        </p:xfrm>
        <a:graphic>
          <a:graphicData uri="http://schemas.openxmlformats.org/presentationml/2006/ole">
            <p:oleObj spid="_x0000_s23556" name="Equation" r:id="rId4" imgW="1600200" imgH="1117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ChangeAspect="1"/>
          </p:cNvGraphicFramePr>
          <p:nvPr>
            <p:ph idx="1"/>
          </p:nvPr>
        </p:nvGraphicFramePr>
        <p:xfrm>
          <a:off x="1295400" y="3124200"/>
          <a:ext cx="2978150" cy="2301875"/>
        </p:xfrm>
        <a:graphic>
          <a:graphicData uri="http://schemas.openxmlformats.org/presentationml/2006/ole">
            <p:oleObj spid="_x0000_s25605" name="Equation" r:id="rId3" imgW="1117600" imgH="863600" progId="Equation.3">
              <p:embed/>
            </p:oleObj>
          </a:graphicData>
        </a:graphic>
      </p:graphicFrame>
      <p:graphicFrame>
        <p:nvGraphicFramePr>
          <p:cNvPr id="25606" name="Content Placeholder 9"/>
          <p:cNvGraphicFramePr>
            <a:graphicFrameLocks noChangeAspect="1"/>
          </p:cNvGraphicFramePr>
          <p:nvPr/>
        </p:nvGraphicFramePr>
        <p:xfrm>
          <a:off x="4016188" y="3124200"/>
          <a:ext cx="3757612" cy="2301875"/>
        </p:xfrm>
        <a:graphic>
          <a:graphicData uri="http://schemas.openxmlformats.org/presentationml/2006/ole">
            <p:oleObj spid="_x0000_s25606" name="Equation" r:id="rId4" imgW="1409700" imgH="863600" progId="Equation.3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120588" y="3124199"/>
            <a:ext cx="784412" cy="2301875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43394" y="3124200"/>
            <a:ext cx="692150" cy="575469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057838" y="3699669"/>
            <a:ext cx="653956" cy="575469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27694" y="4275138"/>
            <a:ext cx="630144" cy="575469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35544" y="4850608"/>
            <a:ext cx="630144" cy="575469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05000" y="3124200"/>
            <a:ext cx="739588" cy="2301875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35544" y="3124200"/>
            <a:ext cx="692150" cy="575469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43394" y="3699669"/>
            <a:ext cx="692150" cy="575469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57838" y="4275138"/>
            <a:ext cx="692150" cy="575469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89500" y="4850604"/>
            <a:ext cx="692150" cy="575469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44588" y="3124198"/>
            <a:ext cx="739588" cy="2301875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27694" y="3124202"/>
            <a:ext cx="630144" cy="575469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735544" y="3699671"/>
            <a:ext cx="692150" cy="575469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043394" y="4275140"/>
            <a:ext cx="692150" cy="575469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057838" y="4850606"/>
            <a:ext cx="692150" cy="575469"/>
          </a:xfrm>
          <a:prstGeom prst="roundRect">
            <a:avLst/>
          </a:prstGeom>
          <a:solidFill>
            <a:schemeClr val="accent3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84176" y="3124198"/>
            <a:ext cx="739588" cy="230187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57838" y="3124200"/>
            <a:ext cx="653956" cy="57546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6427694" y="3699669"/>
            <a:ext cx="630144" cy="57546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735544" y="4275137"/>
            <a:ext cx="653956" cy="57546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043394" y="4850606"/>
            <a:ext cx="653956" cy="57546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S-box transformation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20588" y="2595563"/>
          <a:ext cx="4633323" cy="1435100"/>
        </p:xfrm>
        <a:graphic>
          <a:graphicData uri="http://schemas.openxmlformats.org/presentationml/2006/ole">
            <p:oleObj spid="_x0000_s26630" name="Equation" r:id="rId4" imgW="2870200" imgH="889000" progId="Equation.3">
              <p:embed/>
            </p:oleObj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600200" y="2951988"/>
            <a:ext cx="384048" cy="381000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0" y="2951988"/>
            <a:ext cx="384048" cy="381000"/>
          </a:xfrm>
          <a:prstGeom prst="roundRect">
            <a:avLst/>
          </a:prstGeom>
          <a:solidFill>
            <a:schemeClr val="accent1">
              <a:shade val="8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783847" y="2283028"/>
            <a:ext cx="2725718" cy="642101"/>
          </a:xfrm>
          <a:custGeom>
            <a:avLst/>
            <a:gdLst>
              <a:gd name="connsiteX0" fmla="*/ 0 w 2725718"/>
              <a:gd name="connsiteY0" fmla="*/ 642101 h 642101"/>
              <a:gd name="connsiteX1" fmla="*/ 513748 w 2725718"/>
              <a:gd name="connsiteY1" fmla="*/ 114151 h 642101"/>
              <a:gd name="connsiteX2" fmla="*/ 2140617 w 2725718"/>
              <a:gd name="connsiteY2" fmla="*/ 85613 h 642101"/>
              <a:gd name="connsiteX3" fmla="*/ 2725718 w 2725718"/>
              <a:gd name="connsiteY3" fmla="*/ 627832 h 64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718" h="642101">
                <a:moveTo>
                  <a:pt x="0" y="642101"/>
                </a:moveTo>
                <a:cubicBezTo>
                  <a:pt x="78489" y="424500"/>
                  <a:pt x="156979" y="206899"/>
                  <a:pt x="513748" y="114151"/>
                </a:cubicBezTo>
                <a:cubicBezTo>
                  <a:pt x="870517" y="21403"/>
                  <a:pt x="1771955" y="0"/>
                  <a:pt x="2140617" y="85613"/>
                </a:cubicBezTo>
                <a:cubicBezTo>
                  <a:pt x="2509279" y="171226"/>
                  <a:pt x="2725718" y="627832"/>
                  <a:pt x="2725718" y="627832"/>
                </a:cubicBezTo>
              </a:path>
            </a:pathLst>
          </a:custGeom>
          <a:ln w="19050">
            <a:prstDash val="sys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281738" y="3493088"/>
          <a:ext cx="2349500" cy="327025"/>
        </p:xfrm>
        <a:graphic>
          <a:graphicData uri="http://schemas.openxmlformats.org/presentationml/2006/ole">
            <p:oleObj spid="_x0000_s26631" name="Equation" r:id="rId5" imgW="1460500" imgH="203200" progId="Equation.3">
              <p:embed/>
            </p:oleObj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20588" y="4114800"/>
          <a:ext cx="6099056" cy="246599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  <a:gridCol w="358768"/>
              </a:tblGrid>
              <a:tr h="12386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25330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fe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fa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fd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eb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ed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fc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ef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fb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da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ec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ee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d5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ae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dd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bd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8a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03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f8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87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ce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55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df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  <a:tr h="138474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8c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42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68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41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99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2d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0f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b0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54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bb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 marL="28911" marR="28911" marT="14453" marB="14453"/>
                </a:tc>
              </a:tr>
            </a:tbl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7514771" y="5085773"/>
          <a:ext cx="1019629" cy="324427"/>
        </p:xfrm>
        <a:graphic>
          <a:graphicData uri="http://schemas.openxmlformats.org/presentationml/2006/ole">
            <p:oleObj spid="_x0000_s26632" name="Equation" r:id="rId6" imgW="558800" imgH="177800" progId="Equation.3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1371600" y="5942807"/>
            <a:ext cx="2039112" cy="13114"/>
          </a:xfrm>
          <a:prstGeom prst="line">
            <a:avLst/>
          </a:prstGeom>
          <a:ln w="104775">
            <a:solidFill>
              <a:schemeClr val="accent1">
                <a:alpha val="2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438797" y="5028803"/>
            <a:ext cx="1828006" cy="1"/>
          </a:xfrm>
          <a:prstGeom prst="line">
            <a:avLst/>
          </a:prstGeom>
          <a:ln w="98425">
            <a:solidFill>
              <a:schemeClr val="accent1">
                <a:alpha val="2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48177" y="5925312"/>
            <a:ext cx="209244" cy="118872"/>
          </a:xfrm>
          <a:prstGeom prst="ellipse">
            <a:avLst/>
          </a:prstGeom>
          <a:solidFill>
            <a:schemeClr val="accent1">
              <a:shade val="80000"/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FMCAD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 Slobodova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C261-A3F0-B54F-8FE5-8143559CC53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838200" y="2514600"/>
          <a:ext cx="2487448" cy="1799431"/>
        </p:xfrm>
        <a:graphic>
          <a:graphicData uri="http://schemas.openxmlformats.org/presentationml/2006/ole">
            <p:oleObj spid="_x0000_s30722" name="Equation" r:id="rId4" imgW="1193800" imgH="863600" progId="Equation.3">
              <p:embed/>
            </p:oleObj>
          </a:graphicData>
        </a:graphic>
      </p:graphicFrame>
      <p:graphicFrame>
        <p:nvGraphicFramePr>
          <p:cNvPr id="30723" name="Content Placeholder 6"/>
          <p:cNvGraphicFramePr>
            <a:graphicFrameLocks noChangeAspect="1"/>
          </p:cNvGraphicFramePr>
          <p:nvPr/>
        </p:nvGraphicFramePr>
        <p:xfrm>
          <a:off x="3316894" y="2463006"/>
          <a:ext cx="1398588" cy="1851025"/>
        </p:xfrm>
        <a:graphic>
          <a:graphicData uri="http://schemas.openxmlformats.org/presentationml/2006/ole">
            <p:oleObj spid="_x0000_s30723" name="Equation" r:id="rId5" imgW="660400" imgH="8890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2514599"/>
            <a:ext cx="649941" cy="1799431"/>
          </a:xfrm>
          <a:prstGeom prst="rect">
            <a:avLst/>
          </a:prstGeom>
          <a:solidFill>
            <a:schemeClr val="accent1">
              <a:shade val="8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17940" y="2514600"/>
            <a:ext cx="585216" cy="1799431"/>
          </a:xfrm>
          <a:prstGeom prst="rect">
            <a:avLst/>
          </a:prstGeom>
          <a:solidFill>
            <a:schemeClr val="accent1">
              <a:shade val="8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9" idx="0"/>
            <a:endCxn id="10" idx="0"/>
          </p:cNvCxnSpPr>
          <p:nvPr/>
        </p:nvCxnSpPr>
        <p:spPr>
          <a:xfrm rot="16200000" flipH="1">
            <a:off x="2836858" y="840911"/>
            <a:ext cx="1" cy="3347377"/>
          </a:xfrm>
          <a:prstGeom prst="curvedConnector3">
            <a:avLst>
              <a:gd name="adj1" fmla="val -22860000000"/>
            </a:avLst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905982" y="2515393"/>
          <a:ext cx="381000" cy="1799430"/>
        </p:xfrm>
        <a:graphic>
          <a:graphicData uri="http://schemas.openxmlformats.org/presentationml/2006/ole">
            <p:oleObj spid="_x0000_s30724" name="Equation" r:id="rId6" imgW="215900" imgH="88900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372100" y="2516185"/>
          <a:ext cx="381000" cy="1798638"/>
        </p:xfrm>
        <a:graphic>
          <a:graphicData uri="http://schemas.openxmlformats.org/presentationml/2006/ole">
            <p:oleObj spid="_x0000_s30725" name="Equation" r:id="rId7" imgW="215900" imgH="8890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943600" y="2516185"/>
          <a:ext cx="381000" cy="1798638"/>
        </p:xfrm>
        <a:graphic>
          <a:graphicData uri="http://schemas.openxmlformats.org/presentationml/2006/ole">
            <p:oleObj spid="_x0000_s30726" name="Equation" r:id="rId8" imgW="215900" imgH="889000" progId="Equation.3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1488141" y="2514598"/>
            <a:ext cx="649941" cy="1799431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91456" y="2515392"/>
            <a:ext cx="585216" cy="1799431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7" idx="0"/>
            <a:endCxn id="18" idx="0"/>
          </p:cNvCxnSpPr>
          <p:nvPr/>
        </p:nvCxnSpPr>
        <p:spPr>
          <a:xfrm rot="16200000" flipH="1">
            <a:off x="3448191" y="879519"/>
            <a:ext cx="794" cy="3270952"/>
          </a:xfrm>
          <a:prstGeom prst="curvedConnector3">
            <a:avLst>
              <a:gd name="adj1" fmla="val -28790932"/>
            </a:avLst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8080" y="2516980"/>
            <a:ext cx="621792" cy="1798636"/>
          </a:xfrm>
          <a:prstGeom prst="rect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76672" y="2516185"/>
            <a:ext cx="497541" cy="1799431"/>
          </a:xfrm>
          <a:prstGeom prst="rect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22" idx="0"/>
            <a:endCxn id="23" idx="0"/>
          </p:cNvCxnSpPr>
          <p:nvPr/>
        </p:nvCxnSpPr>
        <p:spPr>
          <a:xfrm rot="5400000" flipH="1" flipV="1">
            <a:off x="4036812" y="928350"/>
            <a:ext cx="795" cy="3176467"/>
          </a:xfrm>
          <a:prstGeom prst="curvedConnector3">
            <a:avLst>
              <a:gd name="adj1" fmla="val 28854717"/>
            </a:avLst>
          </a:prstGeom>
          <a:ln w="12700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59872" y="2514596"/>
            <a:ext cx="585216" cy="1799431"/>
          </a:xfrm>
          <a:prstGeom prst="rect">
            <a:avLst/>
          </a:prstGeom>
          <a:solidFill>
            <a:schemeClr val="tx1">
              <a:lumMod val="50000"/>
              <a:lumOff val="50000"/>
              <a:alpha val="29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16168" y="2516185"/>
            <a:ext cx="497541" cy="1799431"/>
          </a:xfrm>
          <a:prstGeom prst="rect">
            <a:avLst/>
          </a:prstGeom>
          <a:solidFill>
            <a:schemeClr val="tx1">
              <a:lumMod val="50000"/>
              <a:lumOff val="50000"/>
              <a:alpha val="29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>
            <a:stCxn id="27" idx="0"/>
            <a:endCxn id="28" idx="0"/>
          </p:cNvCxnSpPr>
          <p:nvPr/>
        </p:nvCxnSpPr>
        <p:spPr>
          <a:xfrm rot="16200000" flipH="1">
            <a:off x="4607914" y="959161"/>
            <a:ext cx="1589" cy="3112459"/>
          </a:xfrm>
          <a:prstGeom prst="curvedConnector3">
            <a:avLst>
              <a:gd name="adj1" fmla="val -1438640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2355180" y="4545092"/>
          <a:ext cx="2436276" cy="2023983"/>
        </p:xfrm>
        <a:graphic>
          <a:graphicData uri="http://schemas.openxmlformats.org/presentationml/2006/ole">
            <p:oleObj spid="_x0000_s30727" name="Equation" r:id="rId9" imgW="1651000" imgH="137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  <p:bldP spid="22" grpId="0" animBg="1"/>
      <p:bldP spid="23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Perspective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1102</TotalTime>
  <Words>968</Words>
  <Application>Microsoft Macintosh PowerPoint</Application>
  <PresentationFormat>On-screen Show (4:3)</PresentationFormat>
  <Paragraphs>407</Paragraphs>
  <Slides>12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Perspective</vt:lpstr>
      <vt:lpstr>Equation</vt:lpstr>
      <vt:lpstr>Formal Verification of Hardware Support For Advanced Encryption Standard</vt:lpstr>
      <vt:lpstr>Outline of the talk</vt:lpstr>
      <vt:lpstr>AES algorithm and instructions</vt:lpstr>
      <vt:lpstr>AES bytes, words and state</vt:lpstr>
      <vt:lpstr>Galois Field 28</vt:lpstr>
      <vt:lpstr>Polynomials with coefficients in GF(28)</vt:lpstr>
      <vt:lpstr>ShiftRows</vt:lpstr>
      <vt:lpstr>S-box transformation</vt:lpstr>
      <vt:lpstr>MixColumns</vt:lpstr>
      <vt:lpstr>Verification of AES instructions</vt:lpstr>
      <vt:lpstr>BDD variable ordering for AES instructions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of Hardware Support For Advanced Encryption Standard</dc:title>
  <dc:creator>Anna Slobodova</dc:creator>
  <cp:lastModifiedBy>Anna Slobodova</cp:lastModifiedBy>
  <cp:revision>36</cp:revision>
  <dcterms:created xsi:type="dcterms:W3CDTF">2008-11-18T15:17:01Z</dcterms:created>
  <dcterms:modified xsi:type="dcterms:W3CDTF">2008-11-18T15:43:56Z</dcterms:modified>
</cp:coreProperties>
</file>