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5" r:id="rId5"/>
    <p:sldId id="280" r:id="rId6"/>
    <p:sldId id="287" r:id="rId7"/>
    <p:sldId id="281" r:id="rId8"/>
    <p:sldId id="286" r:id="rId9"/>
    <p:sldId id="28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36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63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83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63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97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2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4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8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ADC6-E2D2-48D2-9081-A861DCEEBD2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35ADC6-E2D2-48D2-9081-A861DCEEBD2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4877E-FD3D-4C2C-89C7-117CA274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41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D168-D903-4C7F-939C-5125C9CCF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611819"/>
          </a:xfrm>
        </p:spPr>
        <p:txBody>
          <a:bodyPr/>
          <a:lstStyle/>
          <a:p>
            <a:r>
              <a:rPr lang="en-US" sz="3600" dirty="0"/>
              <a:t>Identifying unknown components of a circuit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3F9C9-2C1A-4263-8C27-E317F608D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 K Rao (University of UTAH)</a:t>
            </a:r>
          </a:p>
        </p:txBody>
      </p:sp>
    </p:spTree>
    <p:extLst>
      <p:ext uri="{BB962C8B-B14F-4D97-AF65-F5344CB8AC3E}">
        <p14:creationId xmlns:p14="http://schemas.microsoft.com/office/powerpoint/2010/main" val="102952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7B325C-3E35-45CF-9D07-3BCB281F3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8810A7-E114-447A-A7D6-69B27CFB56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608F427C-1EC9-4280-9367-F2B3AA063E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BC390-513B-4DC9-B9A2-3E8F3F4C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757" y="676935"/>
            <a:ext cx="4283241" cy="349717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Find the function implemented by the LUT. 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8168469E-77A4-48BA-A84C-326E6D7BB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62" y="1141407"/>
            <a:ext cx="7775892" cy="4532807"/>
          </a:xfrm>
        </p:spPr>
      </p:pic>
    </p:spTree>
    <p:extLst>
      <p:ext uri="{BB962C8B-B14F-4D97-AF65-F5344CB8AC3E}">
        <p14:creationId xmlns:p14="http://schemas.microsoft.com/office/powerpoint/2010/main" val="732288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C3F9-EC85-4549-BC08-62F0D2B4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CA5B66-16D7-4E88-8164-6A53CD4E8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1" y="1395664"/>
                <a:ext cx="10289569" cy="4852736"/>
              </a:xfrm>
            </p:spPr>
            <p:txBody>
              <a:bodyPr>
                <a:normAutofit/>
              </a:bodyPr>
              <a:lstStyle/>
              <a:p>
                <a:r>
                  <a:rPr lang="en-US" sz="2400" i="1" dirty="0"/>
                  <a:t>In</a:t>
                </a:r>
                <a:r>
                  <a:rPr lang="en-US" sz="2400" dirty="0"/>
                  <a:t> – Set of all primary input variables – </a:t>
                </a:r>
                <a:r>
                  <a:rPr lang="en-US" sz="2400" i="1" dirty="0"/>
                  <a:t>{A,B,C}</a:t>
                </a:r>
              </a:p>
              <a:p>
                <a:r>
                  <a:rPr lang="en-US" sz="2400" i="1" dirty="0"/>
                  <a:t>X – </a:t>
                </a:r>
                <a:r>
                  <a:rPr lang="en-US" sz="2400" dirty="0"/>
                  <a:t>Set of all parameter variables for each gate transformation – </a:t>
                </a:r>
                <a:r>
                  <a:rPr lang="en-US" sz="2400" i="1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i="1" dirty="0"/>
                  <a:t> }</a:t>
                </a:r>
              </a:p>
              <a:p>
                <a:r>
                  <a:rPr lang="en-US" sz="2400" i="1" dirty="0"/>
                  <a:t>Spec(In)</a:t>
                </a:r>
                <a:r>
                  <a:rPr lang="en-US" sz="2400" dirty="0"/>
                  <a:t> – Target specification circuit</a:t>
                </a:r>
              </a:p>
              <a:p>
                <a:r>
                  <a:rPr lang="en-US" sz="2400" i="1" dirty="0"/>
                  <a:t>Circuit(X, In) – </a:t>
                </a:r>
                <a:r>
                  <a:rPr lang="en-US" sz="2400" dirty="0"/>
                  <a:t>Implementation circuit formula with possible transformations.</a:t>
                </a:r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CA5B66-16D7-4E88-8164-6A53CD4E8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1" y="1395664"/>
                <a:ext cx="10289569" cy="4852736"/>
              </a:xfrm>
              <a:blipFill>
                <a:blip r:embed="rId2"/>
                <a:stretch>
                  <a:fillRect l="-474" t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79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253D-B417-4A2D-83D5-7C08A67B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31664-AFF3-4294-93C0-BC6A2DD25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0" y="1574800"/>
                <a:ext cx="9404723" cy="4673599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Given </a:t>
                </a:r>
                <a:r>
                  <a:rPr lang="en-US" i="1" dirty="0"/>
                  <a:t>Circuit, Spec </a:t>
                </a:r>
                <a:r>
                  <a:rPr lang="en-US" dirty="0"/>
                  <a:t>and transformations.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Generate complete set of input patterns</a:t>
                </a:r>
                <a:r>
                  <a:rPr lang="en-US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 which identify all incorrect transformations</a:t>
                </a:r>
                <a:r>
                  <a:rPr lang="en-US" i="1" dirty="0"/>
                  <a:t>(X</a:t>
                </a:r>
                <a:r>
                  <a:rPr lang="en-US" dirty="0"/>
                  <a:t>’s</a:t>
                </a:r>
                <a:r>
                  <a:rPr lang="en-US" i="1" dirty="0"/>
                  <a:t>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Generate transformations</a:t>
                </a:r>
                <a:r>
                  <a:rPr lang="en-US" i="1" dirty="0"/>
                  <a:t>(X</a:t>
                </a:r>
                <a:r>
                  <a:rPr lang="en-US" dirty="0"/>
                  <a:t>’s</a:t>
                </a:r>
                <a:r>
                  <a:rPr lang="en-US" i="1" dirty="0"/>
                  <a:t>)</a:t>
                </a:r>
                <a:r>
                  <a:rPr lang="en-US" dirty="0"/>
                  <a:t> which are correct under complete set of counterexample input values(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), if exist.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31664-AFF3-4294-93C0-BC6A2DD25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0" y="1574800"/>
                <a:ext cx="9404723" cy="4673599"/>
              </a:xfrm>
              <a:blipFill>
                <a:blip r:embed="rId2"/>
                <a:stretch>
                  <a:fillRect l="-324" t="-652" r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4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5F93F5-8112-4929-90BF-12FEEA0D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968"/>
            <a:ext cx="9404723" cy="1400530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58D53B-9C08-4436-9AE9-C6A9D2081B9B}"/>
              </a:ext>
            </a:extLst>
          </p:cNvPr>
          <p:cNvSpPr/>
          <p:nvPr/>
        </p:nvSpPr>
        <p:spPr>
          <a:xfrm>
            <a:off x="3619500" y="333833"/>
            <a:ext cx="4953000" cy="933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K </a:t>
            </a:r>
            <a:r>
              <a:rPr lang="en-US" dirty="0">
                <a:solidFill>
                  <a:schemeClr val="bg1"/>
                </a:solidFill>
              </a:rPr>
              <a:t>= 0;</a:t>
            </a:r>
          </a:p>
          <a:p>
            <a:pPr algn="ctr"/>
            <a:r>
              <a:rPr lang="en-US" i="1" dirty="0" err="1">
                <a:solidFill>
                  <a:schemeClr val="bg1"/>
                </a:solidFill>
              </a:rPr>
              <a:t>TestSet</a:t>
            </a:r>
            <a:r>
              <a:rPr lang="en-US" i="1" dirty="0">
                <a:solidFill>
                  <a:schemeClr val="bg1"/>
                </a:solidFill>
              </a:rPr>
              <a:t> = {};</a:t>
            </a:r>
          </a:p>
          <a:p>
            <a:pPr algn="ctr"/>
            <a:r>
              <a:rPr lang="en-US" i="1" dirty="0">
                <a:solidFill>
                  <a:schemeClr val="bg1"/>
                </a:solidFill>
              </a:rPr>
              <a:t>Target = (circuit(X, In)≠ Spec(In));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E71AF2EE-ACBC-4700-B6FD-F0BC729F3D68}"/>
              </a:ext>
            </a:extLst>
          </p:cNvPr>
          <p:cNvSpPr/>
          <p:nvPr/>
        </p:nvSpPr>
        <p:spPr>
          <a:xfrm>
            <a:off x="3895725" y="1567499"/>
            <a:ext cx="4400550" cy="75386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F9EB16-0FDA-4B01-B44D-29011391946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267326"/>
            <a:ext cx="0" cy="300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EE2E82-705B-457B-8F0F-CD0F15313C47}"/>
              </a:ext>
            </a:extLst>
          </p:cNvPr>
          <p:cNvCxnSpPr/>
          <p:nvPr/>
        </p:nvCxnSpPr>
        <p:spPr>
          <a:xfrm>
            <a:off x="6096000" y="2321359"/>
            <a:ext cx="0" cy="314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3DF42A-2885-466A-AA78-BB91B94C659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296275" y="1944429"/>
            <a:ext cx="1104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75BB63-BE6E-4016-82A8-124EB061BC2C}"/>
              </a:ext>
            </a:extLst>
          </p:cNvPr>
          <p:cNvCxnSpPr>
            <a:cxnSpLocks/>
          </p:cNvCxnSpPr>
          <p:nvPr/>
        </p:nvCxnSpPr>
        <p:spPr>
          <a:xfrm>
            <a:off x="9400674" y="1944429"/>
            <a:ext cx="0" cy="2269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360BAB-DF2D-4517-8AD3-9A80C1205590}"/>
              </a:ext>
            </a:extLst>
          </p:cNvPr>
          <p:cNvCxnSpPr>
            <a:cxnSpLocks/>
          </p:cNvCxnSpPr>
          <p:nvPr/>
        </p:nvCxnSpPr>
        <p:spPr>
          <a:xfrm flipH="1">
            <a:off x="6096000" y="4214061"/>
            <a:ext cx="3304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482C80-652B-478A-A866-4C23DD479022}"/>
              </a:ext>
            </a:extLst>
          </p:cNvPr>
          <p:cNvCxnSpPr>
            <a:cxnSpLocks/>
          </p:cNvCxnSpPr>
          <p:nvPr/>
        </p:nvCxnSpPr>
        <p:spPr>
          <a:xfrm>
            <a:off x="6096000" y="4214061"/>
            <a:ext cx="0" cy="19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F08C8C-B38A-40E5-B03B-4875CF57EA4B}"/>
              </a:ext>
            </a:extLst>
          </p:cNvPr>
          <p:cNvSpPr txBox="1"/>
          <p:nvPr/>
        </p:nvSpPr>
        <p:spPr>
          <a:xfrm>
            <a:off x="5000624" y="1805808"/>
            <a:ext cx="373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i="1" dirty="0">
                <a:solidFill>
                  <a:schemeClr val="bg1"/>
                </a:solidFill>
              </a:rPr>
              <a:t>Target</a:t>
            </a:r>
            <a:r>
              <a:rPr lang="en-US" dirty="0">
                <a:solidFill>
                  <a:schemeClr val="bg1"/>
                </a:solidFill>
              </a:rPr>
              <a:t> satisfiable?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BC42DB-A8A2-4BC6-BC20-17F04B7EDB80}"/>
              </a:ext>
            </a:extLst>
          </p:cNvPr>
          <p:cNvSpPr txBox="1"/>
          <p:nvPr/>
        </p:nvSpPr>
        <p:spPr>
          <a:xfrm>
            <a:off x="8362461" y="1621141"/>
            <a:ext cx="60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3CD41-07D5-4CB3-8CF0-3D7815457DA7}"/>
              </a:ext>
            </a:extLst>
          </p:cNvPr>
          <p:cNvSpPr txBox="1"/>
          <p:nvPr/>
        </p:nvSpPr>
        <p:spPr>
          <a:xfrm>
            <a:off x="6234107" y="2266352"/>
            <a:ext cx="60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DAEC1C3-EC57-48C7-AF1F-4D33E8DFBF7B}"/>
                  </a:ext>
                </a:extLst>
              </p:cNvPr>
              <p:cNvSpPr/>
              <p:nvPr/>
            </p:nvSpPr>
            <p:spPr>
              <a:xfrm>
                <a:off x="3619500" y="2635521"/>
                <a:ext cx="5042996" cy="108600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 dirty="0">
                    <a:solidFill>
                      <a:schemeClr val="bg1"/>
                    </a:solidFill>
                  </a:rPr>
                  <a:t>K </a:t>
                </a:r>
                <a:r>
                  <a:rPr lang="en-US" sz="1600" dirty="0">
                    <a:solidFill>
                      <a:schemeClr val="bg1"/>
                    </a:solidFill>
                  </a:rPr>
                  <a:t>= 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k + 1</a:t>
                </a:r>
                <a:r>
                  <a:rPr lang="en-US" sz="1600" dirty="0">
                    <a:solidFill>
                      <a:schemeClr val="bg1"/>
                    </a:solidFill>
                  </a:rPr>
                  <a:t>;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be solutions</a:t>
                </a:r>
              </a:p>
              <a:p>
                <a:pPr algn="ctr"/>
                <a:r>
                  <a:rPr lang="en-US" sz="1600" i="1" dirty="0" err="1">
                    <a:solidFill>
                      <a:schemeClr val="bg1"/>
                    </a:solidFill>
                  </a:rPr>
                  <a:t>TestSet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 = </a:t>
                </a:r>
                <a:r>
                  <a:rPr lang="en-US" sz="1600" i="1" dirty="0" err="1">
                    <a:solidFill>
                      <a:schemeClr val="bg1"/>
                    </a:solidFill>
                  </a:rPr>
                  <a:t>TestSet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bg1"/>
                    </a:solidFill>
                  </a:rPr>
                  <a:t>;</a:t>
                </a:r>
              </a:p>
              <a:p>
                <a:pPr algn="ctr"/>
                <a:r>
                  <a:rPr lang="en-US" sz="1600" i="1" dirty="0">
                    <a:solidFill>
                      <a:schemeClr val="bg1"/>
                    </a:solidFill>
                  </a:rPr>
                  <a:t>Target = Target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az-Cyrl-AZ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1600" i="1" dirty="0">
                    <a:solidFill>
                      <a:schemeClr val="bg1"/>
                    </a:solidFill>
                  </a:rPr>
                  <a:t>(circuit(X,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bg1"/>
                    </a:solidFill>
                  </a:rPr>
                  <a:t>)= Spec(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bg1"/>
                    </a:solidFill>
                  </a:rPr>
                  <a:t>));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DAEC1C3-EC57-48C7-AF1F-4D33E8DFB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2635521"/>
                <a:ext cx="5042996" cy="1086005"/>
              </a:xfrm>
              <a:prstGeom prst="rect">
                <a:avLst/>
              </a:prstGeom>
              <a:blipFill>
                <a:blip r:embed="rId2"/>
                <a:stretch>
                  <a:fillRect b="-4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875A7F-A8B4-4034-896B-8F39E4C56AED}"/>
              </a:ext>
            </a:extLst>
          </p:cNvPr>
          <p:cNvCxnSpPr>
            <a:cxnSpLocks/>
          </p:cNvCxnSpPr>
          <p:nvPr/>
        </p:nvCxnSpPr>
        <p:spPr>
          <a:xfrm flipH="1">
            <a:off x="3245039" y="3949017"/>
            <a:ext cx="28959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EAE4F6-5FE6-456E-AD83-322934C9F291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6140998" y="3721526"/>
            <a:ext cx="0" cy="227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82C5DF-2A11-4455-A790-837284D71E3F}"/>
              </a:ext>
            </a:extLst>
          </p:cNvPr>
          <p:cNvCxnSpPr>
            <a:cxnSpLocks/>
          </p:cNvCxnSpPr>
          <p:nvPr/>
        </p:nvCxnSpPr>
        <p:spPr>
          <a:xfrm>
            <a:off x="3245039" y="1431235"/>
            <a:ext cx="0" cy="2517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209B42-4871-412C-BF22-33863E1BF363}"/>
              </a:ext>
            </a:extLst>
          </p:cNvPr>
          <p:cNvCxnSpPr/>
          <p:nvPr/>
        </p:nvCxnSpPr>
        <p:spPr>
          <a:xfrm>
            <a:off x="3245039" y="1431235"/>
            <a:ext cx="2850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177D8261-F517-48AC-BB9E-C6D0D311FCD0}"/>
              </a:ext>
            </a:extLst>
          </p:cNvPr>
          <p:cNvSpPr/>
          <p:nvPr/>
        </p:nvSpPr>
        <p:spPr>
          <a:xfrm>
            <a:off x="3862633" y="4424559"/>
            <a:ext cx="4466734" cy="1520555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91D99C-6A49-4DE1-9E8A-B6D3E08C3450}"/>
              </a:ext>
            </a:extLst>
          </p:cNvPr>
          <p:cNvSpPr txBox="1"/>
          <p:nvPr/>
        </p:nvSpPr>
        <p:spPr>
          <a:xfrm>
            <a:off x="5887617" y="4417561"/>
            <a:ext cx="4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</a:t>
            </a:r>
          </a:p>
          <a:p>
            <a:endParaRPr lang="en-US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91B50A-48E8-41E0-A12B-0A3188146B1C}"/>
                  </a:ext>
                </a:extLst>
              </p:cNvPr>
              <p:cNvSpPr txBox="1"/>
              <p:nvPr/>
            </p:nvSpPr>
            <p:spPr>
              <a:xfrm>
                <a:off x="4779034" y="4769337"/>
                <a:ext cx="32734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50" i="1" dirty="0">
                    <a:solidFill>
                      <a:schemeClr val="bg1"/>
                    </a:solidFill>
                  </a:rPr>
                  <a:t>Circuit(X,</a:t>
                </a:r>
                <a:r>
                  <a:rPr lang="en-US" sz="155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sz="15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550" i="1" dirty="0">
                    <a:solidFill>
                      <a:schemeClr val="bg1"/>
                    </a:solidFill>
                  </a:rPr>
                  <a:t>)=Spec(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sz="15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550" i="1" dirty="0">
                    <a:solidFill>
                      <a:schemeClr val="bg1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az-Cyrl-AZ" sz="15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5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1550" i="1" dirty="0">
                    <a:solidFill>
                      <a:schemeClr val="bg1"/>
                    </a:solidFill>
                  </a:rPr>
                  <a:t> Circuit(X,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sz="15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50" i="1" dirty="0">
                    <a:solidFill>
                      <a:schemeClr val="bg1"/>
                    </a:solidFill>
                  </a:rPr>
                  <a:t>)=Spec(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sz="155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50" i="1" dirty="0">
                    <a:solidFill>
                      <a:schemeClr val="bg1"/>
                    </a:solidFill>
                  </a:rPr>
                  <a:t>)..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az-Cyrl-AZ" sz="15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5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15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50" i="1" dirty="0">
                    <a:solidFill>
                      <a:schemeClr val="bg1"/>
                    </a:solidFill>
                  </a:rPr>
                  <a:t>Circuit(X,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sz="15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550" i="1" dirty="0">
                    <a:solidFill>
                      <a:schemeClr val="bg1"/>
                    </a:solidFill>
                  </a:rPr>
                  <a:t>)=Spec(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sz="15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550" i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91B50A-48E8-41E0-A12B-0A318814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4" y="4769337"/>
                <a:ext cx="3273432" cy="830997"/>
              </a:xfrm>
              <a:prstGeom prst="rect">
                <a:avLst/>
              </a:prstGeom>
              <a:blipFill>
                <a:blip r:embed="rId3"/>
                <a:stretch>
                  <a:fillRect l="-6331" t="-2920" b="-48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4354672F-E2A7-4ADA-94F4-A04BD27F1EA3}"/>
              </a:ext>
            </a:extLst>
          </p:cNvPr>
          <p:cNvSpPr txBox="1"/>
          <p:nvPr/>
        </p:nvSpPr>
        <p:spPr>
          <a:xfrm>
            <a:off x="5443930" y="5437281"/>
            <a:ext cx="194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Satisfiable?</a:t>
            </a:r>
          </a:p>
          <a:p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12C98B-2F48-4D3C-A73C-A3C0CE487EC8}"/>
              </a:ext>
            </a:extLst>
          </p:cNvPr>
          <p:cNvCxnSpPr/>
          <p:nvPr/>
        </p:nvCxnSpPr>
        <p:spPr>
          <a:xfrm>
            <a:off x="6096000" y="5945114"/>
            <a:ext cx="0" cy="291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57C336F-4B2B-4DC3-A1E3-6BD4166E222D}"/>
              </a:ext>
            </a:extLst>
          </p:cNvPr>
          <p:cNvCxnSpPr>
            <a:stCxn id="54" idx="3"/>
          </p:cNvCxnSpPr>
          <p:nvPr/>
        </p:nvCxnSpPr>
        <p:spPr>
          <a:xfrm flipV="1">
            <a:off x="8329367" y="5175849"/>
            <a:ext cx="745622" cy="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9F560CA-9AED-4A4B-A3C5-66E34E425254}"/>
              </a:ext>
            </a:extLst>
          </p:cNvPr>
          <p:cNvCxnSpPr>
            <a:cxnSpLocks/>
          </p:cNvCxnSpPr>
          <p:nvPr/>
        </p:nvCxnSpPr>
        <p:spPr>
          <a:xfrm>
            <a:off x="9074989" y="5175849"/>
            <a:ext cx="0" cy="56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9030031-8E27-4998-BD0D-E8E96635058A}"/>
              </a:ext>
            </a:extLst>
          </p:cNvPr>
          <p:cNvSpPr txBox="1"/>
          <p:nvPr/>
        </p:nvSpPr>
        <p:spPr>
          <a:xfrm>
            <a:off x="3895725" y="6192789"/>
            <a:ext cx="466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solution is a correct transformation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ACEEDD-F4EB-45C8-BD1C-35992029D181}"/>
              </a:ext>
            </a:extLst>
          </p:cNvPr>
          <p:cNvSpPr txBox="1"/>
          <p:nvPr/>
        </p:nvSpPr>
        <p:spPr>
          <a:xfrm>
            <a:off x="7577224" y="5645031"/>
            <a:ext cx="466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correct transformation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3E8B08-BEEE-41A3-AA40-0A0E10F460AF}"/>
              </a:ext>
            </a:extLst>
          </p:cNvPr>
          <p:cNvSpPr txBox="1"/>
          <p:nvPr/>
        </p:nvSpPr>
        <p:spPr>
          <a:xfrm>
            <a:off x="6140998" y="5918910"/>
            <a:ext cx="60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8791BA-9FD2-446B-AF4C-37C3EAF965F7}"/>
              </a:ext>
            </a:extLst>
          </p:cNvPr>
          <p:cNvSpPr txBox="1"/>
          <p:nvPr/>
        </p:nvSpPr>
        <p:spPr>
          <a:xfrm>
            <a:off x="8441753" y="4850129"/>
            <a:ext cx="60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9927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32BBAE-DCBD-45BC-B93E-104208E90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588358"/>
              </p:ext>
            </p:extLst>
          </p:nvPr>
        </p:nvGraphicFramePr>
        <p:xfrm>
          <a:off x="557303" y="1807030"/>
          <a:ext cx="3811941" cy="4871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1331718447"/>
                    </a:ext>
                  </a:extLst>
                </a:gridCol>
                <a:gridCol w="389746">
                  <a:extLst>
                    <a:ext uri="{9D8B030D-6E8A-4147-A177-3AD203B41FA5}">
                      <a16:colId xmlns:a16="http://schemas.microsoft.com/office/drawing/2014/main" val="3457914114"/>
                    </a:ext>
                  </a:extLst>
                </a:gridCol>
                <a:gridCol w="389745">
                  <a:extLst>
                    <a:ext uri="{9D8B030D-6E8A-4147-A177-3AD203B41FA5}">
                      <a16:colId xmlns:a16="http://schemas.microsoft.com/office/drawing/2014/main" val="2755615748"/>
                    </a:ext>
                  </a:extLst>
                </a:gridCol>
                <a:gridCol w="610038">
                  <a:extLst>
                    <a:ext uri="{9D8B030D-6E8A-4147-A177-3AD203B41FA5}">
                      <a16:colId xmlns:a16="http://schemas.microsoft.com/office/drawing/2014/main" val="4033546631"/>
                    </a:ext>
                  </a:extLst>
                </a:gridCol>
                <a:gridCol w="531911">
                  <a:extLst>
                    <a:ext uri="{9D8B030D-6E8A-4147-A177-3AD203B41FA5}">
                      <a16:colId xmlns:a16="http://schemas.microsoft.com/office/drawing/2014/main" val="838499696"/>
                    </a:ext>
                  </a:extLst>
                </a:gridCol>
                <a:gridCol w="474474">
                  <a:extLst>
                    <a:ext uri="{9D8B030D-6E8A-4147-A177-3AD203B41FA5}">
                      <a16:colId xmlns:a16="http://schemas.microsoft.com/office/drawing/2014/main" val="4232319892"/>
                    </a:ext>
                  </a:extLst>
                </a:gridCol>
                <a:gridCol w="474474">
                  <a:extLst>
                    <a:ext uri="{9D8B030D-6E8A-4147-A177-3AD203B41FA5}">
                      <a16:colId xmlns:a16="http://schemas.microsoft.com/office/drawing/2014/main" val="1828823035"/>
                    </a:ext>
                  </a:extLst>
                </a:gridCol>
                <a:gridCol w="525310">
                  <a:extLst>
                    <a:ext uri="{9D8B030D-6E8A-4147-A177-3AD203B41FA5}">
                      <a16:colId xmlns:a16="http://schemas.microsoft.com/office/drawing/2014/main" val="3146437216"/>
                    </a:ext>
                  </a:extLst>
                </a:gridCol>
              </a:tblGrid>
              <a:tr h="37472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36099"/>
                  </a:ext>
                </a:extLst>
              </a:tr>
              <a:tr h="374727">
                <a:tc gridSpan="8">
                  <a:txBody>
                    <a:bodyPr/>
                    <a:lstStyle/>
                    <a:p>
                      <a:r>
                        <a:rPr lang="en-US" b="1" dirty="0"/>
                        <a:t>Iteration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08934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21511"/>
                  </a:ext>
                </a:extLst>
              </a:tr>
              <a:tr h="374727">
                <a:tc gridSpan="8">
                  <a:txBody>
                    <a:bodyPr/>
                    <a:lstStyle/>
                    <a:p>
                      <a:r>
                        <a:rPr lang="en-US" b="1" dirty="0"/>
                        <a:t>Iteration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60129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888124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51794"/>
                  </a:ext>
                </a:extLst>
              </a:tr>
              <a:tr h="374727">
                <a:tc gridSpan="8">
                  <a:txBody>
                    <a:bodyPr/>
                    <a:lstStyle/>
                    <a:p>
                      <a:r>
                        <a:rPr lang="en-US" b="1" dirty="0"/>
                        <a:t>Iteration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789433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639586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096346"/>
                  </a:ext>
                </a:extLst>
              </a:tr>
              <a:tr h="374727">
                <a:tc gridSpan="8">
                  <a:txBody>
                    <a:bodyPr/>
                    <a:lstStyle/>
                    <a:p>
                      <a:r>
                        <a:rPr lang="en-US" b="1" dirty="0"/>
                        <a:t>Iteration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825349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14568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95220"/>
                  </a:ext>
                </a:extLst>
              </a:tr>
              <a:tr h="374727">
                <a:tc gridSpan="8">
                  <a:txBody>
                    <a:bodyPr/>
                    <a:lstStyle/>
                    <a:p>
                      <a:r>
                        <a:rPr lang="en-US" b="1" dirty="0"/>
                        <a:t>Iteration 5 - UNSAT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03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AE2712-87F1-4689-BA89-AEBD4FD8C403}"/>
              </a:ext>
            </a:extLst>
          </p:cNvPr>
          <p:cNvSpPr txBox="1"/>
          <p:nvPr/>
        </p:nvSpPr>
        <p:spPr>
          <a:xfrm>
            <a:off x="557303" y="97046"/>
            <a:ext cx="884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In = {A,B,C} </a:t>
            </a:r>
            <a:r>
              <a:rPr lang="en-US" dirty="0"/>
              <a:t>-&gt; primary input counterexamples generated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Sm = </a:t>
            </a:r>
            <a:r>
              <a:rPr lang="en-US" dirty="0"/>
              <a:t>constrained  output of miter for circuit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/>
              <a:t>Sm</a:t>
            </a:r>
            <a:r>
              <a:rPr lang="en-US" dirty="0"/>
              <a:t> = 1 </a:t>
            </a:r>
            <a:r>
              <a:rPr lang="en-US" i="1" dirty="0"/>
              <a:t>(Circuit(</a:t>
            </a:r>
            <a:r>
              <a:rPr lang="en-US" i="1" dirty="0" err="1"/>
              <a:t>X,In</a:t>
            </a:r>
            <a:r>
              <a:rPr lang="en-US" i="1" dirty="0"/>
              <a:t>) ≠ Spec(In))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/>
              <a:t>Sm</a:t>
            </a:r>
            <a:r>
              <a:rPr lang="en-US" dirty="0"/>
              <a:t> = 0 </a:t>
            </a:r>
            <a:r>
              <a:rPr lang="en-US" i="1" dirty="0"/>
              <a:t>(Circuit(</a:t>
            </a:r>
            <a:r>
              <a:rPr lang="en-US" i="1" dirty="0" err="1"/>
              <a:t>X,In</a:t>
            </a:r>
            <a:r>
              <a:rPr lang="en-US" i="1" dirty="0"/>
              <a:t>) = Spec(In))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X = {x1,x2,x3,x4}</a:t>
            </a:r>
            <a:r>
              <a:rPr lang="en-US" dirty="0"/>
              <a:t> -&gt; parameter inputs of LUT generating  transformations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Content Placeholder 3">
                <a:extLst>
                  <a:ext uri="{FF2B5EF4-FFF2-40B4-BE49-F238E27FC236}">
                    <a16:creationId xmlns:a16="http://schemas.microsoft.com/office/drawing/2014/main" id="{E349FBE5-78DC-4D32-85E3-B7C3987315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3541432"/>
                  </p:ext>
                </p:extLst>
              </p:nvPr>
            </p:nvGraphicFramePr>
            <p:xfrm>
              <a:off x="5916786" y="1852048"/>
              <a:ext cx="3704734" cy="23951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243">
                      <a:extLst>
                        <a:ext uri="{9D8B030D-6E8A-4147-A177-3AD203B41FA5}">
                          <a16:colId xmlns:a16="http://schemas.microsoft.com/office/drawing/2014/main" val="1331718447"/>
                        </a:ext>
                      </a:extLst>
                    </a:gridCol>
                    <a:gridCol w="389746">
                      <a:extLst>
                        <a:ext uri="{9D8B030D-6E8A-4147-A177-3AD203B41FA5}">
                          <a16:colId xmlns:a16="http://schemas.microsoft.com/office/drawing/2014/main" val="3457914114"/>
                        </a:ext>
                      </a:extLst>
                    </a:gridCol>
                    <a:gridCol w="389745">
                      <a:extLst>
                        <a:ext uri="{9D8B030D-6E8A-4147-A177-3AD203B41FA5}">
                          <a16:colId xmlns:a16="http://schemas.microsoft.com/office/drawing/2014/main" val="2755615748"/>
                        </a:ext>
                      </a:extLst>
                    </a:gridCol>
                    <a:gridCol w="610038">
                      <a:extLst>
                        <a:ext uri="{9D8B030D-6E8A-4147-A177-3AD203B41FA5}">
                          <a16:colId xmlns:a16="http://schemas.microsoft.com/office/drawing/2014/main" val="4033546631"/>
                        </a:ext>
                      </a:extLst>
                    </a:gridCol>
                    <a:gridCol w="1898962">
                      <a:extLst>
                        <a:ext uri="{9D8B030D-6E8A-4147-A177-3AD203B41FA5}">
                          <a16:colId xmlns:a16="http://schemas.microsoft.com/office/drawing/2014/main" val="838499696"/>
                        </a:ext>
                      </a:extLst>
                    </a:gridCol>
                  </a:tblGrid>
                  <a:tr h="3747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936099"/>
                      </a:ext>
                    </a:extLst>
                  </a:tr>
                  <a:tr h="374727">
                    <a:tc gridSpan="5">
                      <a:txBody>
                        <a:bodyPr/>
                        <a:lstStyle/>
                        <a:p>
                          <a:r>
                            <a:rPr lang="en-US" b="1" dirty="0"/>
                            <a:t>CNF of all the iterated patterns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708934"/>
                      </a:ext>
                    </a:extLst>
                  </a:tr>
                  <a:tr h="3747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⋀"/>
                                    <m:subHide m:val="on"/>
                                    <m:supHide m:val="on"/>
                                    <m:ctrlPr>
                                      <a:rPr lang="az-Cyrl-AZ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521511"/>
                      </a:ext>
                    </a:extLst>
                  </a:tr>
                  <a:tr h="3747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⋀"/>
                                    <m:subHide m:val="on"/>
                                    <m:supHide m:val="on"/>
                                    <m:ctrlPr>
                                      <a:rPr lang="az-Cyrl-AZ" sz="90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900" i="1" kern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900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5888124"/>
                      </a:ext>
                    </a:extLst>
                  </a:tr>
                  <a:tr h="3747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⋀"/>
                                    <m:subHide m:val="on"/>
                                    <m:supHide m:val="on"/>
                                    <m:ctrlPr>
                                      <a:rPr lang="az-Cyrl-AZ" sz="90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900" i="1" kern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900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1151794"/>
                      </a:ext>
                    </a:extLst>
                  </a:tr>
                  <a:tr h="3747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86395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Content Placeholder 3">
                <a:extLst>
                  <a:ext uri="{FF2B5EF4-FFF2-40B4-BE49-F238E27FC236}">
                    <a16:creationId xmlns:a16="http://schemas.microsoft.com/office/drawing/2014/main" id="{E349FBE5-78DC-4D32-85E3-B7C3987315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3541432"/>
                  </p:ext>
                </p:extLst>
              </p:nvPr>
            </p:nvGraphicFramePr>
            <p:xfrm>
              <a:off x="5916786" y="1852048"/>
              <a:ext cx="3704734" cy="23951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243">
                      <a:extLst>
                        <a:ext uri="{9D8B030D-6E8A-4147-A177-3AD203B41FA5}">
                          <a16:colId xmlns:a16="http://schemas.microsoft.com/office/drawing/2014/main" val="1331718447"/>
                        </a:ext>
                      </a:extLst>
                    </a:gridCol>
                    <a:gridCol w="389746">
                      <a:extLst>
                        <a:ext uri="{9D8B030D-6E8A-4147-A177-3AD203B41FA5}">
                          <a16:colId xmlns:a16="http://schemas.microsoft.com/office/drawing/2014/main" val="3457914114"/>
                        </a:ext>
                      </a:extLst>
                    </a:gridCol>
                    <a:gridCol w="389745">
                      <a:extLst>
                        <a:ext uri="{9D8B030D-6E8A-4147-A177-3AD203B41FA5}">
                          <a16:colId xmlns:a16="http://schemas.microsoft.com/office/drawing/2014/main" val="2755615748"/>
                        </a:ext>
                      </a:extLst>
                    </a:gridCol>
                    <a:gridCol w="610038">
                      <a:extLst>
                        <a:ext uri="{9D8B030D-6E8A-4147-A177-3AD203B41FA5}">
                          <a16:colId xmlns:a16="http://schemas.microsoft.com/office/drawing/2014/main" val="4033546631"/>
                        </a:ext>
                      </a:extLst>
                    </a:gridCol>
                    <a:gridCol w="1898962">
                      <a:extLst>
                        <a:ext uri="{9D8B030D-6E8A-4147-A177-3AD203B41FA5}">
                          <a16:colId xmlns:a16="http://schemas.microsoft.com/office/drawing/2014/main" val="838499696"/>
                        </a:ext>
                      </a:extLst>
                    </a:gridCol>
                  </a:tblGrid>
                  <a:tr h="3747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936099"/>
                      </a:ext>
                    </a:extLst>
                  </a:tr>
                  <a:tr h="374727">
                    <a:tc gridSpan="5">
                      <a:txBody>
                        <a:bodyPr/>
                        <a:lstStyle/>
                        <a:p>
                          <a:r>
                            <a:rPr lang="en-US" b="1" dirty="0"/>
                            <a:t>CNF of all the iterated patterns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708934"/>
                      </a:ext>
                    </a:extLst>
                  </a:tr>
                  <a:tr h="42367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513" t="-182857" r="-1282" b="-3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6521511"/>
                      </a:ext>
                    </a:extLst>
                  </a:tr>
                  <a:tr h="42367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513" t="-282857" r="-1282" b="-2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5888124"/>
                      </a:ext>
                    </a:extLst>
                  </a:tr>
                  <a:tr h="42367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513" t="-388406" r="-1282" b="-1637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1151794"/>
                      </a:ext>
                    </a:extLst>
                  </a:tr>
                  <a:tr h="3747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863958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CC83C9E-26BD-4395-87E9-732066B9E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00185"/>
              </p:ext>
            </p:extLst>
          </p:nvPr>
        </p:nvGraphicFramePr>
        <p:xfrm>
          <a:off x="4724400" y="4755198"/>
          <a:ext cx="6553201" cy="118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24259799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78206924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1634163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152369970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1835396854"/>
                    </a:ext>
                  </a:extLst>
                </a:gridCol>
                <a:gridCol w="3078481">
                  <a:extLst>
                    <a:ext uri="{9D8B030D-6E8A-4147-A177-3AD203B41FA5}">
                      <a16:colId xmlns:a16="http://schemas.microsoft.com/office/drawing/2014/main" val="830008025"/>
                    </a:ext>
                  </a:extLst>
                </a:gridCol>
              </a:tblGrid>
              <a:tr h="436562">
                <a:tc>
                  <a:txBody>
                    <a:bodyPr/>
                    <a:lstStyle/>
                    <a:p>
                      <a:r>
                        <a:rPr lang="en-US" dirty="0"/>
                        <a:t>CNF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261981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solution is correct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68392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r>
                        <a:rPr lang="en-US" dirty="0"/>
                        <a:t>UNSAT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transformation exists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5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95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9D1D-8EE6-4456-AC86-23A769E0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 to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273A-25CE-4B3A-8536-E8AE43595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79622"/>
            <a:ext cx="10632468" cy="4868778"/>
          </a:xfrm>
        </p:spPr>
        <p:txBody>
          <a:bodyPr/>
          <a:lstStyle/>
          <a:p>
            <a:r>
              <a:rPr lang="en-US" dirty="0"/>
              <a:t>We have the buggy points in the variety from Standard Monomials.</a:t>
            </a:r>
          </a:p>
          <a:p>
            <a:r>
              <a:rPr lang="en-US" dirty="0"/>
              <a:t>We have the only correct points in the buggy circuit from remainder evaluation.</a:t>
            </a:r>
          </a:p>
          <a:p>
            <a:r>
              <a:rPr lang="en-US" dirty="0"/>
              <a:t>The miter formulated under weak </a:t>
            </a:r>
            <a:r>
              <a:rPr lang="en-US" i="1" dirty="0" err="1"/>
              <a:t>nullstellensatz</a:t>
            </a:r>
            <a:r>
              <a:rPr lang="en-US" i="1" dirty="0"/>
              <a:t> </a:t>
            </a:r>
            <a:r>
              <a:rPr lang="en-US" dirty="0"/>
              <a:t>can be solved for a unit </a:t>
            </a:r>
            <a:r>
              <a:rPr lang="en-US" dirty="0" err="1"/>
              <a:t>Grobner</a:t>
            </a:r>
            <a:r>
              <a:rPr lang="en-US" dirty="0"/>
              <a:t> basis(GB).</a:t>
            </a:r>
          </a:p>
          <a:p>
            <a:pPr lvl="1"/>
            <a:r>
              <a:rPr lang="en-US" dirty="0"/>
              <a:t>We will have a lexicographic term order in RTTO with variable order traversed from primary outputs towards inputs and also having the parameter variable </a:t>
            </a:r>
            <a:r>
              <a:rPr lang="en-US" i="1" dirty="0"/>
              <a:t>X</a:t>
            </a:r>
            <a:r>
              <a:rPr lang="en-US" dirty="0"/>
              <a:t>’s in the end.</a:t>
            </a:r>
          </a:p>
          <a:p>
            <a:pPr lvl="1"/>
            <a:r>
              <a:rPr lang="en-US" dirty="0"/>
              <a:t>If the GB is unity, then the </a:t>
            </a:r>
            <a:r>
              <a:rPr lang="en-US" i="1" dirty="0"/>
              <a:t>Circuit</a:t>
            </a:r>
            <a:r>
              <a:rPr lang="en-US" dirty="0"/>
              <a:t> conforms to the </a:t>
            </a:r>
            <a:r>
              <a:rPr lang="en-US" i="1" dirty="0"/>
              <a:t>Spec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it is not unity, then there is one ideal from the GB which is in terms of </a:t>
            </a:r>
            <a:r>
              <a:rPr lang="en-US" i="1" dirty="0"/>
              <a:t>X</a:t>
            </a:r>
            <a:r>
              <a:rPr lang="en-US" dirty="0"/>
              <a:t>’s only.</a:t>
            </a:r>
          </a:p>
          <a:p>
            <a:pPr lvl="1"/>
            <a:endParaRPr lang="en-US" dirty="0"/>
          </a:p>
          <a:p>
            <a:r>
              <a:rPr lang="en-US" dirty="0"/>
              <a:t>Given the above pointers, can we find the parameter assignment(gate correction) and bug location?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9EE5-EFF1-44FF-97A9-5BF58904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/>
              <a:t>Example -Backup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32BBAE-DCBD-45BC-B93E-104208E90B3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60421" y="1123802"/>
          <a:ext cx="3769895" cy="411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197">
                  <a:extLst>
                    <a:ext uri="{9D8B030D-6E8A-4147-A177-3AD203B41FA5}">
                      <a16:colId xmlns:a16="http://schemas.microsoft.com/office/drawing/2014/main" val="1331718447"/>
                    </a:ext>
                  </a:extLst>
                </a:gridCol>
                <a:gridCol w="389746">
                  <a:extLst>
                    <a:ext uri="{9D8B030D-6E8A-4147-A177-3AD203B41FA5}">
                      <a16:colId xmlns:a16="http://schemas.microsoft.com/office/drawing/2014/main" val="3457914114"/>
                    </a:ext>
                  </a:extLst>
                </a:gridCol>
                <a:gridCol w="389745">
                  <a:extLst>
                    <a:ext uri="{9D8B030D-6E8A-4147-A177-3AD203B41FA5}">
                      <a16:colId xmlns:a16="http://schemas.microsoft.com/office/drawing/2014/main" val="2755615748"/>
                    </a:ext>
                  </a:extLst>
                </a:gridCol>
                <a:gridCol w="610038">
                  <a:extLst>
                    <a:ext uri="{9D8B030D-6E8A-4147-A177-3AD203B41FA5}">
                      <a16:colId xmlns:a16="http://schemas.microsoft.com/office/drawing/2014/main" val="4033546631"/>
                    </a:ext>
                  </a:extLst>
                </a:gridCol>
                <a:gridCol w="531911">
                  <a:extLst>
                    <a:ext uri="{9D8B030D-6E8A-4147-A177-3AD203B41FA5}">
                      <a16:colId xmlns:a16="http://schemas.microsoft.com/office/drawing/2014/main" val="838499696"/>
                    </a:ext>
                  </a:extLst>
                </a:gridCol>
                <a:gridCol w="474474">
                  <a:extLst>
                    <a:ext uri="{9D8B030D-6E8A-4147-A177-3AD203B41FA5}">
                      <a16:colId xmlns:a16="http://schemas.microsoft.com/office/drawing/2014/main" val="4232319892"/>
                    </a:ext>
                  </a:extLst>
                </a:gridCol>
                <a:gridCol w="474474">
                  <a:extLst>
                    <a:ext uri="{9D8B030D-6E8A-4147-A177-3AD203B41FA5}">
                      <a16:colId xmlns:a16="http://schemas.microsoft.com/office/drawing/2014/main" val="1828823035"/>
                    </a:ext>
                  </a:extLst>
                </a:gridCol>
                <a:gridCol w="525310">
                  <a:extLst>
                    <a:ext uri="{9D8B030D-6E8A-4147-A177-3AD203B41FA5}">
                      <a16:colId xmlns:a16="http://schemas.microsoft.com/office/drawing/2014/main" val="3146437216"/>
                    </a:ext>
                  </a:extLst>
                </a:gridCol>
              </a:tblGrid>
              <a:tr h="37472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36099"/>
                  </a:ext>
                </a:extLst>
              </a:tr>
              <a:tr h="3695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745149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99835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08934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21511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60129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888124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51794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789433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639586"/>
                  </a:ext>
                </a:extLst>
              </a:tr>
              <a:tr h="374727">
                <a:tc gridSpan="8">
                  <a:txBody>
                    <a:bodyPr/>
                    <a:lstStyle/>
                    <a:p>
                      <a:r>
                        <a:rPr lang="en-US" dirty="0"/>
                        <a:t>Learnt clause – X4 should be 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2648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2DBDA34-32F7-4773-93AF-F5F14296461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163958" y="1123800"/>
          <a:ext cx="3769895" cy="261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196">
                  <a:extLst>
                    <a:ext uri="{9D8B030D-6E8A-4147-A177-3AD203B41FA5}">
                      <a16:colId xmlns:a16="http://schemas.microsoft.com/office/drawing/2014/main" val="1331718447"/>
                    </a:ext>
                  </a:extLst>
                </a:gridCol>
                <a:gridCol w="389747">
                  <a:extLst>
                    <a:ext uri="{9D8B030D-6E8A-4147-A177-3AD203B41FA5}">
                      <a16:colId xmlns:a16="http://schemas.microsoft.com/office/drawing/2014/main" val="3457914114"/>
                    </a:ext>
                  </a:extLst>
                </a:gridCol>
                <a:gridCol w="389745">
                  <a:extLst>
                    <a:ext uri="{9D8B030D-6E8A-4147-A177-3AD203B41FA5}">
                      <a16:colId xmlns:a16="http://schemas.microsoft.com/office/drawing/2014/main" val="2755615748"/>
                    </a:ext>
                  </a:extLst>
                </a:gridCol>
                <a:gridCol w="610038">
                  <a:extLst>
                    <a:ext uri="{9D8B030D-6E8A-4147-A177-3AD203B41FA5}">
                      <a16:colId xmlns:a16="http://schemas.microsoft.com/office/drawing/2014/main" val="4033546631"/>
                    </a:ext>
                  </a:extLst>
                </a:gridCol>
                <a:gridCol w="531911">
                  <a:extLst>
                    <a:ext uri="{9D8B030D-6E8A-4147-A177-3AD203B41FA5}">
                      <a16:colId xmlns:a16="http://schemas.microsoft.com/office/drawing/2014/main" val="838499696"/>
                    </a:ext>
                  </a:extLst>
                </a:gridCol>
                <a:gridCol w="474474">
                  <a:extLst>
                    <a:ext uri="{9D8B030D-6E8A-4147-A177-3AD203B41FA5}">
                      <a16:colId xmlns:a16="http://schemas.microsoft.com/office/drawing/2014/main" val="4232319892"/>
                    </a:ext>
                  </a:extLst>
                </a:gridCol>
                <a:gridCol w="474474">
                  <a:extLst>
                    <a:ext uri="{9D8B030D-6E8A-4147-A177-3AD203B41FA5}">
                      <a16:colId xmlns:a16="http://schemas.microsoft.com/office/drawing/2014/main" val="1828823035"/>
                    </a:ext>
                  </a:extLst>
                </a:gridCol>
                <a:gridCol w="525310">
                  <a:extLst>
                    <a:ext uri="{9D8B030D-6E8A-4147-A177-3AD203B41FA5}">
                      <a16:colId xmlns:a16="http://schemas.microsoft.com/office/drawing/2014/main" val="3146437216"/>
                    </a:ext>
                  </a:extLst>
                </a:gridCol>
              </a:tblGrid>
              <a:tr h="37472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36099"/>
                  </a:ext>
                </a:extLst>
              </a:tr>
              <a:tr h="3695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745149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99835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08934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21511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60129"/>
                  </a:ext>
                </a:extLst>
              </a:tr>
              <a:tr h="374727">
                <a:tc gridSpan="8">
                  <a:txBody>
                    <a:bodyPr/>
                    <a:lstStyle/>
                    <a:p>
                      <a:r>
                        <a:rPr lang="en-US" dirty="0"/>
                        <a:t>Learnt clause – X3 should be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2648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27538515-FC45-4834-B187-158156BC7BD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67495" y="1123800"/>
          <a:ext cx="3898232" cy="1868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935">
                  <a:extLst>
                    <a:ext uri="{9D8B030D-6E8A-4147-A177-3AD203B41FA5}">
                      <a16:colId xmlns:a16="http://schemas.microsoft.com/office/drawing/2014/main" val="1331718447"/>
                    </a:ext>
                  </a:extLst>
                </a:gridCol>
                <a:gridCol w="403015">
                  <a:extLst>
                    <a:ext uri="{9D8B030D-6E8A-4147-A177-3AD203B41FA5}">
                      <a16:colId xmlns:a16="http://schemas.microsoft.com/office/drawing/2014/main" val="3457914114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2755615748"/>
                    </a:ext>
                  </a:extLst>
                </a:gridCol>
                <a:gridCol w="630805">
                  <a:extLst>
                    <a:ext uri="{9D8B030D-6E8A-4147-A177-3AD203B41FA5}">
                      <a16:colId xmlns:a16="http://schemas.microsoft.com/office/drawing/2014/main" val="4033546631"/>
                    </a:ext>
                  </a:extLst>
                </a:gridCol>
                <a:gridCol w="550019">
                  <a:extLst>
                    <a:ext uri="{9D8B030D-6E8A-4147-A177-3AD203B41FA5}">
                      <a16:colId xmlns:a16="http://schemas.microsoft.com/office/drawing/2014/main" val="838499696"/>
                    </a:ext>
                  </a:extLst>
                </a:gridCol>
                <a:gridCol w="490626">
                  <a:extLst>
                    <a:ext uri="{9D8B030D-6E8A-4147-A177-3AD203B41FA5}">
                      <a16:colId xmlns:a16="http://schemas.microsoft.com/office/drawing/2014/main" val="4232319892"/>
                    </a:ext>
                  </a:extLst>
                </a:gridCol>
                <a:gridCol w="490626">
                  <a:extLst>
                    <a:ext uri="{9D8B030D-6E8A-4147-A177-3AD203B41FA5}">
                      <a16:colId xmlns:a16="http://schemas.microsoft.com/office/drawing/2014/main" val="1828823035"/>
                    </a:ext>
                  </a:extLst>
                </a:gridCol>
                <a:gridCol w="543193">
                  <a:extLst>
                    <a:ext uri="{9D8B030D-6E8A-4147-A177-3AD203B41FA5}">
                      <a16:colId xmlns:a16="http://schemas.microsoft.com/office/drawing/2014/main" val="3146437216"/>
                    </a:ext>
                  </a:extLst>
                </a:gridCol>
              </a:tblGrid>
              <a:tr h="37472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36099"/>
                  </a:ext>
                </a:extLst>
              </a:tr>
              <a:tr h="36959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745149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99835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08934"/>
                  </a:ext>
                </a:extLst>
              </a:tr>
              <a:tr h="374727">
                <a:tc gridSpan="8">
                  <a:txBody>
                    <a:bodyPr/>
                    <a:lstStyle/>
                    <a:p>
                      <a:r>
                        <a:rPr lang="en-US" dirty="0"/>
                        <a:t>Learnt clause – X2 should be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264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B0C8F56-69CB-468E-BA40-8C112D294679}"/>
              </a:ext>
            </a:extLst>
          </p:cNvPr>
          <p:cNvSpPr txBox="1"/>
          <p:nvPr/>
        </p:nvSpPr>
        <p:spPr>
          <a:xfrm>
            <a:off x="401053" y="700265"/>
            <a:ext cx="324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A87E5-466F-437F-B0FD-91AFEEB35F64}"/>
              </a:ext>
            </a:extLst>
          </p:cNvPr>
          <p:cNvSpPr txBox="1"/>
          <p:nvPr/>
        </p:nvSpPr>
        <p:spPr>
          <a:xfrm>
            <a:off x="4428652" y="714362"/>
            <a:ext cx="324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F552C-37C5-474A-A267-165884D2D734}"/>
              </a:ext>
            </a:extLst>
          </p:cNvPr>
          <p:cNvSpPr txBox="1"/>
          <p:nvPr/>
        </p:nvSpPr>
        <p:spPr>
          <a:xfrm>
            <a:off x="8534917" y="693096"/>
            <a:ext cx="324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3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73C65D03-5A61-477B-BD81-5952E585B64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65433" y="3727290"/>
          <a:ext cx="3898232" cy="149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935">
                  <a:extLst>
                    <a:ext uri="{9D8B030D-6E8A-4147-A177-3AD203B41FA5}">
                      <a16:colId xmlns:a16="http://schemas.microsoft.com/office/drawing/2014/main" val="1331718447"/>
                    </a:ext>
                  </a:extLst>
                </a:gridCol>
                <a:gridCol w="403015">
                  <a:extLst>
                    <a:ext uri="{9D8B030D-6E8A-4147-A177-3AD203B41FA5}">
                      <a16:colId xmlns:a16="http://schemas.microsoft.com/office/drawing/2014/main" val="3457914114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2755615748"/>
                    </a:ext>
                  </a:extLst>
                </a:gridCol>
                <a:gridCol w="630805">
                  <a:extLst>
                    <a:ext uri="{9D8B030D-6E8A-4147-A177-3AD203B41FA5}">
                      <a16:colId xmlns:a16="http://schemas.microsoft.com/office/drawing/2014/main" val="4033546631"/>
                    </a:ext>
                  </a:extLst>
                </a:gridCol>
                <a:gridCol w="550019">
                  <a:extLst>
                    <a:ext uri="{9D8B030D-6E8A-4147-A177-3AD203B41FA5}">
                      <a16:colId xmlns:a16="http://schemas.microsoft.com/office/drawing/2014/main" val="838499696"/>
                    </a:ext>
                  </a:extLst>
                </a:gridCol>
                <a:gridCol w="490626">
                  <a:extLst>
                    <a:ext uri="{9D8B030D-6E8A-4147-A177-3AD203B41FA5}">
                      <a16:colId xmlns:a16="http://schemas.microsoft.com/office/drawing/2014/main" val="4232319892"/>
                    </a:ext>
                  </a:extLst>
                </a:gridCol>
                <a:gridCol w="490626">
                  <a:extLst>
                    <a:ext uri="{9D8B030D-6E8A-4147-A177-3AD203B41FA5}">
                      <a16:colId xmlns:a16="http://schemas.microsoft.com/office/drawing/2014/main" val="1828823035"/>
                    </a:ext>
                  </a:extLst>
                </a:gridCol>
                <a:gridCol w="543193">
                  <a:extLst>
                    <a:ext uri="{9D8B030D-6E8A-4147-A177-3AD203B41FA5}">
                      <a16:colId xmlns:a16="http://schemas.microsoft.com/office/drawing/2014/main" val="3146437216"/>
                    </a:ext>
                  </a:extLst>
                </a:gridCol>
              </a:tblGrid>
              <a:tr h="37472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36099"/>
                  </a:ext>
                </a:extLst>
              </a:tr>
              <a:tr h="36959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745149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99835"/>
                  </a:ext>
                </a:extLst>
              </a:tr>
              <a:tr h="374727">
                <a:tc gridSpan="8">
                  <a:txBody>
                    <a:bodyPr/>
                    <a:lstStyle/>
                    <a:p>
                      <a:r>
                        <a:rPr lang="en-US" dirty="0"/>
                        <a:t>Final parameter assignment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2648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D0D6063-2B96-4CF1-9073-939E3E4AB77C}"/>
              </a:ext>
            </a:extLst>
          </p:cNvPr>
          <p:cNvSpPr txBox="1"/>
          <p:nvPr/>
        </p:nvSpPr>
        <p:spPr>
          <a:xfrm>
            <a:off x="8496358" y="3244334"/>
            <a:ext cx="324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E2712-87F1-4689-BA89-AEBD4FD8C403}"/>
              </a:ext>
            </a:extLst>
          </p:cNvPr>
          <p:cNvSpPr txBox="1"/>
          <p:nvPr/>
        </p:nvSpPr>
        <p:spPr>
          <a:xfrm>
            <a:off x="898634" y="5502166"/>
            <a:ext cx="884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= {A,B,C} </a:t>
            </a:r>
            <a:r>
              <a:rPr lang="en-US" dirty="0"/>
              <a:t>-&gt; primary input counterexamples generated</a:t>
            </a:r>
          </a:p>
          <a:p>
            <a:r>
              <a:rPr lang="en-US" i="1" dirty="0"/>
              <a:t>Sm = </a:t>
            </a:r>
            <a:r>
              <a:rPr lang="en-US" dirty="0"/>
              <a:t>constrained  output of miter for circuit</a:t>
            </a:r>
          </a:p>
          <a:p>
            <a:r>
              <a:rPr lang="en-US" i="1" dirty="0"/>
              <a:t>Xi = {x1,x2,x3,x4}</a:t>
            </a:r>
            <a:r>
              <a:rPr lang="en-US" dirty="0"/>
              <a:t> -&gt; parameter inputs of LUT generating  transformations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4346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127E-5BA7-44E0-9C25-5554448A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-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6EE56-9DC0-413D-B722-EED192D59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572126"/>
            <a:ext cx="9404722" cy="467627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a counterexample with input pattern </a:t>
            </a:r>
            <a:r>
              <a:rPr lang="en-US" i="1" dirty="0"/>
              <a:t>In </a:t>
            </a:r>
            <a:r>
              <a:rPr lang="en-US" dirty="0"/>
              <a:t>such that </a:t>
            </a:r>
            <a:r>
              <a:rPr lang="en-US" i="1" dirty="0"/>
              <a:t>Circuit</a:t>
            </a:r>
            <a:r>
              <a:rPr lang="en-US" dirty="0"/>
              <a:t> and </a:t>
            </a:r>
            <a:r>
              <a:rPr lang="en-US" i="1" dirty="0"/>
              <a:t>Spec</a:t>
            </a:r>
            <a:r>
              <a:rPr lang="en-US" dirty="0"/>
              <a:t> differ for some parameter variable </a:t>
            </a:r>
            <a:r>
              <a:rPr lang="en-US" i="1" dirty="0"/>
              <a:t>X </a:t>
            </a:r>
            <a:r>
              <a:rPr lang="en-US" dirty="0"/>
              <a:t>assignment.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SAT, a clause is learnt which constraints the parameter variable assignments and reduces the solution space. Find all the solution space for the given </a:t>
            </a:r>
            <a:r>
              <a:rPr lang="en-US" i="1" dirty="0"/>
              <a:t>In </a:t>
            </a:r>
            <a:r>
              <a:rPr lang="en-US" dirty="0"/>
              <a:t>which makes it conform to the </a:t>
            </a:r>
            <a:r>
              <a:rPr lang="en-US" i="1" dirty="0"/>
              <a:t>Spec.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more counterexamples on </a:t>
            </a:r>
            <a:r>
              <a:rPr lang="en-US" i="1" dirty="0"/>
              <a:t>In</a:t>
            </a:r>
            <a:r>
              <a:rPr lang="en-US" dirty="0"/>
              <a:t> with a limitation on the </a:t>
            </a:r>
            <a:r>
              <a:rPr lang="en-US" i="1" dirty="0"/>
              <a:t>X</a:t>
            </a:r>
            <a:r>
              <a:rPr lang="en-US" dirty="0"/>
              <a:t> assignments learnt from 2.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3 is UNSAT, find a common assignment to </a:t>
            </a:r>
            <a:r>
              <a:rPr lang="en-US" i="1" dirty="0"/>
              <a:t>X </a:t>
            </a:r>
            <a:r>
              <a:rPr lang="en-US" dirty="0"/>
              <a:t>for all counterexample </a:t>
            </a:r>
            <a:r>
              <a:rPr lang="en-US" i="1" dirty="0"/>
              <a:t>In</a:t>
            </a:r>
            <a:r>
              <a:rPr lang="en-US" dirty="0"/>
              <a:t>’s which makes the </a:t>
            </a:r>
            <a:r>
              <a:rPr lang="en-US" i="1" dirty="0"/>
              <a:t>Circuit </a:t>
            </a:r>
            <a:r>
              <a:rPr lang="en-US" dirty="0"/>
              <a:t>equal to </a:t>
            </a:r>
            <a:r>
              <a:rPr lang="en-US" i="1" dirty="0"/>
              <a:t>Spec.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57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2209</TotalTime>
  <Words>881</Words>
  <Application>Microsoft Office PowerPoint</Application>
  <PresentationFormat>Widescreen</PresentationFormat>
  <Paragraphs>314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Ion</vt:lpstr>
      <vt:lpstr>Identifying unknown components of a circuit</vt:lpstr>
      <vt:lpstr>Find the function implemented by the LUT. </vt:lpstr>
      <vt:lpstr>Notations</vt:lpstr>
      <vt:lpstr>Intuition</vt:lpstr>
      <vt:lpstr>Flowchart</vt:lpstr>
      <vt:lpstr>PowerPoint Presentation</vt:lpstr>
      <vt:lpstr>What does this mean to us?</vt:lpstr>
      <vt:lpstr>Example -Backup</vt:lpstr>
      <vt:lpstr>Procedure - 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arithmetic circuits -tutorial</dc:title>
  <dc:creator>vikas rao</dc:creator>
  <cp:lastModifiedBy>vikas rao</cp:lastModifiedBy>
  <cp:revision>80</cp:revision>
  <dcterms:created xsi:type="dcterms:W3CDTF">2017-05-21T18:58:12Z</dcterms:created>
  <dcterms:modified xsi:type="dcterms:W3CDTF">2017-10-26T16:20:19Z</dcterms:modified>
</cp:coreProperties>
</file>