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75" r:id="rId6"/>
    <p:sldId id="268" r:id="rId7"/>
    <p:sldId id="270" r:id="rId8"/>
    <p:sldId id="266" r:id="rId9"/>
    <p:sldId id="278" r:id="rId10"/>
    <p:sldId id="279" r:id="rId11"/>
    <p:sldId id="262" r:id="rId12"/>
    <p:sldId id="276" r:id="rId13"/>
    <p:sldId id="273" r:id="rId14"/>
    <p:sldId id="259" r:id="rId15"/>
    <p:sldId id="260" r:id="rId16"/>
    <p:sldId id="274" r:id="rId17"/>
    <p:sldId id="264" r:id="rId18"/>
    <p:sldId id="265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0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6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ADC6-E2D2-48D2-9081-A861DCEEBD25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877E-FD3D-4C2C-89C7-117CA2748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9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ADC6-E2D2-48D2-9081-A861DCEEBD25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877E-FD3D-4C2C-89C7-117CA2748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4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ADC6-E2D2-48D2-9081-A861DCEEBD25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877E-FD3D-4C2C-89C7-117CA2748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63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ADC6-E2D2-48D2-9081-A861DCEEBD25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877E-FD3D-4C2C-89C7-117CA2748D4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832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ADC6-E2D2-48D2-9081-A861DCEEBD25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877E-FD3D-4C2C-89C7-117CA2748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63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ADC6-E2D2-48D2-9081-A861DCEEBD25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877E-FD3D-4C2C-89C7-117CA2748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97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ADC6-E2D2-48D2-9081-A861DCEEBD25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877E-FD3D-4C2C-89C7-117CA2748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97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ADC6-E2D2-48D2-9081-A861DCEEBD25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877E-FD3D-4C2C-89C7-117CA2748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14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ADC6-E2D2-48D2-9081-A861DCEEBD25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877E-FD3D-4C2C-89C7-117CA2748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2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ADC6-E2D2-48D2-9081-A861DCEEBD25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877E-FD3D-4C2C-89C7-117CA2748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ADC6-E2D2-48D2-9081-A861DCEEBD25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877E-FD3D-4C2C-89C7-117CA2748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4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ADC6-E2D2-48D2-9081-A861DCEEBD25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877E-FD3D-4C2C-89C7-117CA2748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8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ADC6-E2D2-48D2-9081-A861DCEEBD25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877E-FD3D-4C2C-89C7-117CA2748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0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ADC6-E2D2-48D2-9081-A861DCEEBD25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877E-FD3D-4C2C-89C7-117CA2748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ADC6-E2D2-48D2-9081-A861DCEEBD25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877E-FD3D-4C2C-89C7-117CA2748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4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ADC6-E2D2-48D2-9081-A861DCEEBD25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877E-FD3D-4C2C-89C7-117CA2748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9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ADC6-E2D2-48D2-9081-A861DCEEBD25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877E-FD3D-4C2C-89C7-117CA2748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835ADC6-E2D2-48D2-9081-A861DCEEBD25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4877E-FD3D-4C2C-89C7-117CA2748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41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2.png"/><Relationship Id="rId7" Type="http://schemas.openxmlformats.org/officeDocument/2006/relationships/image" Target="../media/image17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CD168-D903-4C7F-939C-5125C9CCF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611819"/>
          </a:xfrm>
        </p:spPr>
        <p:txBody>
          <a:bodyPr/>
          <a:lstStyle/>
          <a:p>
            <a:r>
              <a:rPr lang="en-US" sz="3600" dirty="0"/>
              <a:t>Debugging integer arithmetic circuits –tutorial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3F9C9-2C1A-4263-8C27-E317F608D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Vikas K Rao (University of UTAH)</a:t>
            </a:r>
          </a:p>
        </p:txBody>
      </p:sp>
    </p:spTree>
    <p:extLst>
      <p:ext uri="{BB962C8B-B14F-4D97-AF65-F5344CB8AC3E}">
        <p14:creationId xmlns:p14="http://schemas.microsoft.com/office/powerpoint/2010/main" val="1029524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3A56-113F-4B6E-9ACA-2BAB1673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contd..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A1513F-0A3A-4357-A05C-9D1FCA9FA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82" y="2122490"/>
            <a:ext cx="11349343" cy="296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3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9EFD-32F7-47AA-B5A8-8BA29753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0055"/>
          </a:xfrm>
        </p:spPr>
        <p:txBody>
          <a:bodyPr/>
          <a:lstStyle/>
          <a:p>
            <a:r>
              <a:rPr lang="en-US" sz="3200" dirty="0"/>
              <a:t>Approach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6E2D1-9964-4964-89F7-A8BCBAC09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127464"/>
            <a:ext cx="9403742" cy="5120935"/>
          </a:xfrm>
        </p:spPr>
        <p:txBody>
          <a:bodyPr/>
          <a:lstStyle/>
          <a:p>
            <a:r>
              <a:rPr lang="en-US" dirty="0"/>
              <a:t>steps -</a:t>
            </a:r>
          </a:p>
          <a:p>
            <a:pPr lvl="1"/>
            <a:r>
              <a:rPr lang="en-US" dirty="0"/>
              <a:t>Use non-zero remainders to generate directed test cases.</a:t>
            </a:r>
          </a:p>
          <a:p>
            <a:pPr lvl="1"/>
            <a:r>
              <a:rPr lang="en-US" dirty="0"/>
              <a:t>Activate bugs (simulate and compare)</a:t>
            </a:r>
          </a:p>
          <a:p>
            <a:pPr lvl="1"/>
            <a:r>
              <a:rPr lang="en-US" dirty="0"/>
              <a:t>Localize the bugs and build faulty gate cones (union for dependent, intersection for independent)</a:t>
            </a:r>
          </a:p>
          <a:p>
            <a:pPr lvl="1"/>
            <a:r>
              <a:rPr lang="en-US" dirty="0"/>
              <a:t>Correction (remainder partitioning and remainder pattern match with ref table)</a:t>
            </a:r>
          </a:p>
          <a:p>
            <a:pPr lvl="1"/>
            <a:r>
              <a:rPr lang="en-US" dirty="0"/>
              <a:t>One gate at a time or multiple dependent bugs at a time</a:t>
            </a:r>
          </a:p>
          <a:p>
            <a:r>
              <a:rPr lang="en-US" dirty="0"/>
              <a:t>Remainder partitioning (difficult for dependent bugs due to term cancellations and combinations).</a:t>
            </a:r>
          </a:p>
          <a:p>
            <a:r>
              <a:rPr lang="en-US" dirty="0" err="1"/>
              <a:t>Datastructure</a:t>
            </a:r>
            <a:r>
              <a:rPr lang="en-US" dirty="0"/>
              <a:t> to store the sub-remainder terms (hash maps and sorted sets)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33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AA35F-DD33-4FCA-B19A-71BF9D079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doesn’t it talk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25D23-00CA-400F-BEF3-1084AC5C0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487348"/>
            <a:ext cx="9403742" cy="4761052"/>
          </a:xfrm>
        </p:spPr>
        <p:txBody>
          <a:bodyPr/>
          <a:lstStyle/>
          <a:p>
            <a:r>
              <a:rPr lang="en-US" dirty="0"/>
              <a:t>Inverters (signal inversion)</a:t>
            </a:r>
          </a:p>
          <a:p>
            <a:r>
              <a:rPr lang="en-US" dirty="0"/>
              <a:t>Remainder term discrepancies while partitioning.</a:t>
            </a:r>
          </a:p>
          <a:p>
            <a:r>
              <a:rPr lang="en-US" dirty="0"/>
              <a:t>What if golden specification is not available?</a:t>
            </a:r>
          </a:p>
          <a:p>
            <a:r>
              <a:rPr lang="en-US" dirty="0"/>
              <a:t>Limitations mentioned in remainder generation paper.</a:t>
            </a:r>
          </a:p>
          <a:p>
            <a:r>
              <a:rPr lang="en-US" dirty="0"/>
              <a:t>Dependent algorithm experiments are done using only 2 bugs.</a:t>
            </a:r>
          </a:p>
          <a:p>
            <a:r>
              <a:rPr lang="en-US" dirty="0"/>
              <a:t>Doesn’t talk about wire faults(assumed to be caught in mapping/synthesis tools?)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8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024D5-01F4-4D60-9D5B-2606B9042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458419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2761239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108000"/>
                  <a:satMod val="164000"/>
                  <a:lumMod val="74000"/>
                </a:schemeClr>
                <a:schemeClr val="bg2">
                  <a:tint val="96000"/>
                  <a:hueMod val="88000"/>
                  <a:satMod val="140000"/>
                  <a:lumMod val="13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28" name="Picture 2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" name="Picture 2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4" name="Picture 3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6" name="Picture 3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6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5703" y="636083"/>
            <a:ext cx="2836450" cy="3291844"/>
          </a:xfrm>
          <a:prstGeom prst="rect">
            <a:avLst/>
          </a:prstGeom>
          <a:effectLst/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D392B6-5746-48CF-B5C0-9A3F32D89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643855" y="636083"/>
            <a:ext cx="4744747" cy="3291844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BF9304-94C8-4466-A545-A20A76D5A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401" y="5290819"/>
            <a:ext cx="10597011" cy="86180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dirty="0"/>
              <a:t>Backup - 2 bit signed multiplier function extraction – remainder generation</a:t>
            </a:r>
          </a:p>
        </p:txBody>
      </p:sp>
    </p:spTree>
    <p:extLst>
      <p:ext uri="{BB962C8B-B14F-4D97-AF65-F5344CB8AC3E}">
        <p14:creationId xmlns:p14="http://schemas.microsoft.com/office/powerpoint/2010/main" val="321501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6146-63D8-49EB-B1C7-5B4C86CE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39654"/>
            <a:ext cx="9404723" cy="1400530"/>
          </a:xfrm>
        </p:spPr>
        <p:txBody>
          <a:bodyPr/>
          <a:lstStyle/>
          <a:p>
            <a:r>
              <a:rPr lang="en-US" sz="3600" dirty="0"/>
              <a:t>Key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31BAB-F218-46B6-8998-E72A722DC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00831"/>
            <a:ext cx="10841593" cy="51934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Substitution order</a:t>
            </a:r>
          </a:p>
          <a:p>
            <a:pPr lvl="1"/>
            <a:r>
              <a:rPr lang="en-US" dirty="0"/>
              <a:t>Dependency – substitute all signals in a logical cone</a:t>
            </a:r>
          </a:p>
          <a:p>
            <a:pPr lvl="1"/>
            <a:r>
              <a:rPr lang="en-US" dirty="0" err="1"/>
              <a:t>Levelization</a:t>
            </a:r>
            <a:r>
              <a:rPr lang="en-US" dirty="0"/>
              <a:t> – horizontal logic level constraint for common fan-in variable elimination</a:t>
            </a:r>
          </a:p>
          <a:p>
            <a:r>
              <a:rPr lang="en-US" dirty="0"/>
              <a:t>Fanouts</a:t>
            </a:r>
          </a:p>
          <a:p>
            <a:pPr lvl="1"/>
            <a:r>
              <a:rPr lang="en-US" dirty="0"/>
              <a:t>Heuristics for common fanout eliminations</a:t>
            </a:r>
          </a:p>
          <a:p>
            <a:r>
              <a:rPr lang="en-US" dirty="0"/>
              <a:t>Vanishing polynomials</a:t>
            </a:r>
          </a:p>
          <a:p>
            <a:pPr lvl="1"/>
            <a:r>
              <a:rPr lang="en-US" dirty="0"/>
              <a:t>Some output bits evaluate to zero. Also helps variable simplification at intermediate cuts.</a:t>
            </a:r>
          </a:p>
          <a:p>
            <a:r>
              <a:rPr lang="en-US" dirty="0"/>
              <a:t>Complex gates</a:t>
            </a:r>
          </a:p>
          <a:p>
            <a:pPr lvl="1"/>
            <a:r>
              <a:rPr lang="en-US" dirty="0"/>
              <a:t>AOI,OAI – dissecting to simple gates gives greater choice of flexibility in cuts</a:t>
            </a:r>
          </a:p>
          <a:p>
            <a:r>
              <a:rPr lang="en-US" dirty="0"/>
              <a:t>Binary Signals</a:t>
            </a:r>
          </a:p>
          <a:p>
            <a:pPr lvl="1"/>
            <a:r>
              <a:rPr lang="en-US" dirty="0"/>
              <a:t>Vanishing polynomial which removes residual expression in forward re-writing</a:t>
            </a:r>
          </a:p>
          <a:p>
            <a:r>
              <a:rPr lang="en-US" dirty="0"/>
              <a:t>Efficient </a:t>
            </a:r>
            <a:r>
              <a:rPr lang="en-US" dirty="0" err="1"/>
              <a:t>Datastructure</a:t>
            </a:r>
            <a:endParaRPr lang="en-US" dirty="0"/>
          </a:p>
          <a:p>
            <a:pPr lvl="1"/>
            <a:r>
              <a:rPr lang="en-US" dirty="0"/>
              <a:t>C++ objects for pseudo Boolean representation (term and substitution maps)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52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6F64A-0F81-4BB3-9109-4F7735D4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9DDCF-CA4D-44DA-8D33-9E69AA31C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6" y="1340528"/>
            <a:ext cx="10244830" cy="4907871"/>
          </a:xfrm>
        </p:spPr>
        <p:txBody>
          <a:bodyPr/>
          <a:lstStyle/>
          <a:p>
            <a:r>
              <a:rPr lang="en-US" dirty="0"/>
              <a:t>Circuit Boundaries</a:t>
            </a:r>
          </a:p>
          <a:p>
            <a:pPr lvl="1"/>
            <a:r>
              <a:rPr lang="en-US" dirty="0"/>
              <a:t>No clear heuristics to define I/O boundaries</a:t>
            </a:r>
          </a:p>
          <a:p>
            <a:r>
              <a:rPr lang="en-US" dirty="0"/>
              <a:t>Output encoding</a:t>
            </a:r>
          </a:p>
          <a:p>
            <a:pPr lvl="1"/>
            <a:r>
              <a:rPr lang="en-US" dirty="0"/>
              <a:t>Bits closer to MSB are difficult to be encoded in bigger circuits</a:t>
            </a:r>
          </a:p>
          <a:p>
            <a:r>
              <a:rPr lang="en-US" dirty="0"/>
              <a:t>Effects of synthesis on function extraction</a:t>
            </a:r>
          </a:p>
          <a:p>
            <a:pPr lvl="1"/>
            <a:r>
              <a:rPr lang="en-US" dirty="0"/>
              <a:t>Different mapping libraries infer different re-writing times</a:t>
            </a:r>
          </a:p>
          <a:p>
            <a:pPr lvl="1"/>
            <a:r>
              <a:rPr lang="en-US" dirty="0"/>
              <a:t>Structure dependent as complex gates and optimizations (USP of latest CAD tools) make it harder for redundant gates to exist (helps multiple cancellations)</a:t>
            </a:r>
          </a:p>
          <a:p>
            <a:pPr lvl="1"/>
            <a:r>
              <a:rPr lang="en-US" dirty="0"/>
              <a:t>Latest commercial tools always head for most optimized function implementation and hence removes redundancy.</a:t>
            </a:r>
          </a:p>
        </p:txBody>
      </p:sp>
    </p:spTree>
    <p:extLst>
      <p:ext uri="{BB962C8B-B14F-4D97-AF65-F5344CB8AC3E}">
        <p14:creationId xmlns:p14="http://schemas.microsoft.com/office/powerpoint/2010/main" val="472012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414D-9F5F-40DA-AA44-106206C5E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56640"/>
            <a:ext cx="9404723" cy="719134"/>
          </a:xfrm>
        </p:spPr>
        <p:txBody>
          <a:bodyPr/>
          <a:lstStyle/>
          <a:p>
            <a:r>
              <a:rPr lang="en-US" sz="3600" dirty="0"/>
              <a:t>Bug identification of arithmetic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6DE1C-3A64-4C11-A83C-70E37E367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047565"/>
            <a:ext cx="9749640" cy="5066974"/>
          </a:xfrm>
        </p:spPr>
        <p:txBody>
          <a:bodyPr/>
          <a:lstStyle/>
          <a:p>
            <a:r>
              <a:rPr lang="en-US" dirty="0"/>
              <a:t>Forward (PI-PO) rewriting</a:t>
            </a:r>
          </a:p>
          <a:p>
            <a:r>
              <a:rPr lang="en-US" dirty="0"/>
              <a:t>Backward (PO-PI) rewriting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Computing signature difference at cuts</a:t>
            </a:r>
          </a:p>
          <a:p>
            <a:endParaRPr lang="en-US" dirty="0"/>
          </a:p>
          <a:p>
            <a:r>
              <a:rPr lang="en-US" dirty="0"/>
              <a:t>Bug correction table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98EA8D-8F98-4AEF-B266-A7AEE8A90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983" y="1872948"/>
            <a:ext cx="6212701" cy="212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D18B96-39ED-48FE-B8C1-96D1D1BA7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983" y="4516993"/>
            <a:ext cx="3225825" cy="35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ACD7A4-D91D-4B59-9366-B29A5F117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983" y="5305135"/>
            <a:ext cx="6133051" cy="124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54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B51FE-3872-40E0-A29C-666B43B9C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0156"/>
          </a:xfrm>
        </p:spPr>
        <p:txBody>
          <a:bodyPr/>
          <a:lstStyle/>
          <a:p>
            <a:r>
              <a:rPr lang="en-US" sz="3600" dirty="0"/>
              <a:t>Debug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681AA2-8D33-46DB-ACA5-1861B54E1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330" y="1136712"/>
            <a:ext cx="5698114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75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8DD62-778E-418E-A824-D094E7C7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3CC86-4E16-44DF-BB82-A2E0F95D1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496" y="1490870"/>
            <a:ext cx="9314357" cy="4757529"/>
          </a:xfrm>
        </p:spPr>
        <p:txBody>
          <a:bodyPr/>
          <a:lstStyle/>
          <a:p>
            <a:r>
              <a:rPr lang="en-US" dirty="0" err="1"/>
              <a:t>Farimah</a:t>
            </a:r>
            <a:r>
              <a:rPr lang="en-US" dirty="0"/>
              <a:t> </a:t>
            </a:r>
            <a:r>
              <a:rPr lang="en-US" dirty="0" err="1"/>
              <a:t>Farahmandi</a:t>
            </a:r>
            <a:r>
              <a:rPr lang="en-US" dirty="0"/>
              <a:t>, Prabhat Mishra, “Automated Test Generation for Debugging Multiple Unknown Bugs in Arithmetic Circuits”.</a:t>
            </a:r>
          </a:p>
          <a:p>
            <a:r>
              <a:rPr lang="en-US" dirty="0"/>
              <a:t>M. J. Ciesielski, C. Yu, W. Brown, D. Liu and A. Rossi, “Verification of gate-level arithmetic circuits by function extraction,” in IEEE/ACM International Conference on Computer Design Automation(DAC), 2015, pp. 1–6.</a:t>
            </a:r>
          </a:p>
          <a:p>
            <a:r>
              <a:rPr lang="en-US" dirty="0" err="1"/>
              <a:t>Cunxi</a:t>
            </a:r>
            <a:r>
              <a:rPr lang="en-US" dirty="0"/>
              <a:t> Yu, Walter Brown, Duo Liu, André Rossi, </a:t>
            </a:r>
            <a:r>
              <a:rPr lang="en-US" dirty="0" err="1"/>
              <a:t>Maciej</a:t>
            </a:r>
            <a:r>
              <a:rPr lang="en-US" dirty="0"/>
              <a:t> Ciesielski, “Formal Verification of Arithmetic Circuits by Function Extraction”, in IEEE-TCAD, 2016.</a:t>
            </a:r>
          </a:p>
        </p:txBody>
      </p:sp>
    </p:spTree>
    <p:extLst>
      <p:ext uri="{BB962C8B-B14F-4D97-AF65-F5344CB8AC3E}">
        <p14:creationId xmlns:p14="http://schemas.microsoft.com/office/powerpoint/2010/main" val="374147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A985A-B863-4010-AE81-D3A06C5E3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2" y="4267831"/>
            <a:ext cx="6495847" cy="1599723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729D52-FF9A-4D6E-ACCF-D6F47264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672890" cy="5594554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EBEBEB"/>
                </a:solidFill>
              </a:rPr>
              <a:t>10,000 feet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27B16-EDC9-47AD-AD32-FB1C21311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8"/>
            <a:ext cx="6495847" cy="258991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600" dirty="0"/>
              <a:t>Verification problem is formulated as mathematical manipulation of specification polynomial over circuit polynomials.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Decimal representation of circuit’s primary inputs and outputs.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Assumes availability of golden specification.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Remainder pattern analyzed and partitioned to fix the buggy circuit.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Gate misplacement and signal inversion that change the functionality of design is the fault model.</a:t>
            </a:r>
          </a:p>
        </p:txBody>
      </p:sp>
    </p:spTree>
    <p:extLst>
      <p:ext uri="{BB962C8B-B14F-4D97-AF65-F5344CB8AC3E}">
        <p14:creationId xmlns:p14="http://schemas.microsoft.com/office/powerpoint/2010/main" val="1622089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657" y="1336576"/>
            <a:ext cx="5449471" cy="1309968"/>
          </a:xfrm>
          <a:prstGeom prst="rect">
            <a:avLst/>
          </a:prstGeom>
          <a:effectLst/>
        </p:spPr>
      </p:pic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215CAC-D7D8-47E4-BBB1-E4E9F5143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675" y="2803679"/>
            <a:ext cx="3451773" cy="3242202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5FED09-455B-4D78-B5B3-564B669B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478210" cy="140053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Bug classification and debug flow chart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dirty="0"/>
              <a:t>Single Independent bug</a:t>
            </a:r>
          </a:p>
          <a:p>
            <a:r>
              <a:rPr lang="en-US" dirty="0"/>
              <a:t>Multiple independent bugs</a:t>
            </a:r>
          </a:p>
          <a:p>
            <a:r>
              <a:rPr lang="en-US" dirty="0"/>
              <a:t>Single dependent bug</a:t>
            </a:r>
          </a:p>
          <a:p>
            <a:r>
              <a:rPr lang="en-US" dirty="0"/>
              <a:t>Mixed bug circuits</a:t>
            </a:r>
          </a:p>
        </p:txBody>
      </p:sp>
    </p:spTree>
    <p:extLst>
      <p:ext uri="{BB962C8B-B14F-4D97-AF65-F5344CB8AC3E}">
        <p14:creationId xmlns:p14="http://schemas.microsoft.com/office/powerpoint/2010/main" val="263449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479C77-6EFC-4906-BD2B-03EBFCF5C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2054433"/>
            <a:ext cx="5449889" cy="2749130"/>
          </a:xfrm>
          <a:prstGeom prst="rect">
            <a:avLst/>
          </a:prstGeom>
          <a:effectLst/>
        </p:spPr>
      </p:pic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F7476-418A-4AF9-89B1-46961CF83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34467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C5867-F544-487F-8A8A-C085EAB5A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2" y="1946475"/>
            <a:ext cx="4379708" cy="3785419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Remainder generation(backup slides).</a:t>
            </a:r>
          </a:p>
          <a:p>
            <a:r>
              <a:rPr lang="en-US" dirty="0">
                <a:solidFill>
                  <a:srgbClr val="EBEBEB"/>
                </a:solidFill>
              </a:rPr>
              <a:t>Directed test generation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Figuring out which assignments to primary input variables makes the remainder outputs non-zero.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SMT solvers used to find assignments.</a:t>
            </a:r>
          </a:p>
          <a:p>
            <a:r>
              <a:rPr lang="en-US" dirty="0">
                <a:solidFill>
                  <a:srgbClr val="EBEBEB"/>
                </a:solidFill>
              </a:rPr>
              <a:t>Bug localization(single faults)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Simulate tests and compare outputs with golden outputs.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Backtrack and build gate cones for faulty outputs.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Prune search space by intersecting multiple faulty output cones(also works for multiple independent bugs).</a:t>
            </a:r>
          </a:p>
        </p:txBody>
      </p:sp>
    </p:spTree>
    <p:extLst>
      <p:ext uri="{BB962C8B-B14F-4D97-AF65-F5344CB8AC3E}">
        <p14:creationId xmlns:p14="http://schemas.microsoft.com/office/powerpoint/2010/main" val="669050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293905"/>
            <a:ext cx="5449889" cy="427018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450C76-897E-4E35-A519-CA5F6BCF3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Pattern table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idx="1"/>
          </p:nvPr>
        </p:nvSpPr>
        <p:spPr>
          <a:xfrm>
            <a:off x="597323" y="1652875"/>
            <a:ext cx="4396278" cy="45024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Z2 cone – {2,3,4,6,7}</a:t>
            </a:r>
          </a:p>
          <a:p>
            <a:r>
              <a:rPr lang="en-US" dirty="0">
                <a:solidFill>
                  <a:srgbClr val="EBEBEB"/>
                </a:solidFill>
              </a:rPr>
              <a:t>Z3 cone – {2,3,4,6,8}</a:t>
            </a:r>
          </a:p>
          <a:p>
            <a:r>
              <a:rPr lang="en-US" dirty="0">
                <a:solidFill>
                  <a:srgbClr val="EBEBEB"/>
                </a:solidFill>
              </a:rPr>
              <a:t>Independent bugs – search space is intersection –{2,3,4,6}</a:t>
            </a:r>
          </a:p>
          <a:p>
            <a:r>
              <a:rPr lang="en-US" dirty="0">
                <a:solidFill>
                  <a:srgbClr val="EBEBEB"/>
                </a:solidFill>
              </a:rPr>
              <a:t>If it was a dependent bug scenario, then search space –{2,3,4,6,7,8}</a:t>
            </a:r>
          </a:p>
        </p:txBody>
      </p:sp>
    </p:spTree>
    <p:extLst>
      <p:ext uri="{BB962C8B-B14F-4D97-AF65-F5344CB8AC3E}">
        <p14:creationId xmlns:p14="http://schemas.microsoft.com/office/powerpoint/2010/main" val="207444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F57B77-B7B4-4CBA-826C-CA16F1D14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270" y="1143000"/>
            <a:ext cx="5449889" cy="5159658"/>
          </a:xfrm>
          <a:prstGeom prst="rect">
            <a:avLst/>
          </a:prstGeom>
          <a:effectLst/>
        </p:spPr>
      </p:pic>
      <p:sp>
        <p:nvSpPr>
          <p:cNvPr id="45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F7476-418A-4AF9-89B1-46961CF83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53" y="675920"/>
            <a:ext cx="5344770" cy="126484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Implementation – multiple independent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C5867-F544-487F-8A8A-C085EAB5A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86" y="1940768"/>
            <a:ext cx="5161736" cy="47074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Error detection and correction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Match suspicious gate patterns with remainder pattern starting from level 1 (primary input side).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If the pattern doesn’t match, store the output of marked gate and add it to dictionary.</a:t>
            </a:r>
          </a:p>
          <a:p>
            <a:pPr lvl="1"/>
            <a:endParaRPr lang="en-US" dirty="0">
              <a:solidFill>
                <a:srgbClr val="EBEBEB"/>
              </a:solidFill>
            </a:endParaRPr>
          </a:p>
          <a:p>
            <a:endParaRPr lang="en-US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572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839D6-108A-454B-89D8-1124B5B2B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217" y="1611180"/>
            <a:ext cx="6062937" cy="4372310"/>
          </a:xfrm>
          <a:prstGeom prst="rect">
            <a:avLst/>
          </a:prstGeom>
          <a:effectLst/>
        </p:spPr>
      </p:pic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C3585-1676-482B-957D-3CA24E5DE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4487666" cy="98191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600" dirty="0">
                <a:solidFill>
                  <a:srgbClr val="EBEBEB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75F5D-8462-49FA-9440-8758A4B6F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798116"/>
            <a:ext cx="4166510" cy="44257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Finding faulty primary outputs – simulate and compare</a:t>
            </a:r>
          </a:p>
          <a:p>
            <a:r>
              <a:rPr lang="en-US" dirty="0">
                <a:solidFill>
                  <a:srgbClr val="EBEBEB"/>
                </a:solidFill>
              </a:rPr>
              <a:t>Remainder partitioning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Construct pattern R = R1 + R2</a:t>
            </a:r>
          </a:p>
          <a:p>
            <a:r>
              <a:rPr lang="en-US" dirty="0">
                <a:solidFill>
                  <a:srgbClr val="EBEBEB"/>
                </a:solidFill>
              </a:rPr>
              <a:t>‘n’ independent bugs mapped to debugging ‘n’ faulty designs.</a:t>
            </a:r>
          </a:p>
          <a:p>
            <a:r>
              <a:rPr lang="en-US" dirty="0">
                <a:solidFill>
                  <a:srgbClr val="EBEBEB"/>
                </a:solidFill>
              </a:rPr>
              <a:t>Question – what if gate 2 is wrong – what about discrepancy in remainder term variables?</a:t>
            </a:r>
          </a:p>
          <a:p>
            <a:endParaRPr lang="en-US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414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46EBC3-DD3B-4E04-8C7F-C07A13FD4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691" y="1143000"/>
            <a:ext cx="5449889" cy="5425703"/>
          </a:xfrm>
          <a:prstGeom prst="rect">
            <a:avLst/>
          </a:prstGeom>
          <a:effectLst/>
        </p:spPr>
      </p:pic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7EF31-B39A-4FE5-A1DD-4E7E64E2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7" y="391886"/>
            <a:ext cx="5312764" cy="109898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Implementation -</a:t>
            </a:r>
            <a:br>
              <a:rPr lang="en-US" sz="3200" dirty="0">
                <a:solidFill>
                  <a:srgbClr val="EBEBEB"/>
                </a:solidFill>
              </a:rPr>
            </a:br>
            <a:r>
              <a:rPr lang="en-US" sz="3200" dirty="0">
                <a:solidFill>
                  <a:srgbClr val="EBEBEB"/>
                </a:solidFill>
              </a:rPr>
              <a:t>Multiple dependent bugs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96370-586D-4006-B7C0-ADF656C7D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375" y="1903008"/>
            <a:ext cx="4664226" cy="447791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Bugs sharing faulty input cones.</a:t>
            </a:r>
          </a:p>
          <a:p>
            <a:r>
              <a:rPr lang="en-US" dirty="0">
                <a:solidFill>
                  <a:srgbClr val="EBEBEB"/>
                </a:solidFill>
              </a:rPr>
              <a:t>Faulty gates – union to prune the search space.</a:t>
            </a:r>
          </a:p>
          <a:p>
            <a:r>
              <a:rPr lang="en-US" dirty="0">
                <a:solidFill>
                  <a:srgbClr val="EBEBEB"/>
                </a:solidFill>
              </a:rPr>
              <a:t>Remainder cannot be easily partitioned. 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Construct two patterns for each faulty gate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For each pattern, compute R-pi and store the result in a dictionary.</a:t>
            </a:r>
          </a:p>
          <a:p>
            <a:r>
              <a:rPr lang="en-US" dirty="0">
                <a:solidFill>
                  <a:srgbClr val="EBEBEB"/>
                </a:solidFill>
              </a:rPr>
              <a:t>Remainder partition claim – “If some of the variables which exist in the term already exist in terms of sub-remainder R1, it will be added to R1, else create a R2 and add it to R2”</a:t>
            </a:r>
          </a:p>
        </p:txBody>
      </p:sp>
    </p:spTree>
    <p:extLst>
      <p:ext uri="{BB962C8B-B14F-4D97-AF65-F5344CB8AC3E}">
        <p14:creationId xmlns:p14="http://schemas.microsoft.com/office/powerpoint/2010/main" val="1877369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FA33B6-56FF-42A8-B13F-87E3FED0D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719" y="647699"/>
            <a:ext cx="5344852" cy="2162555"/>
          </a:xfrm>
          <a:prstGeom prst="rect">
            <a:avLst/>
          </a:prstGeom>
          <a:effectLst/>
        </p:spPr>
      </p:pic>
      <p:sp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BFE14B-84AE-4BE7-9BE1-4DC21A2E7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81" y="3006197"/>
            <a:ext cx="4715929" cy="3242202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EC3585-1676-482B-957D-3CA24E5DE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75F5D-8462-49FA-9440-8758A4B6F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" y="1290320"/>
            <a:ext cx="5261483" cy="4958079"/>
          </a:xfrm>
        </p:spPr>
        <p:txBody>
          <a:bodyPr>
            <a:normAutofit/>
          </a:bodyPr>
          <a:lstStyle/>
          <a:p>
            <a:r>
              <a:rPr lang="en-US" dirty="0"/>
              <a:t>Finding faulty primary outputs – simulate and compare.</a:t>
            </a:r>
          </a:p>
          <a:p>
            <a:r>
              <a:rPr lang="en-US" dirty="0"/>
              <a:t>Remainder partitioning</a:t>
            </a:r>
          </a:p>
          <a:p>
            <a:pPr lvl="1"/>
            <a:r>
              <a:rPr lang="en-US" dirty="0"/>
              <a:t>Cannot construct R = R1 + R2 directly.</a:t>
            </a:r>
          </a:p>
          <a:p>
            <a:r>
              <a:rPr lang="en-US" dirty="0"/>
              <a:t>2 dependent faults</a:t>
            </a:r>
          </a:p>
          <a:p>
            <a:pPr lvl="1"/>
            <a:r>
              <a:rPr lang="en-US" dirty="0"/>
              <a:t>Find R, then construct R1 as if it’s a standalone gate fault.</a:t>
            </a:r>
          </a:p>
          <a:p>
            <a:pPr lvl="1"/>
            <a:r>
              <a:rPr lang="en-US" dirty="0"/>
              <a:t>R2` should be constructed as R-R1</a:t>
            </a:r>
          </a:p>
          <a:p>
            <a:pPr lvl="1"/>
            <a:r>
              <a:rPr lang="en-US" dirty="0"/>
              <a:t>Find fault gate patterns in R-R1 dictionary.</a:t>
            </a:r>
          </a:p>
          <a:p>
            <a:r>
              <a:rPr lang="en-US" dirty="0"/>
              <a:t>Question – more than 2 dependent bugs – complexity is exponential.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35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1810</TotalTime>
  <Words>901</Words>
  <Application>Microsoft Office PowerPoint</Application>
  <PresentationFormat>Widescreen</PresentationFormat>
  <Paragraphs>111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Debugging integer arithmetic circuits –tutorial</vt:lpstr>
      <vt:lpstr>10,000 feet approach</vt:lpstr>
      <vt:lpstr>Bug classification and debug flow chart</vt:lpstr>
      <vt:lpstr>Implementation</vt:lpstr>
      <vt:lpstr>Pattern table</vt:lpstr>
      <vt:lpstr>Implementation – multiple independent bugs</vt:lpstr>
      <vt:lpstr>example</vt:lpstr>
      <vt:lpstr>Implementation - Multiple dependent bugs</vt:lpstr>
      <vt:lpstr>example</vt:lpstr>
      <vt:lpstr>Example contd..</vt:lpstr>
      <vt:lpstr>Approach summary</vt:lpstr>
      <vt:lpstr>What doesn’t it talk about?</vt:lpstr>
      <vt:lpstr>Backup</vt:lpstr>
      <vt:lpstr>Backup - 2 bit signed multiplier function extraction – remainder generation</vt:lpstr>
      <vt:lpstr>Key intelligence</vt:lpstr>
      <vt:lpstr>Limitations</vt:lpstr>
      <vt:lpstr>Bug identification of arithmetic circuits</vt:lpstr>
      <vt:lpstr>Debug Algorithm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arithmetic circuits -tutorial</dc:title>
  <dc:creator>vikas rao</dc:creator>
  <cp:lastModifiedBy>vikas rao</cp:lastModifiedBy>
  <cp:revision>51</cp:revision>
  <dcterms:created xsi:type="dcterms:W3CDTF">2017-05-21T18:58:12Z</dcterms:created>
  <dcterms:modified xsi:type="dcterms:W3CDTF">2017-05-24T19:59:51Z</dcterms:modified>
</cp:coreProperties>
</file>