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3891200"/>
  <p:notesSz cx="32461200" cy="4343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F2F9"/>
    <a:srgbClr val="E9EB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433" autoAdjust="0"/>
  </p:normalViewPr>
  <p:slideViewPr>
    <p:cSldViewPr snapToGrid="0">
      <p:cViewPr varScale="1">
        <p:scale>
          <a:sx n="10" d="100"/>
          <a:sy n="10" d="100"/>
        </p:scale>
        <p:origin x="2196"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96905B-1F87-43CC-8FA0-2BDD787F64E1}" type="datetimeFigureOut">
              <a:rPr lang="en-US" smtClean="0"/>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5447F-4F61-4486-8CF6-FE13E1E59895}" type="slidenum">
              <a:rPr lang="en-US" smtClean="0"/>
              <a:t>‹#›</a:t>
            </a:fld>
            <a:endParaRPr lang="en-US"/>
          </a:p>
        </p:txBody>
      </p:sp>
    </p:spTree>
    <p:extLst>
      <p:ext uri="{BB962C8B-B14F-4D97-AF65-F5344CB8AC3E}">
        <p14:creationId xmlns:p14="http://schemas.microsoft.com/office/powerpoint/2010/main" val="344075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F696905B-1F87-43CC-8FA0-2BDD787F64E1}" type="datetimeFigureOut">
              <a:rPr lang="en-US" smtClean="0"/>
              <a:t>6/23/2018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5447F-4F61-4486-8CF6-FE13E1E59895}" type="slidenum">
              <a:rPr lang="en-US" smtClean="0"/>
              <a:t>‹#›</a:t>
            </a:fld>
            <a:endParaRPr lang="en-US"/>
          </a:p>
        </p:txBody>
      </p:sp>
    </p:spTree>
    <p:extLst>
      <p:ext uri="{BB962C8B-B14F-4D97-AF65-F5344CB8AC3E}">
        <p14:creationId xmlns:p14="http://schemas.microsoft.com/office/powerpoint/2010/main" val="276304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96905B-1F87-43CC-8FA0-2BDD787F64E1}" type="datetimeFigureOut">
              <a:rPr lang="en-US" smtClean="0"/>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5447F-4F61-4486-8CF6-FE13E1E59895}" type="slidenum">
              <a:rPr lang="en-US" smtClean="0"/>
              <a:t>‹#›</a:t>
            </a:fld>
            <a:endParaRPr lang="en-US"/>
          </a:p>
        </p:txBody>
      </p:sp>
    </p:spTree>
    <p:extLst>
      <p:ext uri="{BB962C8B-B14F-4D97-AF65-F5344CB8AC3E}">
        <p14:creationId xmlns:p14="http://schemas.microsoft.com/office/powerpoint/2010/main" val="2129751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96905B-1F87-43CC-8FA0-2BDD787F64E1}" type="datetimeFigureOut">
              <a:rPr lang="en-US" smtClean="0"/>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5447F-4F61-4486-8CF6-FE13E1E59895}" type="slidenum">
              <a:rPr lang="en-US" smtClean="0"/>
              <a:t>‹#›</a:t>
            </a:fld>
            <a:endParaRPr lang="en-US"/>
          </a:p>
        </p:txBody>
      </p:sp>
    </p:spTree>
    <p:extLst>
      <p:ext uri="{BB962C8B-B14F-4D97-AF65-F5344CB8AC3E}">
        <p14:creationId xmlns:p14="http://schemas.microsoft.com/office/powerpoint/2010/main" val="50483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96905B-1F87-43CC-8FA0-2BDD787F64E1}" type="datetimeFigureOut">
              <a:rPr lang="en-US" smtClean="0"/>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5447F-4F61-4486-8CF6-FE13E1E59895}" type="slidenum">
              <a:rPr lang="en-US" smtClean="0"/>
              <a:t>‹#›</a:t>
            </a:fld>
            <a:endParaRPr lang="en-US"/>
          </a:p>
        </p:txBody>
      </p:sp>
    </p:spTree>
    <p:extLst>
      <p:ext uri="{BB962C8B-B14F-4D97-AF65-F5344CB8AC3E}">
        <p14:creationId xmlns:p14="http://schemas.microsoft.com/office/powerpoint/2010/main" val="395158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96905B-1F87-43CC-8FA0-2BDD787F64E1}" type="datetimeFigureOut">
              <a:rPr lang="en-US" smtClean="0"/>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5447F-4F61-4486-8CF6-FE13E1E59895}" type="slidenum">
              <a:rPr lang="en-US" smtClean="0"/>
              <a:t>‹#›</a:t>
            </a:fld>
            <a:endParaRPr lang="en-US"/>
          </a:p>
        </p:txBody>
      </p:sp>
    </p:spTree>
    <p:extLst>
      <p:ext uri="{BB962C8B-B14F-4D97-AF65-F5344CB8AC3E}">
        <p14:creationId xmlns:p14="http://schemas.microsoft.com/office/powerpoint/2010/main" val="631380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96905B-1F87-43CC-8FA0-2BDD787F64E1}" type="datetimeFigureOut">
              <a:rPr lang="en-US" smtClean="0"/>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5447F-4F61-4486-8CF6-FE13E1E59895}" type="slidenum">
              <a:rPr lang="en-US" smtClean="0"/>
              <a:t>‹#›</a:t>
            </a:fld>
            <a:endParaRPr lang="en-US"/>
          </a:p>
        </p:txBody>
      </p:sp>
    </p:spTree>
    <p:extLst>
      <p:ext uri="{BB962C8B-B14F-4D97-AF65-F5344CB8AC3E}">
        <p14:creationId xmlns:p14="http://schemas.microsoft.com/office/powerpoint/2010/main" val="3458625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96905B-1F87-43CC-8FA0-2BDD787F64E1}" type="datetimeFigureOut">
              <a:rPr lang="en-US" smtClean="0"/>
              <a:t>6/23/2018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5447F-4F61-4486-8CF6-FE13E1E59895}" type="slidenum">
              <a:rPr lang="en-US" smtClean="0"/>
              <a:t>‹#›</a:t>
            </a:fld>
            <a:endParaRPr lang="en-US"/>
          </a:p>
        </p:txBody>
      </p:sp>
    </p:spTree>
    <p:extLst>
      <p:ext uri="{BB962C8B-B14F-4D97-AF65-F5344CB8AC3E}">
        <p14:creationId xmlns:p14="http://schemas.microsoft.com/office/powerpoint/2010/main" val="3321306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dirty="0"/>
              <a:t>Click to edit Master title style</a:t>
            </a:r>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96905B-1F87-43CC-8FA0-2BDD787F64E1}" type="datetimeFigureOut">
              <a:rPr lang="en-US" smtClean="0"/>
              <a:t>6/23/2018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D5447F-4F61-4486-8CF6-FE13E1E59895}" type="slidenum">
              <a:rPr lang="en-US" smtClean="0"/>
              <a:t>‹#›</a:t>
            </a:fld>
            <a:endParaRPr lang="en-US"/>
          </a:p>
        </p:txBody>
      </p:sp>
    </p:spTree>
    <p:extLst>
      <p:ext uri="{BB962C8B-B14F-4D97-AF65-F5344CB8AC3E}">
        <p14:creationId xmlns:p14="http://schemas.microsoft.com/office/powerpoint/2010/main" val="347428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96905B-1F87-43CC-8FA0-2BDD787F64E1}" type="datetimeFigureOut">
              <a:rPr lang="en-US" smtClean="0"/>
              <a:t>6/23/2018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D5447F-4F61-4486-8CF6-FE13E1E59895}" type="slidenum">
              <a:rPr lang="en-US" smtClean="0"/>
              <a:t>‹#›</a:t>
            </a:fld>
            <a:endParaRPr lang="en-US"/>
          </a:p>
        </p:txBody>
      </p:sp>
    </p:spTree>
    <p:extLst>
      <p:ext uri="{BB962C8B-B14F-4D97-AF65-F5344CB8AC3E}">
        <p14:creationId xmlns:p14="http://schemas.microsoft.com/office/powerpoint/2010/main" val="3410830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10274299" y="9628188"/>
            <a:ext cx="18825135" cy="174272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4"/>
          </p:nvPr>
        </p:nvSpPr>
        <p:spPr>
          <a:xfrm>
            <a:off x="6184900" y="4356099"/>
            <a:ext cx="13394018" cy="196872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7531099" y="31465837"/>
            <a:ext cx="17803159" cy="81760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6"/>
          </p:nvPr>
        </p:nvSpPr>
        <p:spPr>
          <a:xfrm>
            <a:off x="22483762" y="3657600"/>
            <a:ext cx="9950543" cy="55939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7"/>
          </p:nvPr>
        </p:nvSpPr>
        <p:spPr>
          <a:xfrm>
            <a:off x="3065462" y="25657175"/>
            <a:ext cx="10542961" cy="5217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8"/>
          </p:nvPr>
        </p:nvSpPr>
        <p:spPr>
          <a:xfrm>
            <a:off x="2263774" y="8229600"/>
            <a:ext cx="6842125" cy="678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9"/>
          </p:nvPr>
        </p:nvSpPr>
        <p:spPr>
          <a:xfrm>
            <a:off x="2263774" y="4356100"/>
            <a:ext cx="5584825" cy="3873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p:cNvSpPr>
            <a:spLocks noGrp="1"/>
          </p:cNvSpPr>
          <p:nvPr>
            <p:ph sz="quarter" idx="21"/>
          </p:nvPr>
        </p:nvSpPr>
        <p:spPr>
          <a:xfrm>
            <a:off x="22753916" y="18821399"/>
            <a:ext cx="9680389" cy="425580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2"/>
          <p:cNvSpPr>
            <a:spLocks noGrp="1"/>
          </p:cNvSpPr>
          <p:nvPr>
            <p:ph sz="quarter" idx="22"/>
          </p:nvPr>
        </p:nvSpPr>
        <p:spPr>
          <a:xfrm>
            <a:off x="3065462" y="18211800"/>
            <a:ext cx="6604317" cy="3924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Content Placeholder 24"/>
          <p:cNvSpPr>
            <a:spLocks noGrp="1"/>
          </p:cNvSpPr>
          <p:nvPr>
            <p:ph sz="quarter" idx="23"/>
          </p:nvPr>
        </p:nvSpPr>
        <p:spPr>
          <a:xfrm>
            <a:off x="3009899" y="34688463"/>
            <a:ext cx="6095999" cy="321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Content Placeholder 26"/>
          <p:cNvSpPr>
            <a:spLocks noGrp="1"/>
          </p:cNvSpPr>
          <p:nvPr>
            <p:ph sz="quarter" idx="24"/>
          </p:nvPr>
        </p:nvSpPr>
        <p:spPr>
          <a:xfrm>
            <a:off x="23507700" y="27736800"/>
            <a:ext cx="6347758" cy="5219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Content Placeholder 28"/>
          <p:cNvSpPr>
            <a:spLocks noGrp="1"/>
          </p:cNvSpPr>
          <p:nvPr>
            <p:ph sz="quarter" idx="25"/>
          </p:nvPr>
        </p:nvSpPr>
        <p:spPr>
          <a:xfrm>
            <a:off x="20840700" y="38633400"/>
            <a:ext cx="6438900" cy="4457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Content Placeholder 30"/>
          <p:cNvSpPr>
            <a:spLocks noGrp="1"/>
          </p:cNvSpPr>
          <p:nvPr>
            <p:ph sz="quarter" idx="26"/>
          </p:nvPr>
        </p:nvSpPr>
        <p:spPr>
          <a:xfrm>
            <a:off x="13608050" y="18821400"/>
            <a:ext cx="7139268" cy="52219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6197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F696905B-1F87-43CC-8FA0-2BDD787F64E1}" type="datetimeFigureOut">
              <a:rPr lang="en-US" smtClean="0"/>
              <a:t>6/23/2018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5447F-4F61-4486-8CF6-FE13E1E59895}" type="slidenum">
              <a:rPr lang="en-US" smtClean="0"/>
              <a:t>‹#›</a:t>
            </a:fld>
            <a:endParaRPr lang="en-US"/>
          </a:p>
        </p:txBody>
      </p:sp>
    </p:spTree>
    <p:extLst>
      <p:ext uri="{BB962C8B-B14F-4D97-AF65-F5344CB8AC3E}">
        <p14:creationId xmlns:p14="http://schemas.microsoft.com/office/powerpoint/2010/main" val="700445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F696905B-1F87-43CC-8FA0-2BDD787F64E1}" type="datetimeFigureOut">
              <a:rPr lang="en-US" smtClean="0"/>
              <a:t>6/23/2018</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2CD5447F-4F61-4486-8CF6-FE13E1E59895}" type="slidenum">
              <a:rPr lang="en-US" smtClean="0"/>
              <a:t>‹#›</a:t>
            </a:fld>
            <a:endParaRPr lang="en-US"/>
          </a:p>
        </p:txBody>
      </p:sp>
    </p:spTree>
    <p:extLst>
      <p:ext uri="{BB962C8B-B14F-4D97-AF65-F5344CB8AC3E}">
        <p14:creationId xmlns:p14="http://schemas.microsoft.com/office/powerpoint/2010/main" val="1959843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
            <a:ext cx="32918400" cy="5372101"/>
          </a:xfrm>
          <a:solidFill>
            <a:srgbClr val="DDF2F9"/>
          </a:solidFill>
          <a:ln>
            <a:noFill/>
          </a:ln>
        </p:spPr>
        <p:txBody>
          <a:bodyPr lIns="457200" tIns="457200" rIns="457200" bIns="457200">
            <a:normAutofit/>
          </a:bodyPr>
          <a:lstStyle/>
          <a:p>
            <a:pPr marL="0" indent="0" algn="ctr">
              <a:lnSpc>
                <a:spcPct val="150000"/>
              </a:lnSpc>
              <a:buNone/>
            </a:pPr>
            <a:r>
              <a:rPr lang="en-US" sz="7200" b="1" dirty="0"/>
              <a:t>Hardware Verification Using Boolean </a:t>
            </a:r>
            <a:r>
              <a:rPr lang="en-US" sz="7200" b="1" dirty="0" err="1"/>
              <a:t>Gr</a:t>
            </a:r>
            <a:r>
              <a:rPr lang="en-US" sz="7200" b="1" dirty="0" err="1">
                <a:latin typeface="Lao UI" panose="020B0502040204020203" pitchFamily="34" charset="0"/>
                <a:cs typeface="Lao UI" panose="020B0502040204020203" pitchFamily="34" charset="0"/>
              </a:rPr>
              <a:t>ö</a:t>
            </a:r>
            <a:r>
              <a:rPr lang="en-US" sz="7200" b="1" dirty="0" err="1"/>
              <a:t>bner</a:t>
            </a:r>
            <a:r>
              <a:rPr lang="en-US" sz="7200" b="1" dirty="0"/>
              <a:t> Bases</a:t>
            </a:r>
          </a:p>
          <a:p>
            <a:pPr marL="0" indent="0" algn="ctr">
              <a:buNone/>
            </a:pPr>
            <a:r>
              <a:rPr lang="en-US" sz="5400" dirty="0"/>
              <a:t>Utkarsh Gupta</a:t>
            </a:r>
          </a:p>
          <a:p>
            <a:pPr marL="0" indent="0" algn="ctr">
              <a:spcBef>
                <a:spcPts val="600"/>
              </a:spcBef>
              <a:buNone/>
            </a:pPr>
            <a:r>
              <a:rPr lang="en-US" sz="5400" dirty="0"/>
              <a:t>Research Advisor: Dr. Priyank Kalla</a:t>
            </a:r>
          </a:p>
          <a:p>
            <a:pPr marL="0" indent="0" algn="ctr">
              <a:spcBef>
                <a:spcPts val="0"/>
              </a:spcBef>
              <a:buNone/>
            </a:pPr>
            <a:r>
              <a:rPr lang="en-US" sz="5400" dirty="0"/>
              <a:t> University of Utah</a:t>
            </a:r>
          </a:p>
          <a:p>
            <a:pPr marL="0" indent="0" algn="ctr">
              <a:buNone/>
            </a:pPr>
            <a:endParaRPr lang="en-US" sz="7600" b="1" dirty="0"/>
          </a:p>
        </p:txBody>
      </p:sp>
      <p:sp>
        <p:nvSpPr>
          <p:cNvPr id="7" name="Content Placeholder 6"/>
          <p:cNvSpPr>
            <a:spLocks noGrp="1"/>
          </p:cNvSpPr>
          <p:nvPr>
            <p:ph sz="quarter" idx="14"/>
          </p:nvPr>
        </p:nvSpPr>
        <p:spPr>
          <a:xfrm>
            <a:off x="-23811" y="6836564"/>
            <a:ext cx="16475074" cy="12340943"/>
          </a:xfrm>
        </p:spPr>
        <p:txBody>
          <a:bodyPr lIns="457200" tIns="457200" rIns="457200" bIns="457200">
            <a:noAutofit/>
          </a:bodyPr>
          <a:lstStyle/>
          <a:p>
            <a:pPr algn="just"/>
            <a:r>
              <a:rPr lang="en-US" sz="3400" dirty="0"/>
              <a:t>Hardware verification is the process of checking whether a circuit design satisfies some requirements or matches a specification model.</a:t>
            </a:r>
          </a:p>
          <a:p>
            <a:pPr algn="just"/>
            <a:r>
              <a:rPr lang="en-US" sz="3400" dirty="0"/>
              <a:t>Different approaches are used for this problem, e.g. CNF-SAT (Conjunctive Normal Form - </a:t>
            </a:r>
            <a:r>
              <a:rPr lang="en-US" sz="3400" dirty="0" err="1"/>
              <a:t>Satisfiability</a:t>
            </a:r>
            <a:r>
              <a:rPr lang="en-US" sz="3400" dirty="0"/>
              <a:t>), by using concepts of Gröbner basis etc.</a:t>
            </a:r>
          </a:p>
          <a:p>
            <a:pPr algn="just"/>
            <a:r>
              <a:rPr lang="en-US" sz="3400" dirty="0"/>
              <a:t>Gröbner basis is a concept from commutative algebra and algebraic geometry, which allows to solve many polynomial decision questions.</a:t>
            </a:r>
          </a:p>
          <a:p>
            <a:pPr algn="just"/>
            <a:r>
              <a:rPr lang="en-US" sz="3400" dirty="0"/>
              <a:t>A Gröbner basis is a canonical representation of a set of polynomials that generate an ideal in a polynomial ring.</a:t>
            </a:r>
          </a:p>
          <a:p>
            <a:pPr algn="just"/>
            <a:r>
              <a:rPr lang="en-US" sz="3400" dirty="0"/>
              <a:t>Gröbner basis are computed using the Buchberger's algorithm.</a:t>
            </a:r>
          </a:p>
          <a:p>
            <a:pPr algn="just"/>
            <a:r>
              <a:rPr lang="en-US" sz="3400" dirty="0"/>
              <a:t>The complexity of Gröbner bases is not very pleasant and is doubly exponential in the number of variables and polynomial in degree of the ideal.</a:t>
            </a:r>
          </a:p>
          <a:p>
            <a:pPr algn="just"/>
            <a:r>
              <a:rPr lang="en-US" sz="3400" dirty="0"/>
              <a:t>Many approaches presented to overcome this complexity but still there are instances in circuit equivalence checking where these approaches do not work efficiently.</a:t>
            </a:r>
          </a:p>
          <a:p>
            <a:pPr algn="just"/>
            <a:r>
              <a:rPr lang="en-US" sz="3400" dirty="0"/>
              <a:t>The focus of my research work is on further improving this complexity so that even the circuits with random logic (that encounters an explosion in the number of terms with the previous approaches) can be verified using Gr</a:t>
            </a:r>
            <a:r>
              <a:rPr lang="en-US" sz="3400" dirty="0">
                <a:latin typeface="Lao UI" panose="020B0502040204020203" pitchFamily="34" charset="0"/>
                <a:cs typeface="Lao UI" panose="020B0502040204020203" pitchFamily="34" charset="0"/>
              </a:rPr>
              <a:t>ö</a:t>
            </a:r>
            <a:r>
              <a:rPr lang="en-US" sz="3400" dirty="0"/>
              <a:t>bner bases. </a:t>
            </a:r>
          </a:p>
          <a:p>
            <a:pPr marL="0" indent="0" algn="just">
              <a:buNone/>
            </a:pPr>
            <a:endParaRPr lang="en-US" sz="3400" dirty="0"/>
          </a:p>
        </p:txBody>
      </p:sp>
      <p:sp>
        <p:nvSpPr>
          <p:cNvPr id="11" name="Content Placeholder 10"/>
          <p:cNvSpPr>
            <a:spLocks noGrp="1"/>
          </p:cNvSpPr>
          <p:nvPr>
            <p:ph sz="quarter" idx="16"/>
          </p:nvPr>
        </p:nvSpPr>
        <p:spPr>
          <a:xfrm>
            <a:off x="0" y="20629087"/>
            <a:ext cx="16475074" cy="23262112"/>
          </a:xfrm>
        </p:spPr>
        <p:txBody>
          <a:bodyPr lIns="457200" tIns="457200" rIns="457200" bIns="457200">
            <a:normAutofit/>
          </a:bodyPr>
          <a:lstStyle/>
          <a:p>
            <a:pPr algn="just">
              <a:spcBef>
                <a:spcPts val="0"/>
              </a:spcBef>
            </a:pPr>
            <a:r>
              <a:rPr lang="en-US" sz="4000" b="1" dirty="0"/>
              <a:t>Polynomial Rings:</a:t>
            </a:r>
          </a:p>
          <a:p>
            <a:pPr marL="1312863" indent="-457200" algn="just">
              <a:spcBef>
                <a:spcPts val="1800"/>
              </a:spcBef>
              <a:spcAft>
                <a:spcPts val="1800"/>
              </a:spcAft>
              <a:buFont typeface="Courier New" panose="02070309020205020404" pitchFamily="49" charset="0"/>
              <a:buChar char="o"/>
            </a:pPr>
            <a:r>
              <a:rPr lang="en-US" sz="3400" dirty="0"/>
              <a:t>Let </a:t>
            </a:r>
            <a:r>
              <a:rPr lang="en-US" sz="3400" dirty="0">
                <a:latin typeface="Mathcad UniMath Prime" panose="02000503020000020003" pitchFamily="50" charset="0"/>
              </a:rPr>
              <a:t>F </a:t>
            </a:r>
            <a:r>
              <a:rPr lang="en-US" sz="3400" dirty="0"/>
              <a:t>be a field (any field: </a:t>
            </a:r>
            <a:r>
              <a:rPr lang="en-US" sz="3400" dirty="0">
                <a:latin typeface="Mathcad UniMath Prime" panose="02000503020000020003" pitchFamily="50" charset="0"/>
              </a:rPr>
              <a:t>ℝ, ℚ, ℂ, </a:t>
            </a:r>
            <a:r>
              <a:rPr lang="en-US" sz="3400" dirty="0" err="1">
                <a:latin typeface="Mathcad UniMath Prime" panose="02000503020000020003" pitchFamily="50" charset="0"/>
              </a:rPr>
              <a:t>ℤ</a:t>
            </a:r>
            <a:r>
              <a:rPr lang="en-US" sz="3400" baseline="-25000" dirty="0" err="1">
                <a:latin typeface="Mathcad UniMath Prime" panose="02000503020000020003" pitchFamily="50" charset="0"/>
              </a:rPr>
              <a:t>p</a:t>
            </a:r>
            <a:r>
              <a:rPr lang="en-US" sz="3400" dirty="0"/>
              <a:t>), then, </a:t>
            </a:r>
            <a:r>
              <a:rPr lang="en-US" sz="3400" b="1" dirty="0"/>
              <a:t>R</a:t>
            </a:r>
            <a:r>
              <a:rPr lang="en-US" sz="3400" dirty="0"/>
              <a:t> = </a:t>
            </a:r>
            <a:r>
              <a:rPr lang="en-US" sz="3400" dirty="0">
                <a:latin typeface="Mathcad UniMath Prime" panose="02000503020000020003" pitchFamily="50" charset="0"/>
              </a:rPr>
              <a:t>F</a:t>
            </a:r>
            <a:r>
              <a:rPr lang="en-US" sz="3400" dirty="0"/>
              <a:t>[x</a:t>
            </a:r>
            <a:r>
              <a:rPr lang="en-US" sz="3400" baseline="-25000" dirty="0"/>
              <a:t>1</a:t>
            </a:r>
            <a:r>
              <a:rPr lang="en-US" sz="3400" dirty="0"/>
              <a:t>,</a:t>
            </a:r>
            <a:r>
              <a:rPr lang="en-US" sz="3400" baseline="-25000" dirty="0"/>
              <a:t> </a:t>
            </a:r>
            <a:r>
              <a:rPr lang="en-US" sz="3400" dirty="0"/>
              <a:t>x</a:t>
            </a:r>
            <a:r>
              <a:rPr lang="en-US" sz="3400" baseline="-25000" dirty="0"/>
              <a:t>2</a:t>
            </a:r>
            <a:r>
              <a:rPr lang="en-US" sz="3400" dirty="0"/>
              <a:t>,</a:t>
            </a:r>
            <a:r>
              <a:rPr lang="en-US" sz="3400" baseline="-25000" dirty="0"/>
              <a:t> </a:t>
            </a:r>
            <a:r>
              <a:rPr lang="en-US" sz="3400" dirty="0"/>
              <a:t>x</a:t>
            </a:r>
            <a:r>
              <a:rPr lang="en-US" sz="3400" baseline="-25000" dirty="0"/>
              <a:t>3</a:t>
            </a:r>
            <a:r>
              <a:rPr lang="en-US" sz="3400" dirty="0"/>
              <a:t>, ….. </a:t>
            </a:r>
            <a:r>
              <a:rPr lang="en-US" sz="3400" dirty="0" err="1"/>
              <a:t>x</a:t>
            </a:r>
            <a:r>
              <a:rPr lang="en-US" sz="3400" baseline="-25000" dirty="0" err="1"/>
              <a:t>n</a:t>
            </a:r>
            <a:r>
              <a:rPr lang="en-US" sz="3400" dirty="0"/>
              <a:t>] denotes the set (ring) of all polynomials in x</a:t>
            </a:r>
            <a:r>
              <a:rPr lang="en-US" sz="3400" baseline="-25000" dirty="0"/>
              <a:t>1</a:t>
            </a:r>
            <a:r>
              <a:rPr lang="en-US" sz="3400" dirty="0"/>
              <a:t>,</a:t>
            </a:r>
            <a:r>
              <a:rPr lang="en-US" sz="3400" baseline="-25000" dirty="0"/>
              <a:t> </a:t>
            </a:r>
            <a:r>
              <a:rPr lang="en-US" sz="3400" dirty="0"/>
              <a:t>x</a:t>
            </a:r>
            <a:r>
              <a:rPr lang="en-US" sz="3400" baseline="-25000" dirty="0"/>
              <a:t>2</a:t>
            </a:r>
            <a:r>
              <a:rPr lang="en-US" sz="3400" dirty="0"/>
              <a:t>,</a:t>
            </a:r>
            <a:r>
              <a:rPr lang="en-US" sz="3400" baseline="-25000" dirty="0"/>
              <a:t> </a:t>
            </a:r>
            <a:r>
              <a:rPr lang="en-US" sz="3400" dirty="0"/>
              <a:t>x</a:t>
            </a:r>
            <a:r>
              <a:rPr lang="en-US" sz="3400" baseline="-25000" dirty="0"/>
              <a:t>3</a:t>
            </a:r>
            <a:r>
              <a:rPr lang="en-US" sz="3400" dirty="0"/>
              <a:t>, ….. </a:t>
            </a:r>
            <a:r>
              <a:rPr lang="en-US" sz="3400" dirty="0" err="1"/>
              <a:t>x</a:t>
            </a:r>
            <a:r>
              <a:rPr lang="en-US" sz="3400" baseline="-25000" dirty="0" err="1"/>
              <a:t>n</a:t>
            </a:r>
            <a:r>
              <a:rPr lang="en-US" sz="3400" dirty="0"/>
              <a:t> (including constants), with coefficients in </a:t>
            </a:r>
            <a:r>
              <a:rPr lang="en-US" sz="3400" dirty="0">
                <a:latin typeface="Mathcad UniMath Prime" panose="02000503020000020003" pitchFamily="50" charset="0"/>
              </a:rPr>
              <a:t>F</a:t>
            </a:r>
            <a:r>
              <a:rPr lang="en-US" sz="3400" dirty="0"/>
              <a:t>.</a:t>
            </a:r>
          </a:p>
          <a:p>
            <a:pPr algn="just">
              <a:spcBef>
                <a:spcPts val="0"/>
              </a:spcBef>
            </a:pPr>
            <a:r>
              <a:rPr lang="en-US" sz="4000" b="1" dirty="0"/>
              <a:t>Ideals of Polynomials:</a:t>
            </a:r>
          </a:p>
          <a:p>
            <a:pPr marL="1427163" indent="-571500" algn="just">
              <a:spcBef>
                <a:spcPts val="1800"/>
              </a:spcBef>
              <a:buFont typeface="Courier New" panose="02070309020205020404" pitchFamily="49" charset="0"/>
              <a:buChar char="o"/>
            </a:pPr>
            <a:r>
              <a:rPr lang="en-US" sz="3400" dirty="0"/>
              <a:t>Let </a:t>
            </a:r>
            <a:r>
              <a:rPr lang="en-US" sz="3400" i="1" dirty="0"/>
              <a:t>f</a:t>
            </a:r>
            <a:r>
              <a:rPr lang="en-US" sz="3400" baseline="-25000" dirty="0"/>
              <a:t>1</a:t>
            </a:r>
            <a:r>
              <a:rPr lang="en-US" sz="3400" dirty="0"/>
              <a:t>,</a:t>
            </a:r>
            <a:r>
              <a:rPr lang="en-US" sz="3400" baseline="-25000" dirty="0"/>
              <a:t> </a:t>
            </a:r>
            <a:r>
              <a:rPr lang="en-US" sz="3400" i="1" dirty="0"/>
              <a:t>f</a:t>
            </a:r>
            <a:r>
              <a:rPr lang="en-US" sz="3400" baseline="-25000" dirty="0"/>
              <a:t>2</a:t>
            </a:r>
            <a:r>
              <a:rPr lang="en-US" sz="3400" dirty="0"/>
              <a:t>,</a:t>
            </a:r>
            <a:r>
              <a:rPr lang="en-US" sz="3400" baseline="-25000" dirty="0"/>
              <a:t> </a:t>
            </a:r>
            <a:r>
              <a:rPr lang="en-US" sz="3400" i="1" dirty="0"/>
              <a:t>f</a:t>
            </a:r>
            <a:r>
              <a:rPr lang="en-US" sz="3400" baseline="-25000" dirty="0"/>
              <a:t>3</a:t>
            </a:r>
            <a:r>
              <a:rPr lang="en-US" sz="3400" dirty="0"/>
              <a:t>, ….. </a:t>
            </a:r>
            <a:r>
              <a:rPr lang="en-US" sz="3400" i="1" dirty="0"/>
              <a:t>f</a:t>
            </a:r>
            <a:r>
              <a:rPr lang="en-US" sz="3400" i="1" baseline="-25000" dirty="0"/>
              <a:t>s</a:t>
            </a:r>
            <a:r>
              <a:rPr lang="en-US" sz="3400" dirty="0"/>
              <a:t> </a:t>
            </a:r>
            <a:r>
              <a:rPr lang="en-US" sz="3400" dirty="0">
                <a:latin typeface="MaplePi" panose="02000500070000020004" pitchFamily="2" charset="0"/>
              </a:rPr>
              <a:t>Î</a:t>
            </a:r>
            <a:r>
              <a:rPr lang="en-US" sz="3400" b="1" dirty="0"/>
              <a:t> R</a:t>
            </a:r>
            <a:r>
              <a:rPr lang="en-US" sz="3400" dirty="0"/>
              <a:t> = </a:t>
            </a:r>
            <a:r>
              <a:rPr lang="en-US" sz="3400" dirty="0">
                <a:latin typeface="Mathcad UniMath Prime" panose="02000503020000020003" pitchFamily="50" charset="0"/>
              </a:rPr>
              <a:t>F</a:t>
            </a:r>
            <a:r>
              <a:rPr lang="en-US" sz="3400" dirty="0"/>
              <a:t>[x</a:t>
            </a:r>
            <a:r>
              <a:rPr lang="en-US" sz="3400" baseline="-25000" dirty="0"/>
              <a:t>1</a:t>
            </a:r>
            <a:r>
              <a:rPr lang="en-US" sz="3400" dirty="0"/>
              <a:t>,</a:t>
            </a:r>
            <a:r>
              <a:rPr lang="en-US" sz="3400" baseline="-25000" dirty="0"/>
              <a:t> </a:t>
            </a:r>
            <a:r>
              <a:rPr lang="en-US" sz="3400" dirty="0"/>
              <a:t>x</a:t>
            </a:r>
            <a:r>
              <a:rPr lang="en-US" sz="3400" baseline="-25000" dirty="0"/>
              <a:t>2</a:t>
            </a:r>
            <a:r>
              <a:rPr lang="en-US" sz="3400" dirty="0"/>
              <a:t>,</a:t>
            </a:r>
            <a:r>
              <a:rPr lang="en-US" sz="3400" baseline="-25000" dirty="0"/>
              <a:t> </a:t>
            </a:r>
            <a:r>
              <a:rPr lang="en-US" sz="3400" dirty="0"/>
              <a:t>x</a:t>
            </a:r>
            <a:r>
              <a:rPr lang="en-US" sz="3400" baseline="-25000" dirty="0"/>
              <a:t>3</a:t>
            </a:r>
            <a:r>
              <a:rPr lang="en-US" sz="3400" dirty="0"/>
              <a:t>, ….. </a:t>
            </a:r>
            <a:r>
              <a:rPr lang="en-US" sz="3400" dirty="0" err="1"/>
              <a:t>x</a:t>
            </a:r>
            <a:r>
              <a:rPr lang="en-US" sz="3400" baseline="-25000" dirty="0" err="1"/>
              <a:t>n</a:t>
            </a:r>
            <a:r>
              <a:rPr lang="en-US" sz="3400" baseline="-25000" dirty="0"/>
              <a:t> </a:t>
            </a:r>
            <a:r>
              <a:rPr lang="en-US" sz="3400" dirty="0"/>
              <a:t>].</a:t>
            </a:r>
          </a:p>
          <a:p>
            <a:pPr marL="1427163" indent="-571500" algn="just">
              <a:spcBef>
                <a:spcPts val="0"/>
              </a:spcBef>
              <a:buFont typeface="Courier New" panose="02070309020205020404" pitchFamily="49" charset="0"/>
              <a:buChar char="o"/>
            </a:pPr>
            <a:r>
              <a:rPr lang="en-US" sz="3400" dirty="0"/>
              <a:t>Let </a:t>
            </a:r>
            <a:r>
              <a:rPr lang="en-US" sz="3400" b="1" i="1" dirty="0"/>
              <a:t>J </a:t>
            </a:r>
            <a:r>
              <a:rPr lang="en-US" sz="3400" dirty="0"/>
              <a:t>= &lt;</a:t>
            </a:r>
            <a:r>
              <a:rPr lang="en-US" sz="3400" i="1" dirty="0"/>
              <a:t> f</a:t>
            </a:r>
            <a:r>
              <a:rPr lang="en-US" sz="3400" baseline="-25000" dirty="0"/>
              <a:t>1</a:t>
            </a:r>
            <a:r>
              <a:rPr lang="en-US" sz="3400" dirty="0"/>
              <a:t>,</a:t>
            </a:r>
            <a:r>
              <a:rPr lang="en-US" sz="3400" baseline="-25000" dirty="0"/>
              <a:t> </a:t>
            </a:r>
            <a:r>
              <a:rPr lang="en-US" sz="3400" i="1" dirty="0"/>
              <a:t>f</a:t>
            </a:r>
            <a:r>
              <a:rPr lang="en-US" sz="3400" baseline="-25000" dirty="0"/>
              <a:t>2</a:t>
            </a:r>
            <a:r>
              <a:rPr lang="en-US" sz="3400" dirty="0"/>
              <a:t>,</a:t>
            </a:r>
            <a:r>
              <a:rPr lang="en-US" sz="3400" baseline="-25000" dirty="0"/>
              <a:t> </a:t>
            </a:r>
            <a:r>
              <a:rPr lang="en-US" sz="3400" i="1" dirty="0"/>
              <a:t>f</a:t>
            </a:r>
            <a:r>
              <a:rPr lang="en-US" sz="3400" baseline="-25000" dirty="0"/>
              <a:t>3</a:t>
            </a:r>
            <a:r>
              <a:rPr lang="en-US" sz="3400" dirty="0"/>
              <a:t>, ….. </a:t>
            </a:r>
            <a:r>
              <a:rPr lang="en-US" sz="3400" i="1" dirty="0"/>
              <a:t>f</a:t>
            </a:r>
            <a:r>
              <a:rPr lang="en-US" sz="3400" i="1" baseline="-25000" dirty="0"/>
              <a:t>s</a:t>
            </a:r>
            <a:r>
              <a:rPr lang="en-US" sz="3400" dirty="0"/>
              <a:t> &gt; = { </a:t>
            </a:r>
            <a:r>
              <a:rPr lang="en-US" sz="3400" i="1" dirty="0"/>
              <a:t>f</a:t>
            </a:r>
            <a:r>
              <a:rPr lang="en-US" sz="3400" baseline="-25000" dirty="0"/>
              <a:t>1 </a:t>
            </a:r>
            <a:r>
              <a:rPr lang="en-US" sz="3400" i="1" dirty="0"/>
              <a:t>h</a:t>
            </a:r>
            <a:r>
              <a:rPr lang="en-US" sz="3400" baseline="-25000" dirty="0"/>
              <a:t>1</a:t>
            </a:r>
            <a:r>
              <a:rPr lang="en-US" sz="3400" dirty="0"/>
              <a:t> + </a:t>
            </a:r>
            <a:r>
              <a:rPr lang="en-US" sz="3400" i="1" dirty="0"/>
              <a:t>f</a:t>
            </a:r>
            <a:r>
              <a:rPr lang="en-US" sz="3400" baseline="-25000" dirty="0"/>
              <a:t>2 </a:t>
            </a:r>
            <a:r>
              <a:rPr lang="en-US" sz="3400" i="1" dirty="0"/>
              <a:t>h</a:t>
            </a:r>
            <a:r>
              <a:rPr lang="en-US" sz="3400" baseline="-25000" dirty="0"/>
              <a:t>2</a:t>
            </a:r>
            <a:r>
              <a:rPr lang="en-US" sz="3400" dirty="0"/>
              <a:t> + </a:t>
            </a:r>
            <a:r>
              <a:rPr lang="en-US" sz="3400" i="1" dirty="0"/>
              <a:t>f</a:t>
            </a:r>
            <a:r>
              <a:rPr lang="en-US" sz="3400" baseline="-25000" dirty="0"/>
              <a:t>3 </a:t>
            </a:r>
            <a:r>
              <a:rPr lang="en-US" sz="3400" i="1" dirty="0"/>
              <a:t>h</a:t>
            </a:r>
            <a:r>
              <a:rPr lang="en-US" sz="3400" baseline="-25000" dirty="0"/>
              <a:t>3</a:t>
            </a:r>
            <a:r>
              <a:rPr lang="en-US" sz="3400" dirty="0"/>
              <a:t> …… + </a:t>
            </a:r>
            <a:r>
              <a:rPr lang="en-US" sz="3400" i="1" dirty="0"/>
              <a:t>f</a:t>
            </a:r>
            <a:r>
              <a:rPr lang="en-US" sz="3400" baseline="-25000" dirty="0"/>
              <a:t>s </a:t>
            </a:r>
            <a:r>
              <a:rPr lang="en-US" sz="3400" i="1" dirty="0" err="1"/>
              <a:t>h</a:t>
            </a:r>
            <a:r>
              <a:rPr lang="en-US" sz="3400" baseline="-25000" dirty="0" err="1"/>
              <a:t>s</a:t>
            </a:r>
            <a:r>
              <a:rPr lang="en-US" sz="3400" baseline="-25000" dirty="0"/>
              <a:t> </a:t>
            </a:r>
            <a:r>
              <a:rPr lang="en-US" sz="3400" dirty="0"/>
              <a:t>: </a:t>
            </a:r>
            <a:r>
              <a:rPr lang="en-US" sz="3400" i="1" dirty="0"/>
              <a:t>h</a:t>
            </a:r>
            <a:r>
              <a:rPr lang="en-US" sz="3400" baseline="-25000" dirty="0"/>
              <a:t>1</a:t>
            </a:r>
            <a:r>
              <a:rPr lang="en-US" sz="3400" dirty="0"/>
              <a:t>,</a:t>
            </a:r>
            <a:r>
              <a:rPr lang="en-US" sz="3400" baseline="-25000" dirty="0"/>
              <a:t> </a:t>
            </a:r>
            <a:r>
              <a:rPr lang="en-US" sz="3400" i="1" dirty="0"/>
              <a:t>h</a:t>
            </a:r>
            <a:r>
              <a:rPr lang="en-US" sz="3400" baseline="-25000" dirty="0"/>
              <a:t>2</a:t>
            </a:r>
            <a:r>
              <a:rPr lang="en-US" sz="3400" dirty="0"/>
              <a:t>,….. </a:t>
            </a:r>
            <a:r>
              <a:rPr lang="en-US" sz="3400" i="1" dirty="0" err="1"/>
              <a:t>h</a:t>
            </a:r>
            <a:r>
              <a:rPr lang="en-US" sz="3400" dirty="0" err="1"/>
              <a:t>s</a:t>
            </a:r>
            <a:r>
              <a:rPr lang="en-US" sz="3400" dirty="0"/>
              <a:t> </a:t>
            </a:r>
            <a:r>
              <a:rPr lang="en-US" sz="3400" dirty="0">
                <a:latin typeface="MaplePi" panose="02000500070000020004" pitchFamily="2" charset="0"/>
              </a:rPr>
              <a:t>Î</a:t>
            </a:r>
            <a:r>
              <a:rPr lang="en-US" sz="3400" b="1" dirty="0"/>
              <a:t> R</a:t>
            </a:r>
            <a:r>
              <a:rPr lang="en-US" sz="3400" dirty="0"/>
              <a:t>}</a:t>
            </a:r>
          </a:p>
          <a:p>
            <a:pPr marL="1427163" indent="-571500" algn="just">
              <a:spcBef>
                <a:spcPts val="0"/>
              </a:spcBef>
              <a:buFont typeface="Courier New" panose="02070309020205020404" pitchFamily="49" charset="0"/>
              <a:buChar char="o"/>
            </a:pPr>
            <a:r>
              <a:rPr lang="en-US" sz="3400" dirty="0"/>
              <a:t>Then,</a:t>
            </a:r>
            <a:r>
              <a:rPr lang="en-US" sz="3400" b="1" i="1" dirty="0"/>
              <a:t> J </a:t>
            </a:r>
            <a:r>
              <a:rPr lang="en-US" sz="3400" dirty="0"/>
              <a:t>= &lt;</a:t>
            </a:r>
            <a:r>
              <a:rPr lang="en-US" sz="3400" i="1" dirty="0"/>
              <a:t> f</a:t>
            </a:r>
            <a:r>
              <a:rPr lang="en-US" sz="3400" baseline="-25000" dirty="0"/>
              <a:t>1</a:t>
            </a:r>
            <a:r>
              <a:rPr lang="en-US" sz="3400" dirty="0"/>
              <a:t>,</a:t>
            </a:r>
            <a:r>
              <a:rPr lang="en-US" sz="3400" baseline="-25000" dirty="0"/>
              <a:t> </a:t>
            </a:r>
            <a:r>
              <a:rPr lang="en-US" sz="3400" i="1" dirty="0"/>
              <a:t>f</a:t>
            </a:r>
            <a:r>
              <a:rPr lang="en-US" sz="3400" baseline="-25000" dirty="0"/>
              <a:t>2</a:t>
            </a:r>
            <a:r>
              <a:rPr lang="en-US" sz="3400" dirty="0"/>
              <a:t>,</a:t>
            </a:r>
            <a:r>
              <a:rPr lang="en-US" sz="3400" baseline="-25000" dirty="0"/>
              <a:t> </a:t>
            </a:r>
            <a:r>
              <a:rPr lang="en-US" sz="3400" i="1" dirty="0"/>
              <a:t>f</a:t>
            </a:r>
            <a:r>
              <a:rPr lang="en-US" sz="3400" baseline="-25000" dirty="0"/>
              <a:t>3</a:t>
            </a:r>
            <a:r>
              <a:rPr lang="en-US" sz="3400" dirty="0"/>
              <a:t>, ….. </a:t>
            </a:r>
            <a:r>
              <a:rPr lang="en-US" sz="3400" i="1" dirty="0"/>
              <a:t>f</a:t>
            </a:r>
            <a:r>
              <a:rPr lang="en-US" sz="3400" i="1" baseline="-25000" dirty="0"/>
              <a:t>s</a:t>
            </a:r>
            <a:r>
              <a:rPr lang="en-US" sz="3400" dirty="0"/>
              <a:t> &gt; is an ideal generated by </a:t>
            </a:r>
            <a:r>
              <a:rPr lang="en-US" sz="3400" i="1" dirty="0"/>
              <a:t>f</a:t>
            </a:r>
            <a:r>
              <a:rPr lang="en-US" sz="3400" baseline="-25000" dirty="0"/>
              <a:t>1</a:t>
            </a:r>
            <a:r>
              <a:rPr lang="en-US" sz="3400" dirty="0"/>
              <a:t>,</a:t>
            </a:r>
            <a:r>
              <a:rPr lang="en-US" sz="3400" baseline="-25000" dirty="0"/>
              <a:t> </a:t>
            </a:r>
            <a:r>
              <a:rPr lang="en-US" sz="3400" i="1" dirty="0"/>
              <a:t>f</a:t>
            </a:r>
            <a:r>
              <a:rPr lang="en-US" sz="3400" baseline="-25000" dirty="0"/>
              <a:t>2</a:t>
            </a:r>
            <a:r>
              <a:rPr lang="en-US" sz="3400" dirty="0"/>
              <a:t>,</a:t>
            </a:r>
            <a:r>
              <a:rPr lang="en-US" sz="3400" baseline="-25000" dirty="0"/>
              <a:t> </a:t>
            </a:r>
            <a:r>
              <a:rPr lang="en-US" sz="3400" i="1" dirty="0"/>
              <a:t>f</a:t>
            </a:r>
            <a:r>
              <a:rPr lang="en-US" sz="3400" baseline="-25000" dirty="0"/>
              <a:t>3</a:t>
            </a:r>
            <a:r>
              <a:rPr lang="en-US" sz="3400" dirty="0"/>
              <a:t>, ….. </a:t>
            </a:r>
            <a:r>
              <a:rPr lang="en-US" sz="3400" i="1" dirty="0"/>
              <a:t>f</a:t>
            </a:r>
            <a:r>
              <a:rPr lang="en-US" sz="3400" i="1" baseline="-25000" dirty="0"/>
              <a:t>s</a:t>
            </a:r>
            <a:r>
              <a:rPr lang="en-US" sz="3400" dirty="0"/>
              <a:t> and the polynomials are called generators(basis) of </a:t>
            </a:r>
            <a:r>
              <a:rPr lang="en-US" sz="3400" b="1" i="1" dirty="0"/>
              <a:t>J</a:t>
            </a:r>
            <a:r>
              <a:rPr lang="en-US" sz="3400" dirty="0"/>
              <a:t>.</a:t>
            </a:r>
          </a:p>
          <a:p>
            <a:pPr marL="1427163" indent="-571500" algn="just">
              <a:spcBef>
                <a:spcPts val="0"/>
              </a:spcBef>
              <a:buFont typeface="Courier New" panose="02070309020205020404" pitchFamily="49" charset="0"/>
              <a:buChar char="o"/>
            </a:pPr>
            <a:r>
              <a:rPr lang="en-US" sz="3400" dirty="0"/>
              <a:t>An ideal may have many different generators. It is possible to have:</a:t>
            </a:r>
          </a:p>
          <a:p>
            <a:pPr marL="855663" indent="0" algn="just">
              <a:spcBef>
                <a:spcPts val="0"/>
              </a:spcBef>
              <a:spcAft>
                <a:spcPts val="1800"/>
              </a:spcAft>
              <a:buNone/>
            </a:pPr>
            <a:r>
              <a:rPr lang="en-US" sz="3400" dirty="0"/>
              <a:t>      </a:t>
            </a:r>
            <a:r>
              <a:rPr lang="en-US" sz="3400" b="1" i="1" dirty="0"/>
              <a:t>J </a:t>
            </a:r>
            <a:r>
              <a:rPr lang="en-US" sz="3400" dirty="0"/>
              <a:t>= &lt;</a:t>
            </a:r>
            <a:r>
              <a:rPr lang="en-US" sz="3400" i="1" dirty="0"/>
              <a:t> f</a:t>
            </a:r>
            <a:r>
              <a:rPr lang="en-US" sz="3400" baseline="-25000" dirty="0"/>
              <a:t>1</a:t>
            </a:r>
            <a:r>
              <a:rPr lang="en-US" sz="3400" dirty="0"/>
              <a:t>,</a:t>
            </a:r>
            <a:r>
              <a:rPr lang="en-US" sz="3400" baseline="-25000" dirty="0"/>
              <a:t> </a:t>
            </a:r>
            <a:r>
              <a:rPr lang="en-US" sz="3400" i="1" dirty="0"/>
              <a:t>f</a:t>
            </a:r>
            <a:r>
              <a:rPr lang="en-US" sz="3400" baseline="-25000" dirty="0"/>
              <a:t>2</a:t>
            </a:r>
            <a:r>
              <a:rPr lang="en-US" sz="3400" dirty="0"/>
              <a:t>,</a:t>
            </a:r>
            <a:r>
              <a:rPr lang="en-US" sz="3400" baseline="-25000" dirty="0"/>
              <a:t> </a:t>
            </a:r>
            <a:r>
              <a:rPr lang="en-US" sz="3400" i="1" dirty="0"/>
              <a:t>f</a:t>
            </a:r>
            <a:r>
              <a:rPr lang="en-US" sz="3400" baseline="-25000" dirty="0"/>
              <a:t>3</a:t>
            </a:r>
            <a:r>
              <a:rPr lang="en-US" sz="3400" dirty="0"/>
              <a:t>, ….. </a:t>
            </a:r>
            <a:r>
              <a:rPr lang="en-US" sz="3400" i="1" dirty="0"/>
              <a:t>f</a:t>
            </a:r>
            <a:r>
              <a:rPr lang="en-US" sz="3400" i="1" baseline="-25000" dirty="0"/>
              <a:t>s</a:t>
            </a:r>
            <a:r>
              <a:rPr lang="en-US" sz="3400" dirty="0"/>
              <a:t> &gt; = &lt;</a:t>
            </a:r>
            <a:r>
              <a:rPr lang="en-US" sz="3400" i="1" dirty="0"/>
              <a:t> p</a:t>
            </a:r>
            <a:r>
              <a:rPr lang="en-US" sz="3400" baseline="-25000" dirty="0"/>
              <a:t>1</a:t>
            </a:r>
            <a:r>
              <a:rPr lang="en-US" sz="3400" dirty="0"/>
              <a:t>,</a:t>
            </a:r>
            <a:r>
              <a:rPr lang="en-US" sz="3400" baseline="-25000" dirty="0"/>
              <a:t> </a:t>
            </a:r>
            <a:r>
              <a:rPr lang="en-US" sz="3400" i="1" dirty="0"/>
              <a:t>p</a:t>
            </a:r>
            <a:r>
              <a:rPr lang="en-US" sz="3400" baseline="-25000" dirty="0"/>
              <a:t>2</a:t>
            </a:r>
            <a:r>
              <a:rPr lang="en-US" sz="3400" dirty="0"/>
              <a:t>,</a:t>
            </a:r>
            <a:r>
              <a:rPr lang="en-US" sz="3400" baseline="-25000" dirty="0"/>
              <a:t> </a:t>
            </a:r>
            <a:r>
              <a:rPr lang="en-US" sz="3400" i="1" dirty="0"/>
              <a:t>p</a:t>
            </a:r>
            <a:r>
              <a:rPr lang="en-US" sz="3400" baseline="-25000" dirty="0"/>
              <a:t>3</a:t>
            </a:r>
            <a:r>
              <a:rPr lang="en-US" sz="3400" dirty="0"/>
              <a:t>, ….. </a:t>
            </a:r>
            <a:r>
              <a:rPr lang="en-US" sz="3400" i="1" dirty="0" err="1"/>
              <a:t>p</a:t>
            </a:r>
            <a:r>
              <a:rPr lang="en-US" sz="3400" i="1" baseline="-25000" dirty="0" err="1"/>
              <a:t>l</a:t>
            </a:r>
            <a:r>
              <a:rPr lang="en-US" sz="3400" dirty="0"/>
              <a:t> &gt; = ……. = &lt;</a:t>
            </a:r>
            <a:r>
              <a:rPr lang="en-US" sz="3400" i="1" dirty="0"/>
              <a:t> g</a:t>
            </a:r>
            <a:r>
              <a:rPr lang="en-US" sz="3400" baseline="-25000" dirty="0"/>
              <a:t>1</a:t>
            </a:r>
            <a:r>
              <a:rPr lang="en-US" sz="3400" dirty="0"/>
              <a:t>,</a:t>
            </a:r>
            <a:r>
              <a:rPr lang="en-US" sz="3400" baseline="-25000" dirty="0"/>
              <a:t> </a:t>
            </a:r>
            <a:r>
              <a:rPr lang="en-US" sz="3400" i="1" dirty="0"/>
              <a:t>g</a:t>
            </a:r>
            <a:r>
              <a:rPr lang="en-US" sz="3400" baseline="-25000" dirty="0"/>
              <a:t>2</a:t>
            </a:r>
            <a:r>
              <a:rPr lang="en-US" sz="3400" dirty="0"/>
              <a:t>,</a:t>
            </a:r>
            <a:r>
              <a:rPr lang="en-US" sz="3400" baseline="-25000" dirty="0"/>
              <a:t> </a:t>
            </a:r>
            <a:r>
              <a:rPr lang="en-US" sz="3400" i="1" dirty="0"/>
              <a:t>g</a:t>
            </a:r>
            <a:r>
              <a:rPr lang="en-US" sz="3400" baseline="-25000" dirty="0"/>
              <a:t>3</a:t>
            </a:r>
            <a:r>
              <a:rPr lang="en-US" sz="3400" dirty="0"/>
              <a:t>, ….. </a:t>
            </a:r>
            <a:r>
              <a:rPr lang="en-US" sz="3400" i="1" dirty="0" err="1"/>
              <a:t>g</a:t>
            </a:r>
            <a:r>
              <a:rPr lang="en-US" sz="3400" i="1" baseline="-25000" dirty="0" err="1"/>
              <a:t>t</a:t>
            </a:r>
            <a:r>
              <a:rPr lang="en-US" sz="3400" dirty="0"/>
              <a:t> &gt; </a:t>
            </a:r>
          </a:p>
          <a:p>
            <a:pPr algn="just">
              <a:spcBef>
                <a:spcPts val="0"/>
              </a:spcBef>
            </a:pPr>
            <a:r>
              <a:rPr lang="en-US" sz="4000" b="1" dirty="0"/>
              <a:t>Varieties of Ideals:</a:t>
            </a:r>
          </a:p>
          <a:p>
            <a:pPr marL="1312863" indent="-457200" algn="just">
              <a:spcBef>
                <a:spcPts val="1800"/>
              </a:spcBef>
              <a:spcAft>
                <a:spcPts val="1800"/>
              </a:spcAft>
              <a:buFont typeface="Courier New" panose="02070309020205020404" pitchFamily="49" charset="0"/>
              <a:buChar char="o"/>
            </a:pPr>
            <a:r>
              <a:rPr lang="en-US" sz="3400" dirty="0"/>
              <a:t>Given </a:t>
            </a:r>
            <a:r>
              <a:rPr lang="en-US" sz="3400" b="1" dirty="0"/>
              <a:t>R</a:t>
            </a:r>
            <a:r>
              <a:rPr lang="en-US" sz="3400" dirty="0"/>
              <a:t> = </a:t>
            </a:r>
            <a:r>
              <a:rPr lang="en-US" sz="3400" dirty="0">
                <a:latin typeface="Mathcad UniMath Prime" panose="02000503020000020003" pitchFamily="50" charset="0"/>
              </a:rPr>
              <a:t>F</a:t>
            </a:r>
            <a:r>
              <a:rPr lang="en-US" sz="3400" dirty="0"/>
              <a:t>[x</a:t>
            </a:r>
            <a:r>
              <a:rPr lang="en-US" sz="3400" baseline="-25000" dirty="0"/>
              <a:t>1</a:t>
            </a:r>
            <a:r>
              <a:rPr lang="en-US" sz="3400" dirty="0"/>
              <a:t>,</a:t>
            </a:r>
            <a:r>
              <a:rPr lang="en-US" sz="3400" baseline="-25000" dirty="0"/>
              <a:t> </a:t>
            </a:r>
            <a:r>
              <a:rPr lang="en-US" sz="3400" dirty="0"/>
              <a:t>x</a:t>
            </a:r>
            <a:r>
              <a:rPr lang="en-US" sz="3400" baseline="-25000" dirty="0"/>
              <a:t>2</a:t>
            </a:r>
            <a:r>
              <a:rPr lang="en-US" sz="3400" dirty="0"/>
              <a:t>,</a:t>
            </a:r>
            <a:r>
              <a:rPr lang="en-US" sz="3400" baseline="-25000" dirty="0"/>
              <a:t> </a:t>
            </a:r>
            <a:r>
              <a:rPr lang="en-US" sz="3400" dirty="0"/>
              <a:t>x</a:t>
            </a:r>
            <a:r>
              <a:rPr lang="en-US" sz="3400" baseline="-25000" dirty="0"/>
              <a:t>3</a:t>
            </a:r>
            <a:r>
              <a:rPr lang="en-US" sz="3400" dirty="0"/>
              <a:t>, ….. </a:t>
            </a:r>
            <a:r>
              <a:rPr lang="en-US" sz="3400" dirty="0" err="1"/>
              <a:t>x</a:t>
            </a:r>
            <a:r>
              <a:rPr lang="en-US" sz="3400" baseline="-25000" dirty="0" err="1"/>
              <a:t>n</a:t>
            </a:r>
            <a:r>
              <a:rPr lang="en-US" sz="3400" dirty="0"/>
              <a:t>],  </a:t>
            </a:r>
            <a:r>
              <a:rPr lang="en-US" sz="3400" i="1" dirty="0"/>
              <a:t>f</a:t>
            </a:r>
            <a:r>
              <a:rPr lang="en-US" sz="3400" baseline="-25000" dirty="0"/>
              <a:t>1</a:t>
            </a:r>
            <a:r>
              <a:rPr lang="en-US" sz="3400" dirty="0"/>
              <a:t>,</a:t>
            </a:r>
            <a:r>
              <a:rPr lang="en-US" sz="3400" baseline="-25000" dirty="0"/>
              <a:t> </a:t>
            </a:r>
            <a:r>
              <a:rPr lang="en-US" sz="3400" i="1" dirty="0"/>
              <a:t>f</a:t>
            </a:r>
            <a:r>
              <a:rPr lang="en-US" sz="3400" baseline="-25000" dirty="0"/>
              <a:t>2</a:t>
            </a:r>
            <a:r>
              <a:rPr lang="en-US" sz="3400" dirty="0"/>
              <a:t>,</a:t>
            </a:r>
            <a:r>
              <a:rPr lang="en-US" sz="3400" baseline="-25000" dirty="0"/>
              <a:t> </a:t>
            </a:r>
            <a:r>
              <a:rPr lang="en-US" sz="3400" i="1" dirty="0"/>
              <a:t>f</a:t>
            </a:r>
            <a:r>
              <a:rPr lang="en-US" sz="3400" baseline="-25000" dirty="0"/>
              <a:t>3</a:t>
            </a:r>
            <a:r>
              <a:rPr lang="en-US" sz="3400" dirty="0"/>
              <a:t>, ….. </a:t>
            </a:r>
            <a:r>
              <a:rPr lang="en-US" sz="3400" i="1" dirty="0"/>
              <a:t>f</a:t>
            </a:r>
            <a:r>
              <a:rPr lang="en-US" sz="3400" baseline="-25000" dirty="0"/>
              <a:t>s</a:t>
            </a:r>
            <a:r>
              <a:rPr lang="en-US" sz="3400" dirty="0"/>
              <a:t> </a:t>
            </a:r>
            <a:r>
              <a:rPr lang="en-US" sz="3400" dirty="0">
                <a:latin typeface="MaplePi" panose="02000500070000020004" pitchFamily="2" charset="0"/>
              </a:rPr>
              <a:t>Î</a:t>
            </a:r>
            <a:r>
              <a:rPr lang="en-US" sz="3400" b="1" dirty="0"/>
              <a:t> R</a:t>
            </a:r>
            <a:r>
              <a:rPr lang="en-US" sz="3400" dirty="0"/>
              <a:t>, let </a:t>
            </a:r>
            <a:r>
              <a:rPr lang="en-US" sz="3400" b="1" i="1" dirty="0"/>
              <a:t>J </a:t>
            </a:r>
            <a:r>
              <a:rPr lang="en-US" sz="3400" dirty="0"/>
              <a:t>= &lt;</a:t>
            </a:r>
            <a:r>
              <a:rPr lang="en-US" sz="3400" i="1" dirty="0"/>
              <a:t> f</a:t>
            </a:r>
            <a:r>
              <a:rPr lang="en-US" sz="3400" baseline="-25000" dirty="0"/>
              <a:t>1</a:t>
            </a:r>
            <a:r>
              <a:rPr lang="en-US" sz="3400" dirty="0"/>
              <a:t>,</a:t>
            </a:r>
            <a:r>
              <a:rPr lang="en-US" sz="3400" baseline="-25000" dirty="0"/>
              <a:t> </a:t>
            </a:r>
            <a:r>
              <a:rPr lang="en-US" sz="3400" i="1" dirty="0"/>
              <a:t>f</a:t>
            </a:r>
            <a:r>
              <a:rPr lang="en-US" sz="3400" baseline="-25000" dirty="0"/>
              <a:t>2</a:t>
            </a:r>
            <a:r>
              <a:rPr lang="en-US" sz="3400" dirty="0"/>
              <a:t>,</a:t>
            </a:r>
            <a:r>
              <a:rPr lang="en-US" sz="3400" baseline="-25000" dirty="0"/>
              <a:t> </a:t>
            </a:r>
            <a:r>
              <a:rPr lang="en-US" sz="3400" i="1" dirty="0"/>
              <a:t>f</a:t>
            </a:r>
            <a:r>
              <a:rPr lang="en-US" sz="3400" baseline="-25000" dirty="0"/>
              <a:t>3</a:t>
            </a:r>
            <a:r>
              <a:rPr lang="en-US" sz="3400" dirty="0"/>
              <a:t>, ….. </a:t>
            </a:r>
            <a:r>
              <a:rPr lang="en-US" sz="3400" i="1" dirty="0"/>
              <a:t>f</a:t>
            </a:r>
            <a:r>
              <a:rPr lang="en-US" sz="3400" dirty="0"/>
              <a:t>s &gt; </a:t>
            </a:r>
            <a:r>
              <a:rPr lang="en-US" sz="3400" dirty="0">
                <a:latin typeface="MaplePi" panose="02000500070000020004" pitchFamily="2" charset="0"/>
              </a:rPr>
              <a:t>Í </a:t>
            </a:r>
            <a:r>
              <a:rPr lang="en-US" sz="3400" b="1" dirty="0"/>
              <a:t>R</a:t>
            </a:r>
            <a:r>
              <a:rPr lang="en-US" sz="3400" dirty="0"/>
              <a:t>. The set of all solutions to:</a:t>
            </a:r>
          </a:p>
          <a:p>
            <a:pPr marL="855663" indent="0" algn="just">
              <a:spcBef>
                <a:spcPts val="1800"/>
              </a:spcBef>
              <a:spcAft>
                <a:spcPts val="1800"/>
              </a:spcAft>
              <a:buNone/>
            </a:pPr>
            <a:r>
              <a:rPr lang="en-US" sz="3400" dirty="0"/>
              <a:t>	          </a:t>
            </a:r>
            <a:r>
              <a:rPr lang="en-US" sz="3400" i="1" dirty="0"/>
              <a:t>f</a:t>
            </a:r>
            <a:r>
              <a:rPr lang="en-US" sz="3400" baseline="-25000" dirty="0"/>
              <a:t>1</a:t>
            </a:r>
            <a:r>
              <a:rPr lang="en-US" sz="3400" dirty="0"/>
              <a:t> = </a:t>
            </a:r>
            <a:r>
              <a:rPr lang="en-US" sz="3400" baseline="-25000" dirty="0"/>
              <a:t> </a:t>
            </a:r>
            <a:r>
              <a:rPr lang="en-US" sz="3400" i="1" dirty="0"/>
              <a:t>f</a:t>
            </a:r>
            <a:r>
              <a:rPr lang="en-US" sz="3400" baseline="-25000" dirty="0"/>
              <a:t>2</a:t>
            </a:r>
            <a:r>
              <a:rPr lang="en-US" sz="3400" dirty="0"/>
              <a:t> = </a:t>
            </a:r>
            <a:r>
              <a:rPr lang="en-US" sz="3400" i="1" dirty="0"/>
              <a:t> f</a:t>
            </a:r>
            <a:r>
              <a:rPr lang="en-US" sz="3400" baseline="-25000" dirty="0"/>
              <a:t>3</a:t>
            </a:r>
            <a:r>
              <a:rPr lang="en-US" sz="3400" i="1" dirty="0"/>
              <a:t> = ….. = f</a:t>
            </a:r>
            <a:r>
              <a:rPr lang="en-US" sz="3400" baseline="-25000" dirty="0"/>
              <a:t>s</a:t>
            </a:r>
            <a:r>
              <a:rPr lang="en-US" sz="3400" dirty="0"/>
              <a:t> = 0</a:t>
            </a:r>
          </a:p>
          <a:p>
            <a:pPr marL="855663" indent="0" algn="just">
              <a:spcBef>
                <a:spcPts val="1800"/>
              </a:spcBef>
              <a:spcAft>
                <a:spcPts val="1800"/>
              </a:spcAft>
              <a:buNone/>
            </a:pPr>
            <a:r>
              <a:rPr lang="en-US" sz="3400" dirty="0"/>
              <a:t>     is called the variety </a:t>
            </a:r>
            <a:r>
              <a:rPr lang="en-US" sz="3400" b="1" i="1" dirty="0"/>
              <a:t>V</a:t>
            </a:r>
            <a:r>
              <a:rPr lang="en-US" sz="3400" dirty="0"/>
              <a:t>(</a:t>
            </a:r>
            <a:r>
              <a:rPr lang="en-US" sz="3400" i="1" dirty="0"/>
              <a:t>f</a:t>
            </a:r>
            <a:r>
              <a:rPr lang="en-US" sz="3400" baseline="-25000" dirty="0"/>
              <a:t>1</a:t>
            </a:r>
            <a:r>
              <a:rPr lang="en-US" sz="3400" dirty="0"/>
              <a:t>,</a:t>
            </a:r>
            <a:r>
              <a:rPr lang="en-US" sz="3400" baseline="-25000" dirty="0"/>
              <a:t> </a:t>
            </a:r>
            <a:r>
              <a:rPr lang="en-US" sz="3400" i="1" dirty="0"/>
              <a:t>f</a:t>
            </a:r>
            <a:r>
              <a:rPr lang="en-US" sz="3400" baseline="-25000" dirty="0"/>
              <a:t>2</a:t>
            </a:r>
            <a:r>
              <a:rPr lang="en-US" sz="3400" dirty="0"/>
              <a:t>,</a:t>
            </a:r>
            <a:r>
              <a:rPr lang="en-US" sz="3400" baseline="-25000" dirty="0"/>
              <a:t> </a:t>
            </a:r>
            <a:r>
              <a:rPr lang="en-US" sz="3400" i="1" dirty="0"/>
              <a:t>f</a:t>
            </a:r>
            <a:r>
              <a:rPr lang="en-US" sz="3400" baseline="-25000" dirty="0"/>
              <a:t>3</a:t>
            </a:r>
            <a:r>
              <a:rPr lang="en-US" sz="3400" dirty="0"/>
              <a:t>, ….. </a:t>
            </a:r>
            <a:r>
              <a:rPr lang="en-US" sz="3400" i="1" dirty="0"/>
              <a:t>f</a:t>
            </a:r>
            <a:r>
              <a:rPr lang="en-US" sz="3400" i="1" baseline="-25000" dirty="0"/>
              <a:t>s</a:t>
            </a:r>
            <a:r>
              <a:rPr lang="en-US" sz="3400" dirty="0"/>
              <a:t> )</a:t>
            </a:r>
          </a:p>
          <a:p>
            <a:pPr marL="1312863" indent="-457200" algn="just">
              <a:spcBef>
                <a:spcPts val="0"/>
              </a:spcBef>
              <a:spcAft>
                <a:spcPts val="1800"/>
              </a:spcAft>
              <a:buFont typeface="Courier New" panose="02070309020205020404" pitchFamily="49" charset="0"/>
              <a:buChar char="o"/>
            </a:pPr>
            <a:r>
              <a:rPr lang="en-US" sz="3400" dirty="0"/>
              <a:t>Variety depends not just on the given set of polynomials </a:t>
            </a:r>
            <a:r>
              <a:rPr lang="en-US" sz="3400" i="1" dirty="0"/>
              <a:t>f</a:t>
            </a:r>
            <a:r>
              <a:rPr lang="en-US" sz="3400" baseline="-25000" dirty="0"/>
              <a:t>1</a:t>
            </a:r>
            <a:r>
              <a:rPr lang="en-US" sz="3400" dirty="0"/>
              <a:t>,</a:t>
            </a:r>
            <a:r>
              <a:rPr lang="en-US" sz="3400" baseline="-25000" dirty="0"/>
              <a:t> </a:t>
            </a:r>
            <a:r>
              <a:rPr lang="en-US" sz="3400" i="1" dirty="0"/>
              <a:t>f</a:t>
            </a:r>
            <a:r>
              <a:rPr lang="en-US" sz="3400" baseline="-25000" dirty="0"/>
              <a:t>2</a:t>
            </a:r>
            <a:r>
              <a:rPr lang="en-US" sz="3400" dirty="0"/>
              <a:t>,</a:t>
            </a:r>
            <a:r>
              <a:rPr lang="en-US" sz="3400" baseline="-25000" dirty="0"/>
              <a:t> </a:t>
            </a:r>
            <a:r>
              <a:rPr lang="en-US" sz="3400" i="1" dirty="0"/>
              <a:t>f</a:t>
            </a:r>
            <a:r>
              <a:rPr lang="en-US" sz="3400" baseline="-25000" dirty="0"/>
              <a:t>3</a:t>
            </a:r>
            <a:r>
              <a:rPr lang="en-US" sz="3400" dirty="0"/>
              <a:t>, ….. </a:t>
            </a:r>
            <a:r>
              <a:rPr lang="en-US" sz="3400" i="1" dirty="0"/>
              <a:t>f</a:t>
            </a:r>
            <a:r>
              <a:rPr lang="en-US" sz="3400" i="1" baseline="-25000" dirty="0"/>
              <a:t>s</a:t>
            </a:r>
            <a:r>
              <a:rPr lang="en-US" sz="3400" dirty="0"/>
              <a:t> , but rather on the ideal </a:t>
            </a:r>
            <a:r>
              <a:rPr lang="en-US" sz="3400" b="1" i="1" dirty="0"/>
              <a:t>J </a:t>
            </a:r>
            <a:r>
              <a:rPr lang="en-US" sz="3400" dirty="0"/>
              <a:t>= &lt;</a:t>
            </a:r>
            <a:r>
              <a:rPr lang="en-US" sz="3400" i="1" dirty="0"/>
              <a:t> f</a:t>
            </a:r>
            <a:r>
              <a:rPr lang="en-US" sz="3400" baseline="-25000" dirty="0"/>
              <a:t>1</a:t>
            </a:r>
            <a:r>
              <a:rPr lang="en-US" sz="3400" dirty="0"/>
              <a:t>,</a:t>
            </a:r>
            <a:r>
              <a:rPr lang="en-US" sz="3400" baseline="-25000" dirty="0"/>
              <a:t> </a:t>
            </a:r>
            <a:r>
              <a:rPr lang="en-US" sz="3400" i="1" dirty="0"/>
              <a:t>f</a:t>
            </a:r>
            <a:r>
              <a:rPr lang="en-US" sz="3400" baseline="-25000" dirty="0"/>
              <a:t>2</a:t>
            </a:r>
            <a:r>
              <a:rPr lang="en-US" sz="3400" dirty="0"/>
              <a:t>,</a:t>
            </a:r>
            <a:r>
              <a:rPr lang="en-US" sz="3400" baseline="-25000" dirty="0"/>
              <a:t> </a:t>
            </a:r>
            <a:r>
              <a:rPr lang="en-US" sz="3400" i="1" dirty="0"/>
              <a:t>f</a:t>
            </a:r>
            <a:r>
              <a:rPr lang="en-US" sz="3400" baseline="-25000" dirty="0"/>
              <a:t>3</a:t>
            </a:r>
            <a:r>
              <a:rPr lang="en-US" sz="3400" dirty="0"/>
              <a:t>, ….. </a:t>
            </a:r>
            <a:r>
              <a:rPr lang="en-US" sz="3400" i="1" dirty="0"/>
              <a:t>f</a:t>
            </a:r>
            <a:r>
              <a:rPr lang="en-US" sz="3400" i="1" baseline="-25000" dirty="0"/>
              <a:t>s</a:t>
            </a:r>
            <a:r>
              <a:rPr lang="en-US" sz="3400" dirty="0"/>
              <a:t> &gt; generated by these polynomials. </a:t>
            </a:r>
          </a:p>
          <a:p>
            <a:pPr algn="just">
              <a:spcBef>
                <a:spcPts val="0"/>
              </a:spcBef>
            </a:pPr>
            <a:r>
              <a:rPr lang="en-US" sz="4000" b="1" dirty="0"/>
              <a:t>Gr</a:t>
            </a:r>
            <a:r>
              <a:rPr lang="en-US" sz="4000" b="1" dirty="0">
                <a:latin typeface="Lao UI" panose="020B0502040204020203" pitchFamily="34" charset="0"/>
                <a:cs typeface="Lao UI" panose="020B0502040204020203" pitchFamily="34" charset="0"/>
              </a:rPr>
              <a:t>ö</a:t>
            </a:r>
            <a:r>
              <a:rPr lang="en-US" sz="4000" b="1" dirty="0"/>
              <a:t>bner Basis Computation:</a:t>
            </a:r>
          </a:p>
          <a:p>
            <a:pPr marL="1427163" indent="-571500" algn="just">
              <a:spcBef>
                <a:spcPts val="1800"/>
              </a:spcBef>
              <a:buFont typeface="Courier New" panose="02070309020205020404" pitchFamily="49" charset="0"/>
              <a:buChar char="o"/>
            </a:pPr>
            <a:r>
              <a:rPr lang="en-US" sz="3400" dirty="0"/>
              <a:t>The computation of Gr</a:t>
            </a:r>
            <a:r>
              <a:rPr lang="en-US" sz="3400" dirty="0">
                <a:latin typeface="Lao UI" panose="020B0502040204020203" pitchFamily="34" charset="0"/>
                <a:cs typeface="Lao UI" panose="020B0502040204020203" pitchFamily="34" charset="0"/>
              </a:rPr>
              <a:t>ö</a:t>
            </a:r>
            <a:r>
              <a:rPr lang="en-US" sz="3400" dirty="0"/>
              <a:t>bner basis can be categorized into two major cases</a:t>
            </a:r>
          </a:p>
          <a:p>
            <a:pPr marL="1427163" indent="-571500" algn="just">
              <a:spcBef>
                <a:spcPts val="0"/>
              </a:spcBef>
              <a:buFont typeface="Courier New" panose="02070309020205020404" pitchFamily="49" charset="0"/>
              <a:buChar char="o"/>
            </a:pPr>
            <a:r>
              <a:rPr lang="en-US" sz="3400" dirty="0"/>
              <a:t>Univariate Polynomial Rings: polynomial ring R contains polynomials in one variable, i.e. </a:t>
            </a:r>
            <a:r>
              <a:rPr lang="en-US" sz="3400" b="1" dirty="0"/>
              <a:t>R</a:t>
            </a:r>
            <a:r>
              <a:rPr lang="en-US" sz="3400" dirty="0"/>
              <a:t> = </a:t>
            </a:r>
            <a:r>
              <a:rPr lang="en-US" sz="3400" dirty="0">
                <a:latin typeface="Mathcad UniMath Prime" panose="02000503020000020003" pitchFamily="50" charset="0"/>
              </a:rPr>
              <a:t>F </a:t>
            </a:r>
            <a:r>
              <a:rPr lang="en-US" sz="3400" dirty="0"/>
              <a:t>[x].</a:t>
            </a:r>
          </a:p>
          <a:p>
            <a:pPr marL="1422400" indent="412750" algn="just">
              <a:spcBef>
                <a:spcPts val="1200"/>
              </a:spcBef>
              <a:buFont typeface="Wingdings" panose="05000000000000000000" pitchFamily="2" charset="2"/>
              <a:buChar char="Ø"/>
            </a:pPr>
            <a:r>
              <a:rPr lang="en-US" sz="3400" dirty="0"/>
              <a:t> For ideal </a:t>
            </a:r>
            <a:r>
              <a:rPr lang="en-US" sz="3400" b="1" i="1" dirty="0"/>
              <a:t>J </a:t>
            </a:r>
            <a:r>
              <a:rPr lang="en-US" sz="3400" dirty="0"/>
              <a:t>= &lt;</a:t>
            </a:r>
            <a:r>
              <a:rPr lang="en-US" sz="3400" i="1" dirty="0"/>
              <a:t> f</a:t>
            </a:r>
            <a:r>
              <a:rPr lang="en-US" sz="3400" baseline="-25000" dirty="0"/>
              <a:t>1</a:t>
            </a:r>
            <a:r>
              <a:rPr lang="en-US" sz="3400" dirty="0"/>
              <a:t>,</a:t>
            </a:r>
            <a:r>
              <a:rPr lang="en-US" sz="3400" baseline="-25000" dirty="0"/>
              <a:t> </a:t>
            </a:r>
            <a:r>
              <a:rPr lang="en-US" sz="3400" i="1" dirty="0"/>
              <a:t>f</a:t>
            </a:r>
            <a:r>
              <a:rPr lang="en-US" sz="3400" baseline="-25000" dirty="0"/>
              <a:t>2</a:t>
            </a:r>
            <a:r>
              <a:rPr lang="en-US" sz="3400" dirty="0"/>
              <a:t>,</a:t>
            </a:r>
            <a:r>
              <a:rPr lang="en-US" sz="3400" baseline="-25000" dirty="0"/>
              <a:t> </a:t>
            </a:r>
            <a:r>
              <a:rPr lang="en-US" sz="3400" i="1" dirty="0"/>
              <a:t>f</a:t>
            </a:r>
            <a:r>
              <a:rPr lang="en-US" sz="3400" baseline="-25000" dirty="0"/>
              <a:t>3</a:t>
            </a:r>
            <a:r>
              <a:rPr lang="en-US" sz="3400" dirty="0"/>
              <a:t>, ….. </a:t>
            </a:r>
            <a:r>
              <a:rPr lang="en-US" sz="3400" i="1" dirty="0"/>
              <a:t>f</a:t>
            </a:r>
            <a:r>
              <a:rPr lang="en-US" sz="3400" i="1" baseline="-25000" dirty="0"/>
              <a:t>s</a:t>
            </a:r>
            <a:r>
              <a:rPr lang="en-US" sz="3400" dirty="0"/>
              <a:t> &gt;, Gröbner basis {</a:t>
            </a:r>
            <a:r>
              <a:rPr lang="en-US" sz="3400" i="1" dirty="0"/>
              <a:t> f</a:t>
            </a:r>
            <a:r>
              <a:rPr lang="en-US" sz="3400" baseline="-25000" dirty="0"/>
              <a:t>1</a:t>
            </a:r>
            <a:r>
              <a:rPr lang="en-US" sz="3400" dirty="0"/>
              <a:t>,</a:t>
            </a:r>
            <a:r>
              <a:rPr lang="en-US" sz="3400" baseline="-25000" dirty="0"/>
              <a:t> </a:t>
            </a:r>
            <a:r>
              <a:rPr lang="en-US" sz="3400" i="1" dirty="0"/>
              <a:t>f</a:t>
            </a:r>
            <a:r>
              <a:rPr lang="en-US" sz="3400" baseline="-25000" dirty="0"/>
              <a:t>2</a:t>
            </a:r>
            <a:r>
              <a:rPr lang="en-US" sz="3400" dirty="0"/>
              <a:t>,</a:t>
            </a:r>
            <a:r>
              <a:rPr lang="en-US" sz="3400" baseline="-25000" dirty="0"/>
              <a:t> </a:t>
            </a:r>
            <a:r>
              <a:rPr lang="en-US" sz="3400" i="1" dirty="0"/>
              <a:t>f</a:t>
            </a:r>
            <a:r>
              <a:rPr lang="en-US" sz="3400" baseline="-25000" dirty="0"/>
              <a:t>3</a:t>
            </a:r>
            <a:r>
              <a:rPr lang="en-US" sz="3400" dirty="0"/>
              <a:t>, ….. </a:t>
            </a:r>
            <a:r>
              <a:rPr lang="en-US" sz="3400" i="1" dirty="0"/>
              <a:t>f</a:t>
            </a:r>
            <a:r>
              <a:rPr lang="en-US" sz="3400" i="1" baseline="-25000" dirty="0"/>
              <a:t>s</a:t>
            </a:r>
            <a:r>
              <a:rPr lang="en-US" sz="3400" dirty="0"/>
              <a:t> } </a:t>
            </a:r>
          </a:p>
          <a:p>
            <a:pPr marL="1422400" indent="0" algn="just">
              <a:spcBef>
                <a:spcPts val="0"/>
              </a:spcBef>
              <a:buNone/>
            </a:pPr>
            <a:r>
              <a:rPr lang="en-US" sz="3400" dirty="0"/>
              <a:t>     = GCD (</a:t>
            </a:r>
            <a:r>
              <a:rPr lang="en-US" sz="3400" i="1" dirty="0"/>
              <a:t>f</a:t>
            </a:r>
            <a:r>
              <a:rPr lang="en-US" sz="3400" baseline="-25000" dirty="0"/>
              <a:t>1</a:t>
            </a:r>
            <a:r>
              <a:rPr lang="en-US" sz="3400" dirty="0"/>
              <a:t>, GCD(</a:t>
            </a:r>
            <a:r>
              <a:rPr lang="en-US" sz="3400" i="1" dirty="0"/>
              <a:t>f</a:t>
            </a:r>
            <a:r>
              <a:rPr lang="en-US" sz="3400" baseline="-25000" dirty="0"/>
              <a:t>2</a:t>
            </a:r>
            <a:r>
              <a:rPr lang="en-US" sz="3400" dirty="0"/>
              <a:t>, </a:t>
            </a:r>
            <a:r>
              <a:rPr lang="en-US" sz="3400" i="1" dirty="0"/>
              <a:t>f</a:t>
            </a:r>
            <a:r>
              <a:rPr lang="en-US" sz="3400" baseline="-25000" dirty="0"/>
              <a:t>3</a:t>
            </a:r>
            <a:r>
              <a:rPr lang="en-US" sz="3400" dirty="0"/>
              <a:t>, ….. </a:t>
            </a:r>
            <a:r>
              <a:rPr lang="en-US" sz="3400" i="1" dirty="0"/>
              <a:t>f</a:t>
            </a:r>
            <a:r>
              <a:rPr lang="en-US" sz="3400" baseline="-25000" dirty="0"/>
              <a:t>s</a:t>
            </a:r>
            <a:r>
              <a:rPr lang="en-US" sz="3400" dirty="0"/>
              <a:t>) ).</a:t>
            </a:r>
          </a:p>
          <a:p>
            <a:pPr marL="1936750" indent="-514350" algn="just">
              <a:spcBef>
                <a:spcPts val="0"/>
              </a:spcBef>
              <a:buFont typeface="Wingdings" panose="05000000000000000000" pitchFamily="2" charset="2"/>
              <a:buChar char="Ø"/>
            </a:pPr>
            <a:r>
              <a:rPr lang="en-US" sz="3400" dirty="0"/>
              <a:t>GCD of these polynomials can computed using the Euclidean algorithm.</a:t>
            </a:r>
          </a:p>
          <a:p>
            <a:pPr marL="1936750" indent="-514350" algn="just">
              <a:spcBef>
                <a:spcPts val="0"/>
              </a:spcBef>
              <a:buFont typeface="Wingdings" panose="05000000000000000000" pitchFamily="2" charset="2"/>
              <a:buChar char="Ø"/>
            </a:pPr>
            <a:r>
              <a:rPr lang="en-US" sz="3400" dirty="0"/>
              <a:t>The division of polynomials required in Euclidean algorithm can be carried out using polynomial long-division method.</a:t>
            </a:r>
          </a:p>
          <a:p>
            <a:pPr marL="1936750" indent="-514350" algn="just">
              <a:spcBef>
                <a:spcPts val="0"/>
              </a:spcBef>
              <a:buFont typeface="Wingdings" panose="05000000000000000000" pitchFamily="2" charset="2"/>
              <a:buChar char="Ø"/>
            </a:pPr>
            <a:r>
              <a:rPr lang="en-US" sz="3400" dirty="0"/>
              <a:t>Univariate rings are not of much use in hardware verification.</a:t>
            </a:r>
          </a:p>
          <a:p>
            <a:pPr marL="1427163" indent="-571500" algn="just">
              <a:spcBef>
                <a:spcPts val="0"/>
              </a:spcBef>
              <a:buFont typeface="Courier New" panose="02070309020205020404" pitchFamily="49" charset="0"/>
              <a:buChar char="o"/>
            </a:pPr>
            <a:r>
              <a:rPr lang="en-US" sz="3400" dirty="0"/>
              <a:t>Multivariate Polynomial Rings: polynomial ring R contains polynomials in multiple variables, i.e. , R = </a:t>
            </a:r>
            <a:r>
              <a:rPr lang="en-US" sz="3400" dirty="0">
                <a:latin typeface="Mathcad UniMath Prime" panose="02000503020000020003" pitchFamily="50" charset="0"/>
              </a:rPr>
              <a:t>F </a:t>
            </a:r>
            <a:r>
              <a:rPr lang="en-US" sz="3400" dirty="0"/>
              <a:t>[x</a:t>
            </a:r>
            <a:r>
              <a:rPr lang="en-US" sz="3400" baseline="-25000" dirty="0"/>
              <a:t>1</a:t>
            </a:r>
            <a:r>
              <a:rPr lang="en-US" sz="3400" dirty="0"/>
              <a:t>,</a:t>
            </a:r>
            <a:r>
              <a:rPr lang="en-US" sz="3400" baseline="-25000" dirty="0"/>
              <a:t> </a:t>
            </a:r>
            <a:r>
              <a:rPr lang="en-US" sz="3400" dirty="0"/>
              <a:t>x</a:t>
            </a:r>
            <a:r>
              <a:rPr lang="en-US" sz="3400" baseline="-25000" dirty="0"/>
              <a:t>2</a:t>
            </a:r>
            <a:r>
              <a:rPr lang="en-US" sz="3400" dirty="0"/>
              <a:t>,</a:t>
            </a:r>
            <a:r>
              <a:rPr lang="en-US" sz="3400" baseline="-25000" dirty="0"/>
              <a:t> </a:t>
            </a:r>
            <a:r>
              <a:rPr lang="en-US" sz="3400" dirty="0"/>
              <a:t>x</a:t>
            </a:r>
            <a:r>
              <a:rPr lang="en-US" sz="3400" baseline="-25000" dirty="0"/>
              <a:t>3</a:t>
            </a:r>
            <a:r>
              <a:rPr lang="en-US" sz="3400" dirty="0"/>
              <a:t>, ….. </a:t>
            </a:r>
            <a:r>
              <a:rPr lang="en-US" sz="3400" dirty="0" err="1"/>
              <a:t>x</a:t>
            </a:r>
            <a:r>
              <a:rPr lang="en-US" sz="3400" baseline="-25000" dirty="0" err="1"/>
              <a:t>n</a:t>
            </a:r>
            <a:r>
              <a:rPr lang="en-US" sz="3400" dirty="0"/>
              <a:t>]. </a:t>
            </a:r>
          </a:p>
          <a:p>
            <a:pPr marL="1879600" indent="-457200" algn="just">
              <a:spcBef>
                <a:spcPts val="1200"/>
              </a:spcBef>
              <a:buFont typeface="Wingdings" panose="05000000000000000000" pitchFamily="2" charset="2"/>
              <a:buChar char="Ø"/>
            </a:pPr>
            <a:r>
              <a:rPr lang="en-US" sz="3400" dirty="0"/>
              <a:t>For this case, Buchberger’s algorithm is used to compute Gröbner basis for an ideal </a:t>
            </a:r>
            <a:r>
              <a:rPr lang="en-US" sz="3400" b="1" i="1" dirty="0"/>
              <a:t>J </a:t>
            </a:r>
            <a:r>
              <a:rPr lang="en-US" sz="3400" dirty="0"/>
              <a:t>= &lt;</a:t>
            </a:r>
            <a:r>
              <a:rPr lang="en-US" sz="3400" i="1" dirty="0"/>
              <a:t> f</a:t>
            </a:r>
            <a:r>
              <a:rPr lang="en-US" sz="3400" baseline="-25000" dirty="0"/>
              <a:t>1</a:t>
            </a:r>
            <a:r>
              <a:rPr lang="en-US" sz="3400" dirty="0"/>
              <a:t>,</a:t>
            </a:r>
            <a:r>
              <a:rPr lang="en-US" sz="3400" baseline="-25000" dirty="0"/>
              <a:t> </a:t>
            </a:r>
            <a:r>
              <a:rPr lang="en-US" sz="3400" i="1" dirty="0"/>
              <a:t>f</a:t>
            </a:r>
            <a:r>
              <a:rPr lang="en-US" sz="3400" baseline="-25000" dirty="0"/>
              <a:t>2</a:t>
            </a:r>
            <a:r>
              <a:rPr lang="en-US" sz="3400" dirty="0"/>
              <a:t>,</a:t>
            </a:r>
            <a:r>
              <a:rPr lang="en-US" sz="3400" baseline="-25000" dirty="0"/>
              <a:t> </a:t>
            </a:r>
            <a:r>
              <a:rPr lang="en-US" sz="3400" i="1" dirty="0"/>
              <a:t>f</a:t>
            </a:r>
            <a:r>
              <a:rPr lang="en-US" sz="3400" baseline="-25000" dirty="0"/>
              <a:t>3</a:t>
            </a:r>
            <a:r>
              <a:rPr lang="en-US" sz="3400" dirty="0"/>
              <a:t>, ….. </a:t>
            </a:r>
            <a:r>
              <a:rPr lang="en-US" sz="3400" i="1" dirty="0"/>
              <a:t>f</a:t>
            </a:r>
            <a:r>
              <a:rPr lang="en-US" sz="3400" i="1" baseline="-25000" dirty="0"/>
              <a:t>s</a:t>
            </a:r>
            <a:r>
              <a:rPr lang="en-US" sz="3400" dirty="0"/>
              <a:t> &gt;.</a:t>
            </a:r>
          </a:p>
          <a:p>
            <a:pPr marL="1879600" indent="-457200" algn="just">
              <a:spcBef>
                <a:spcPts val="0"/>
              </a:spcBef>
              <a:buFont typeface="Wingdings" panose="05000000000000000000" pitchFamily="2" charset="2"/>
              <a:buChar char="Ø"/>
            </a:pPr>
            <a:r>
              <a:rPr lang="en-US" sz="3400" dirty="0"/>
              <a:t>Division (used in Buchberger’s algorithm) is cancellation of leading terms.</a:t>
            </a:r>
          </a:p>
          <a:p>
            <a:pPr marL="1879600" indent="-457200" algn="just">
              <a:spcBef>
                <a:spcPts val="0"/>
              </a:spcBef>
              <a:buFont typeface="Wingdings" panose="05000000000000000000" pitchFamily="2" charset="2"/>
              <a:buChar char="Ø"/>
            </a:pPr>
            <a:r>
              <a:rPr lang="en-US" sz="3400" dirty="0"/>
              <a:t>For multivariate polynomials, the leading term cannot be identified just on the basis of degree (as there are multiple variables).</a:t>
            </a:r>
          </a:p>
          <a:p>
            <a:pPr marL="1879600" indent="-457200" algn="just">
              <a:spcBef>
                <a:spcPts val="0"/>
              </a:spcBef>
              <a:buFont typeface="Wingdings" panose="05000000000000000000" pitchFamily="2" charset="2"/>
              <a:buChar char="Ø"/>
            </a:pPr>
            <a:r>
              <a:rPr lang="en-US" sz="3400" dirty="0"/>
              <a:t>A term ordering is imposed on the variables to uniquely identify the leading term.</a:t>
            </a:r>
          </a:p>
          <a:p>
            <a:pPr marL="1879600" indent="-457200" algn="just">
              <a:spcBef>
                <a:spcPts val="0"/>
              </a:spcBef>
              <a:buFont typeface="Wingdings" panose="05000000000000000000" pitchFamily="2" charset="2"/>
              <a:buChar char="Ø"/>
            </a:pPr>
            <a:r>
              <a:rPr lang="en-US" sz="3600" dirty="0"/>
              <a:t>There are many different term orderings like lexicographic, degree lexicographic, degree reverse lexicographic etc.</a:t>
            </a:r>
            <a:endParaRPr lang="en-US" sz="3400" dirty="0"/>
          </a:p>
          <a:p>
            <a:pPr algn="just">
              <a:spcBef>
                <a:spcPts val="0"/>
              </a:spcBef>
            </a:pPr>
            <a:endParaRPr lang="en-US" sz="3200" b="1" dirty="0"/>
          </a:p>
          <a:p>
            <a:pPr marL="0" indent="0" algn="just">
              <a:spcBef>
                <a:spcPts val="0"/>
              </a:spcBef>
              <a:buNone/>
            </a:pPr>
            <a:endParaRPr lang="en-US" sz="3200" dirty="0"/>
          </a:p>
          <a:p>
            <a:pPr algn="just">
              <a:lnSpc>
                <a:spcPct val="100000"/>
              </a:lnSpc>
              <a:spcBef>
                <a:spcPts val="1200"/>
              </a:spcBef>
            </a:pPr>
            <a:endParaRPr lang="en-US" sz="3200" dirty="0"/>
          </a:p>
          <a:p>
            <a:pPr algn="just">
              <a:lnSpc>
                <a:spcPct val="100000"/>
              </a:lnSpc>
              <a:spcBef>
                <a:spcPts val="1200"/>
              </a:spcBef>
            </a:pPr>
            <a:endParaRPr lang="en-US" sz="3200" dirty="0"/>
          </a:p>
          <a:p>
            <a:pPr algn="just">
              <a:lnSpc>
                <a:spcPct val="100000"/>
              </a:lnSpc>
              <a:spcBef>
                <a:spcPts val="1200"/>
              </a:spcBef>
            </a:pPr>
            <a:endParaRPr lang="en-US" sz="3200" dirty="0"/>
          </a:p>
          <a:p>
            <a:pPr algn="just">
              <a:lnSpc>
                <a:spcPct val="100000"/>
              </a:lnSpc>
              <a:spcBef>
                <a:spcPts val="1200"/>
              </a:spcBef>
            </a:pPr>
            <a:endParaRPr lang="en-US" sz="3200" dirty="0"/>
          </a:p>
          <a:p>
            <a:pPr algn="just">
              <a:lnSpc>
                <a:spcPct val="100000"/>
              </a:lnSpc>
              <a:spcBef>
                <a:spcPts val="1200"/>
              </a:spcBef>
            </a:pPr>
            <a:endParaRPr lang="en-US" sz="3200" dirty="0"/>
          </a:p>
          <a:p>
            <a:pPr algn="just">
              <a:lnSpc>
                <a:spcPct val="100000"/>
              </a:lnSpc>
              <a:spcBef>
                <a:spcPts val="1200"/>
              </a:spcBef>
            </a:pPr>
            <a:endParaRPr lang="en-US" sz="3200" dirty="0"/>
          </a:p>
          <a:p>
            <a:pPr algn="just">
              <a:lnSpc>
                <a:spcPct val="100000"/>
              </a:lnSpc>
              <a:spcBef>
                <a:spcPts val="1200"/>
              </a:spcBef>
            </a:pPr>
            <a:endParaRPr lang="en-US" sz="3200" dirty="0"/>
          </a:p>
          <a:p>
            <a:pPr algn="just">
              <a:lnSpc>
                <a:spcPct val="100000"/>
              </a:lnSpc>
              <a:spcBef>
                <a:spcPts val="1200"/>
              </a:spcBef>
            </a:pPr>
            <a:endParaRPr lang="en-US" sz="3200" dirty="0"/>
          </a:p>
          <a:p>
            <a:pPr algn="just">
              <a:lnSpc>
                <a:spcPct val="100000"/>
              </a:lnSpc>
              <a:spcBef>
                <a:spcPts val="1200"/>
              </a:spcBef>
            </a:pPr>
            <a:endParaRPr lang="en-US" sz="3200" dirty="0"/>
          </a:p>
          <a:p>
            <a:pPr algn="just"/>
            <a:endParaRPr lang="en-US" sz="3200" dirty="0"/>
          </a:p>
        </p:txBody>
      </p:sp>
      <mc:AlternateContent xmlns:mc="http://schemas.openxmlformats.org/markup-compatibility/2006" xmlns:a14="http://schemas.microsoft.com/office/drawing/2010/main">
        <mc:Choice Requires="a14">
          <p:sp>
            <p:nvSpPr>
              <p:cNvPr id="12" name="Content Placeholder 11"/>
              <p:cNvSpPr>
                <a:spLocks noGrp="1"/>
              </p:cNvSpPr>
              <p:nvPr>
                <p:ph sz="quarter" idx="17"/>
              </p:nvPr>
            </p:nvSpPr>
            <p:spPr>
              <a:xfrm>
                <a:off x="16459200" y="5359215"/>
                <a:ext cx="16459200" cy="11892178"/>
              </a:xfrm>
            </p:spPr>
            <p:txBody>
              <a:bodyPr lIns="457200" tIns="457200" rIns="457200" bIns="457200">
                <a:normAutofit lnSpcReduction="10000"/>
              </a:bodyPr>
              <a:lstStyle/>
              <a:p>
                <a:pPr algn="just">
                  <a:lnSpc>
                    <a:spcPct val="100000"/>
                  </a:lnSpc>
                  <a:spcBef>
                    <a:spcPts val="0"/>
                  </a:spcBef>
                </a:pPr>
                <a:r>
                  <a:rPr lang="en-US" sz="4000" b="1" dirty="0"/>
                  <a:t>Complexity of Gröbner basis</a:t>
                </a:r>
              </a:p>
              <a:p>
                <a:pPr marL="1371600" indent="-571500" algn="just">
                  <a:lnSpc>
                    <a:spcPct val="100000"/>
                  </a:lnSpc>
                  <a:spcBef>
                    <a:spcPts val="1800"/>
                  </a:spcBef>
                  <a:buFont typeface="Courier New" panose="02070309020205020404" pitchFamily="49" charset="0"/>
                  <a:buChar char="o"/>
                  <a:tabLst>
                    <a:tab pos="285750" algn="l"/>
                  </a:tabLst>
                </a:pPr>
                <a:r>
                  <a:rPr lang="en-US" sz="3400" dirty="0"/>
                  <a:t>For </a:t>
                </a:r>
                <a:r>
                  <a:rPr lang="en-US" sz="3400" b="1" i="1" dirty="0"/>
                  <a:t>J </a:t>
                </a:r>
                <a:r>
                  <a:rPr lang="en-US" sz="3400" dirty="0"/>
                  <a:t>= &lt;</a:t>
                </a:r>
                <a:r>
                  <a:rPr lang="en-US" sz="3400" i="1" dirty="0"/>
                  <a:t> f</a:t>
                </a:r>
                <a:r>
                  <a:rPr lang="en-US" sz="3400" baseline="-25000" dirty="0"/>
                  <a:t>1</a:t>
                </a:r>
                <a:r>
                  <a:rPr lang="en-US" sz="3400" dirty="0"/>
                  <a:t>,</a:t>
                </a:r>
                <a:r>
                  <a:rPr lang="en-US" sz="3400" baseline="-25000" dirty="0"/>
                  <a:t> </a:t>
                </a:r>
                <a:r>
                  <a:rPr lang="en-US" sz="3400" i="1" dirty="0"/>
                  <a:t>f</a:t>
                </a:r>
                <a:r>
                  <a:rPr lang="en-US" sz="3400" baseline="-25000" dirty="0"/>
                  <a:t>2</a:t>
                </a:r>
                <a:r>
                  <a:rPr lang="en-US" sz="3400" dirty="0"/>
                  <a:t>,</a:t>
                </a:r>
                <a:r>
                  <a:rPr lang="en-US" sz="3400" baseline="-25000" dirty="0"/>
                  <a:t> </a:t>
                </a:r>
                <a:r>
                  <a:rPr lang="en-US" sz="3400" i="1" dirty="0"/>
                  <a:t>f</a:t>
                </a:r>
                <a:r>
                  <a:rPr lang="en-US" sz="3400" baseline="-25000" dirty="0"/>
                  <a:t>3</a:t>
                </a:r>
                <a:r>
                  <a:rPr lang="en-US" sz="3400" dirty="0"/>
                  <a:t>, ….. </a:t>
                </a:r>
                <a:r>
                  <a:rPr lang="en-US" sz="3400" i="1" dirty="0"/>
                  <a:t>f</a:t>
                </a:r>
                <a:r>
                  <a:rPr lang="en-US" sz="3400" i="1" baseline="-25000" dirty="0"/>
                  <a:t>s</a:t>
                </a:r>
                <a:r>
                  <a:rPr lang="en-US" sz="3400" dirty="0"/>
                  <a:t> &gt; </a:t>
                </a:r>
                <a:r>
                  <a:rPr lang="en-US" sz="3400" dirty="0">
                    <a:latin typeface="MaplePi" panose="02000500070000020004" pitchFamily="2" charset="0"/>
                  </a:rPr>
                  <a:t>Í </a:t>
                </a:r>
                <a:r>
                  <a:rPr lang="en-US" sz="3400" dirty="0">
                    <a:latin typeface="Mathcad UniMath Prime" panose="02000503020000020003" pitchFamily="50" charset="0"/>
                  </a:rPr>
                  <a:t>F </a:t>
                </a:r>
                <a:r>
                  <a:rPr lang="en-US" sz="3400" dirty="0"/>
                  <a:t>[x</a:t>
                </a:r>
                <a:r>
                  <a:rPr lang="en-US" sz="3400" baseline="-25000" dirty="0"/>
                  <a:t>1</a:t>
                </a:r>
                <a:r>
                  <a:rPr lang="en-US" sz="3400" dirty="0"/>
                  <a:t>,</a:t>
                </a:r>
                <a:r>
                  <a:rPr lang="en-US" sz="3400" baseline="-25000" dirty="0"/>
                  <a:t> </a:t>
                </a:r>
                <a:r>
                  <a:rPr lang="en-US" sz="3400" dirty="0"/>
                  <a:t>x</a:t>
                </a:r>
                <a:r>
                  <a:rPr lang="en-US" sz="3400" baseline="-25000" dirty="0"/>
                  <a:t>2</a:t>
                </a:r>
                <a:r>
                  <a:rPr lang="en-US" sz="3400" dirty="0"/>
                  <a:t>,</a:t>
                </a:r>
                <a:r>
                  <a:rPr lang="en-US" sz="3400" baseline="-25000" dirty="0"/>
                  <a:t> </a:t>
                </a:r>
                <a:r>
                  <a:rPr lang="en-US" sz="3400" dirty="0"/>
                  <a:t>x</a:t>
                </a:r>
                <a:r>
                  <a:rPr lang="en-US" sz="3400" baseline="-25000" dirty="0"/>
                  <a:t>3</a:t>
                </a:r>
                <a:r>
                  <a:rPr lang="en-US" sz="3400" dirty="0"/>
                  <a:t>, ….. </a:t>
                </a:r>
                <a:r>
                  <a:rPr lang="en-US" sz="3400" dirty="0" err="1"/>
                  <a:t>x</a:t>
                </a:r>
                <a:r>
                  <a:rPr lang="en-US" sz="3400" baseline="-25000" dirty="0" err="1"/>
                  <a:t>n</a:t>
                </a:r>
                <a:r>
                  <a:rPr lang="en-US" sz="3400" dirty="0"/>
                  <a:t>]: </a:t>
                </a:r>
                <a:r>
                  <a:rPr lang="en-US" sz="3400" i="1" dirty="0"/>
                  <a:t>n</a:t>
                </a:r>
                <a:r>
                  <a:rPr lang="en-US" sz="3400" dirty="0"/>
                  <a:t> variables and, let </a:t>
                </a:r>
                <a:r>
                  <a:rPr lang="en-US" sz="3400" i="1" dirty="0"/>
                  <a:t>d</a:t>
                </a:r>
                <a:r>
                  <a:rPr lang="en-US" sz="3400" dirty="0"/>
                  <a:t> be the degree of </a:t>
                </a:r>
                <a:r>
                  <a:rPr lang="en-US" sz="3400" b="1" i="1" dirty="0"/>
                  <a:t>J</a:t>
                </a:r>
                <a:r>
                  <a:rPr lang="en-US" sz="3400" dirty="0"/>
                  <a:t>. </a:t>
                </a:r>
              </a:p>
              <a:p>
                <a:pPr marL="800100" indent="0" algn="just">
                  <a:lnSpc>
                    <a:spcPct val="100000"/>
                  </a:lnSpc>
                  <a:spcBef>
                    <a:spcPts val="0"/>
                  </a:spcBef>
                  <a:buNone/>
                  <a:tabLst>
                    <a:tab pos="285750" algn="l"/>
                  </a:tabLst>
                </a:pPr>
                <a:r>
                  <a:rPr lang="en-US" sz="3400" b="1" dirty="0"/>
                  <a:t>     </a:t>
                </a:r>
                <a:r>
                  <a:rPr lang="en-US" sz="3400" dirty="0"/>
                  <a:t>Complexity of Gröbner basis </a:t>
                </a:r>
              </a:p>
              <a:p>
                <a:pPr marL="1943100" indent="-571500" algn="just">
                  <a:lnSpc>
                    <a:spcPct val="100000"/>
                  </a:lnSpc>
                  <a:spcBef>
                    <a:spcPts val="1200"/>
                  </a:spcBef>
                  <a:buFont typeface="Wingdings" panose="05000000000000000000" pitchFamily="2" charset="2"/>
                  <a:buChar char="Ø"/>
                  <a:tabLst>
                    <a:tab pos="285750" algn="l"/>
                  </a:tabLst>
                </a:pPr>
                <a:r>
                  <a:rPr lang="en-US" sz="3400" dirty="0"/>
                  <a:t>Degree of polynomials in </a:t>
                </a:r>
                <a:r>
                  <a:rPr lang="en-US" sz="3400" i="1" dirty="0"/>
                  <a:t>G </a:t>
                </a:r>
                <a:r>
                  <a:rPr lang="en-US" sz="3400" dirty="0"/>
                  <a:t>is bounded by </a:t>
                </a:r>
                <a14:m>
                  <m:oMath xmlns:m="http://schemas.openxmlformats.org/officeDocument/2006/math">
                    <m:r>
                      <a:rPr lang="en-US" sz="3400">
                        <a:latin typeface="Cambria Math" panose="02040503050406030204" pitchFamily="18" charset="0"/>
                      </a:rPr>
                      <m:t>2</m:t>
                    </m:r>
                    <m:sSup>
                      <m:sSupPr>
                        <m:ctrlPr>
                          <a:rPr lang="en-US" sz="3400" i="1">
                            <a:latin typeface="Cambria Math" panose="02040503050406030204" pitchFamily="18" charset="0"/>
                          </a:rPr>
                        </m:ctrlPr>
                      </m:sSupPr>
                      <m:e>
                        <m:d>
                          <m:dPr>
                            <m:ctrlPr>
                              <a:rPr lang="en-US" sz="3400" i="1">
                                <a:latin typeface="Cambria Math" panose="02040503050406030204" pitchFamily="18" charset="0"/>
                              </a:rPr>
                            </m:ctrlPr>
                          </m:dPr>
                          <m:e>
                            <m:f>
                              <m:fPr>
                                <m:ctrlPr>
                                  <a:rPr lang="en-US" sz="3400" i="1">
                                    <a:latin typeface="Cambria Math" panose="02040503050406030204" pitchFamily="18" charset="0"/>
                                  </a:rPr>
                                </m:ctrlPr>
                              </m:fPr>
                              <m:num>
                                <m:r>
                                  <a:rPr lang="en-US" sz="3400" i="1">
                                    <a:latin typeface="Cambria Math" panose="02040503050406030204" pitchFamily="18" charset="0"/>
                                  </a:rPr>
                                  <m:t>1</m:t>
                                </m:r>
                              </m:num>
                              <m:den>
                                <m:r>
                                  <a:rPr lang="en-US" sz="3400" i="1">
                                    <a:latin typeface="Cambria Math" panose="02040503050406030204" pitchFamily="18" charset="0"/>
                                  </a:rPr>
                                  <m:t>2</m:t>
                                </m:r>
                              </m:den>
                            </m:f>
                            <m:sSup>
                              <m:sSupPr>
                                <m:ctrlPr>
                                  <a:rPr lang="en-US" sz="3400" i="1">
                                    <a:latin typeface="Cambria Math" panose="02040503050406030204" pitchFamily="18" charset="0"/>
                                  </a:rPr>
                                </m:ctrlPr>
                              </m:sSupPr>
                              <m:e>
                                <m:r>
                                  <a:rPr lang="en-US" sz="3400" i="1">
                                    <a:latin typeface="Cambria Math" panose="02040503050406030204" pitchFamily="18" charset="0"/>
                                  </a:rPr>
                                  <m:t>𝑑</m:t>
                                </m:r>
                              </m:e>
                              <m:sup>
                                <m:r>
                                  <a:rPr lang="en-US" sz="3400" i="1">
                                    <a:latin typeface="Cambria Math" panose="02040503050406030204" pitchFamily="18" charset="0"/>
                                  </a:rPr>
                                  <m:t>2</m:t>
                                </m:r>
                              </m:sup>
                            </m:sSup>
                            <m:r>
                              <a:rPr lang="en-US" sz="3400" i="1">
                                <a:latin typeface="Cambria Math" panose="02040503050406030204" pitchFamily="18" charset="0"/>
                              </a:rPr>
                              <m:t>+</m:t>
                            </m:r>
                            <m:r>
                              <a:rPr lang="en-US" sz="3400" i="1">
                                <a:latin typeface="Cambria Math" panose="02040503050406030204" pitchFamily="18" charset="0"/>
                              </a:rPr>
                              <m:t>𝑑</m:t>
                            </m:r>
                          </m:e>
                        </m:d>
                      </m:e>
                      <m:sup>
                        <m:sSup>
                          <m:sSupPr>
                            <m:ctrlPr>
                              <a:rPr lang="en-US" sz="3400" i="1">
                                <a:latin typeface="Cambria Math" panose="02040503050406030204" pitchFamily="18" charset="0"/>
                              </a:rPr>
                            </m:ctrlPr>
                          </m:sSupPr>
                          <m:e>
                            <m:r>
                              <a:rPr lang="en-US" sz="3400" i="1">
                                <a:latin typeface="Cambria Math" panose="02040503050406030204" pitchFamily="18" charset="0"/>
                              </a:rPr>
                              <m:t>2</m:t>
                            </m:r>
                          </m:e>
                          <m:sup>
                            <m:r>
                              <a:rPr lang="en-US" sz="3400" i="1">
                                <a:latin typeface="Cambria Math" panose="02040503050406030204" pitchFamily="18" charset="0"/>
                              </a:rPr>
                              <m:t>𝑛</m:t>
                            </m:r>
                            <m:r>
                              <a:rPr lang="en-US" sz="3400" i="1">
                                <a:latin typeface="Cambria Math" panose="02040503050406030204" pitchFamily="18" charset="0"/>
                              </a:rPr>
                              <m:t>−1</m:t>
                            </m:r>
                          </m:sup>
                        </m:sSup>
                      </m:sup>
                    </m:sSup>
                  </m:oMath>
                </a14:m>
                <a:endParaRPr lang="en-US" sz="3400" b="1" dirty="0"/>
              </a:p>
              <a:p>
                <a:pPr marL="1943100" indent="-571500" algn="just">
                  <a:lnSpc>
                    <a:spcPct val="100000"/>
                  </a:lnSpc>
                  <a:spcBef>
                    <a:spcPts val="0"/>
                  </a:spcBef>
                  <a:spcAft>
                    <a:spcPts val="1800"/>
                  </a:spcAft>
                  <a:buFont typeface="Wingdings" panose="05000000000000000000" pitchFamily="2" charset="2"/>
                  <a:buChar char="Ø"/>
                  <a:tabLst>
                    <a:tab pos="285750" algn="l"/>
                  </a:tabLst>
                </a:pPr>
                <a:r>
                  <a:rPr lang="en-US" sz="3400" dirty="0"/>
                  <a:t>Doubly exponential in </a:t>
                </a:r>
                <a:r>
                  <a:rPr lang="en-US" sz="3400" i="1" dirty="0"/>
                  <a:t>n</a:t>
                </a:r>
                <a:r>
                  <a:rPr lang="en-US" sz="3400" dirty="0"/>
                  <a:t> and polynomial in the degree </a:t>
                </a:r>
                <a:r>
                  <a:rPr lang="en-US" sz="3400" i="1" dirty="0"/>
                  <a:t>d</a:t>
                </a:r>
                <a:endParaRPr lang="en-US" sz="3400" b="1" dirty="0"/>
              </a:p>
              <a:p>
                <a:pPr algn="just">
                  <a:lnSpc>
                    <a:spcPct val="100000"/>
                  </a:lnSpc>
                  <a:spcBef>
                    <a:spcPts val="0"/>
                  </a:spcBef>
                </a:pPr>
                <a:r>
                  <a:rPr lang="en-US" sz="4000" b="1" dirty="0"/>
                  <a:t>SAT problem formulation:</a:t>
                </a:r>
              </a:p>
              <a:p>
                <a:pPr marL="1371600" indent="-571500" algn="just">
                  <a:lnSpc>
                    <a:spcPct val="100000"/>
                  </a:lnSpc>
                  <a:spcBef>
                    <a:spcPts val="1800"/>
                  </a:spcBef>
                  <a:buFont typeface="Courier New" panose="02070309020205020404" pitchFamily="49" charset="0"/>
                  <a:buChar char="o"/>
                </a:pPr>
                <a:r>
                  <a:rPr lang="en-US" sz="3400" dirty="0"/>
                  <a:t>In order to apply Gr</a:t>
                </a:r>
                <a:r>
                  <a:rPr lang="en-US" sz="3400" dirty="0">
                    <a:latin typeface="Lao UI" panose="020B0502040204020203" pitchFamily="34" charset="0"/>
                    <a:cs typeface="Lao UI" panose="020B0502040204020203" pitchFamily="34" charset="0"/>
                  </a:rPr>
                  <a:t>ö</a:t>
                </a:r>
                <a:r>
                  <a:rPr lang="en-US" sz="3400" dirty="0"/>
                  <a:t>bner basis for hardware verification, we need to formulate the SAT problem over the Boolean Ring </a:t>
                </a:r>
                <a:r>
                  <a:rPr lang="en-US" sz="3400" dirty="0">
                    <a:latin typeface="Mathcad UniMath Prime" panose="02000503020000020003" pitchFamily="50" charset="0"/>
                  </a:rPr>
                  <a:t>ℤ</a:t>
                </a:r>
                <a:r>
                  <a:rPr lang="en-US" sz="3400" baseline="-25000" dirty="0">
                    <a:latin typeface="Mathcad UniMath Prime" panose="02000503020000020003" pitchFamily="50" charset="0"/>
                  </a:rPr>
                  <a:t>2</a:t>
                </a:r>
                <a:r>
                  <a:rPr lang="en-US" sz="3400" dirty="0"/>
                  <a:t>[x</a:t>
                </a:r>
                <a:r>
                  <a:rPr lang="en-US" sz="3400" baseline="-25000" dirty="0"/>
                  <a:t>1</a:t>
                </a:r>
                <a:r>
                  <a:rPr lang="en-US" sz="3400" dirty="0"/>
                  <a:t>,</a:t>
                </a:r>
                <a:r>
                  <a:rPr lang="en-US" sz="3400" baseline="-25000" dirty="0"/>
                  <a:t> </a:t>
                </a:r>
                <a:r>
                  <a:rPr lang="en-US" sz="3400" dirty="0"/>
                  <a:t>x</a:t>
                </a:r>
                <a:r>
                  <a:rPr lang="en-US" sz="3400" baseline="-25000" dirty="0"/>
                  <a:t>2</a:t>
                </a:r>
                <a:r>
                  <a:rPr lang="en-US" sz="3400" dirty="0"/>
                  <a:t>,</a:t>
                </a:r>
                <a:r>
                  <a:rPr lang="en-US" sz="3400" baseline="-25000" dirty="0"/>
                  <a:t> </a:t>
                </a:r>
                <a:r>
                  <a:rPr lang="en-US" sz="3400" dirty="0"/>
                  <a:t>x</a:t>
                </a:r>
                <a:r>
                  <a:rPr lang="en-US" sz="3400" baseline="-25000" dirty="0"/>
                  <a:t>3</a:t>
                </a:r>
                <a:r>
                  <a:rPr lang="en-US" sz="3400" dirty="0"/>
                  <a:t>, ….. </a:t>
                </a:r>
                <a:r>
                  <a:rPr lang="en-US" sz="3400" dirty="0" err="1"/>
                  <a:t>x</a:t>
                </a:r>
                <a:r>
                  <a:rPr lang="en-US" sz="3400" baseline="-25000" dirty="0" err="1"/>
                  <a:t>n</a:t>
                </a:r>
                <a:r>
                  <a:rPr lang="en-US" sz="3400" dirty="0"/>
                  <a:t>].       </a:t>
                </a:r>
              </a:p>
              <a:p>
                <a:pPr marL="1371600" indent="-571500" algn="just">
                  <a:lnSpc>
                    <a:spcPct val="100000"/>
                  </a:lnSpc>
                  <a:spcBef>
                    <a:spcPts val="0"/>
                  </a:spcBef>
                  <a:buFont typeface="Courier New" panose="02070309020205020404" pitchFamily="49" charset="0"/>
                  <a:buChar char="o"/>
                </a:pPr>
                <a:r>
                  <a:rPr lang="en-US" sz="3400" dirty="0"/>
                  <a:t>From Boolean (</a:t>
                </a:r>
                <a:r>
                  <a:rPr lang="en-US" sz="3400" dirty="0">
                    <a:latin typeface="MaplePi" panose="02000500070000020004" pitchFamily="2" charset="0"/>
                  </a:rPr>
                  <a:t>B</a:t>
                </a:r>
                <a:r>
                  <a:rPr lang="en-US" sz="3400" dirty="0"/>
                  <a:t>) to </a:t>
                </a:r>
                <a:r>
                  <a:rPr lang="en-US" sz="3400" dirty="0">
                    <a:latin typeface="Mathcad UniMath Prime" panose="02000503020000020003" pitchFamily="50" charset="0"/>
                  </a:rPr>
                  <a:t>ℤ</a:t>
                </a:r>
                <a:r>
                  <a:rPr lang="en-US" sz="3400" baseline="-25000" dirty="0">
                    <a:latin typeface="Mathcad UniMath Prime" panose="02000503020000020003" pitchFamily="50" charset="0"/>
                  </a:rPr>
                  <a:t>2  </a:t>
                </a:r>
                <a:r>
                  <a:rPr lang="en-US" sz="3400" dirty="0">
                    <a:latin typeface="Mathcad UniMath Prime" panose="02000503020000020003" pitchFamily="50" charset="0"/>
                  </a:rPr>
                  <a:t>  </a:t>
                </a:r>
              </a:p>
              <a:p>
                <a:pPr marL="0" indent="0" algn="just">
                  <a:spcBef>
                    <a:spcPts val="1200"/>
                  </a:spcBef>
                  <a:buNone/>
                </a:pPr>
                <a:r>
                  <a:rPr lang="en-US" sz="3400" dirty="0">
                    <a:latin typeface="Mathcad UniMath Prime" panose="02000503020000020003" pitchFamily="50" charset="0"/>
                  </a:rPr>
                  <a:t>	</a:t>
                </a:r>
                <a:r>
                  <a:rPr lang="en-US" sz="3400" dirty="0"/>
                  <a:t>Negation	</a:t>
                </a:r>
                <a:r>
                  <a:rPr lang="en-US" sz="3400" dirty="0">
                    <a:latin typeface="MaplePi" panose="02000500070000020004" pitchFamily="2" charset="0"/>
                  </a:rPr>
                  <a:t>Ø </a:t>
                </a:r>
                <a:r>
                  <a:rPr lang="en-US" sz="3400" i="1" dirty="0"/>
                  <a:t>a   	</a:t>
                </a:r>
                <a:r>
                  <a:rPr lang="en-US" sz="3400" i="1" dirty="0">
                    <a:latin typeface="MaplePi" panose="02000500070000020004" pitchFamily="2" charset="0"/>
                  </a:rPr>
                  <a:t>®                  </a:t>
                </a:r>
                <a:r>
                  <a:rPr lang="en-US" sz="3400" i="1" dirty="0"/>
                  <a:t>a </a:t>
                </a:r>
                <a:r>
                  <a:rPr lang="en-US" sz="3400" dirty="0"/>
                  <a:t>+ 1</a:t>
                </a:r>
                <a:endParaRPr lang="en-US" sz="3400" i="1" dirty="0"/>
              </a:p>
              <a:p>
                <a:pPr marL="0" indent="0" algn="just">
                  <a:spcBef>
                    <a:spcPts val="0"/>
                  </a:spcBef>
                  <a:buNone/>
                </a:pPr>
                <a:r>
                  <a:rPr lang="en-US" sz="3400" dirty="0"/>
                  <a:t>	Boolean OR	</a:t>
                </a:r>
                <a:r>
                  <a:rPr lang="en-US" sz="3400" i="1" dirty="0"/>
                  <a:t>a </a:t>
                </a:r>
                <a:r>
                  <a:rPr lang="en-US" sz="3400" dirty="0">
                    <a:latin typeface="MaplePi" panose="02000500070000020004" pitchFamily="2" charset="0"/>
                  </a:rPr>
                  <a:t>Ú</a:t>
                </a:r>
                <a:r>
                  <a:rPr lang="en-US" sz="3400" i="1" dirty="0"/>
                  <a:t> b 	</a:t>
                </a:r>
                <a:r>
                  <a:rPr lang="en-US" sz="3400" i="1" dirty="0">
                    <a:latin typeface="MaplePi" panose="02000500070000020004" pitchFamily="2" charset="0"/>
                  </a:rPr>
                  <a:t>®                  </a:t>
                </a:r>
                <a:r>
                  <a:rPr lang="en-US" sz="3400" i="1" dirty="0"/>
                  <a:t>a  </a:t>
                </a:r>
                <a:r>
                  <a:rPr lang="en-US" sz="3400" dirty="0"/>
                  <a:t>+</a:t>
                </a:r>
                <a:r>
                  <a:rPr lang="en-US" sz="3400" i="1" dirty="0"/>
                  <a:t> b </a:t>
                </a:r>
                <a:r>
                  <a:rPr lang="en-US" sz="3400" dirty="0"/>
                  <a:t>+</a:t>
                </a:r>
                <a:r>
                  <a:rPr lang="en-US" sz="3400" i="1" dirty="0"/>
                  <a:t> a</a:t>
                </a:r>
                <a:r>
                  <a:rPr lang="en-US" sz="3400" i="1" dirty="0">
                    <a:latin typeface="MaplePi" panose="02000500070000020004" pitchFamily="2" charset="0"/>
                  </a:rPr>
                  <a:t>× </a:t>
                </a:r>
                <a:r>
                  <a:rPr lang="en-US" sz="3400" i="1" dirty="0"/>
                  <a:t>b</a:t>
                </a:r>
              </a:p>
              <a:p>
                <a:pPr marL="0" indent="0" algn="just">
                  <a:spcBef>
                    <a:spcPts val="0"/>
                  </a:spcBef>
                  <a:buNone/>
                </a:pPr>
                <a:r>
                  <a:rPr lang="en-US" sz="3400" dirty="0"/>
                  <a:t>	Boolean AND	</a:t>
                </a:r>
                <a:r>
                  <a:rPr lang="en-US" sz="3400" i="1" dirty="0"/>
                  <a:t>a</a:t>
                </a:r>
                <a:r>
                  <a:rPr lang="en-US" sz="3400" dirty="0"/>
                  <a:t> </a:t>
                </a:r>
                <a:r>
                  <a:rPr lang="en-US" sz="3400" dirty="0">
                    <a:latin typeface="MaplePi" panose="02000500070000020004" pitchFamily="2" charset="0"/>
                  </a:rPr>
                  <a:t>Ù </a:t>
                </a:r>
                <a:r>
                  <a:rPr lang="en-US" sz="3400" i="1" dirty="0"/>
                  <a:t>b	</a:t>
                </a:r>
                <a:r>
                  <a:rPr lang="en-US" sz="3400" i="1" dirty="0">
                    <a:latin typeface="MaplePi" panose="02000500070000020004" pitchFamily="2" charset="0"/>
                  </a:rPr>
                  <a:t>®                  </a:t>
                </a:r>
                <a:r>
                  <a:rPr lang="en-US" sz="3400" i="1" dirty="0"/>
                  <a:t>a</a:t>
                </a:r>
                <a:r>
                  <a:rPr lang="en-US" sz="3400" i="1" dirty="0">
                    <a:latin typeface="MaplePi" panose="02000500070000020004" pitchFamily="2" charset="0"/>
                  </a:rPr>
                  <a:t>× </a:t>
                </a:r>
                <a:r>
                  <a:rPr lang="en-US" sz="3400" i="1" dirty="0"/>
                  <a:t>b</a:t>
                </a:r>
              </a:p>
              <a:p>
                <a:pPr marL="0" indent="0" algn="just">
                  <a:spcBef>
                    <a:spcPts val="0"/>
                  </a:spcBef>
                  <a:spcAft>
                    <a:spcPts val="1200"/>
                  </a:spcAft>
                  <a:buNone/>
                </a:pPr>
                <a:r>
                  <a:rPr lang="en-US" sz="3400" dirty="0"/>
                  <a:t>	Boolean XOR	</a:t>
                </a:r>
                <a:r>
                  <a:rPr lang="en-US" sz="3400" i="1" dirty="0"/>
                  <a:t>a </a:t>
                </a:r>
                <a:r>
                  <a:rPr lang="en-US" sz="3400" dirty="0">
                    <a:latin typeface="MaplePi" panose="02000500070000020004" pitchFamily="2" charset="0"/>
                  </a:rPr>
                  <a:t>Å </a:t>
                </a:r>
                <a:r>
                  <a:rPr lang="en-US" sz="3400" i="1" dirty="0"/>
                  <a:t>b</a:t>
                </a:r>
                <a:r>
                  <a:rPr lang="en-US" sz="3400" i="1" dirty="0">
                    <a:latin typeface="MaplePi" panose="02000500070000020004" pitchFamily="2" charset="0"/>
                  </a:rPr>
                  <a:t>	®                  </a:t>
                </a:r>
                <a:r>
                  <a:rPr lang="en-US" sz="3400" i="1" dirty="0"/>
                  <a:t>a  </a:t>
                </a:r>
                <a:r>
                  <a:rPr lang="en-US" sz="3400" dirty="0"/>
                  <a:t>+</a:t>
                </a:r>
                <a:r>
                  <a:rPr lang="en-US" sz="3400" i="1" dirty="0"/>
                  <a:t> b</a:t>
                </a:r>
              </a:p>
              <a:p>
                <a:pPr marL="1254125" indent="-457200" algn="just">
                  <a:spcBef>
                    <a:spcPts val="0"/>
                  </a:spcBef>
                  <a:buFont typeface="Courier New" panose="02070309020205020404" pitchFamily="49" charset="0"/>
                  <a:buChar char="o"/>
                </a:pPr>
                <a:r>
                  <a:rPr lang="en-US" sz="3400" dirty="0"/>
                  <a:t>In addition, in the SAT world, with clauses C</a:t>
                </a:r>
                <a:r>
                  <a:rPr lang="en-US" sz="3400" baseline="-25000" dirty="0"/>
                  <a:t>1</a:t>
                </a:r>
                <a:r>
                  <a:rPr lang="en-US" sz="3400" dirty="0"/>
                  <a:t>, C</a:t>
                </a:r>
                <a:r>
                  <a:rPr lang="en-US" sz="3400" baseline="-25000" dirty="0"/>
                  <a:t>2</a:t>
                </a:r>
                <a:r>
                  <a:rPr lang="en-US" sz="3400" dirty="0"/>
                  <a:t>, …… C</a:t>
                </a:r>
                <a:r>
                  <a:rPr lang="en-US" sz="3400" baseline="-25000" dirty="0"/>
                  <a:t>3</a:t>
                </a:r>
                <a:r>
                  <a:rPr lang="en-US" sz="3400" dirty="0"/>
                  <a:t>, SAT means C</a:t>
                </a:r>
                <a:r>
                  <a:rPr lang="en-US" sz="3400" baseline="-25000" dirty="0"/>
                  <a:t>1</a:t>
                </a:r>
                <a:r>
                  <a:rPr lang="en-US" sz="3400" dirty="0"/>
                  <a:t> = C</a:t>
                </a:r>
                <a:r>
                  <a:rPr lang="en-US" sz="3400" baseline="-25000" dirty="0"/>
                  <a:t>2</a:t>
                </a:r>
                <a:r>
                  <a:rPr lang="en-US" sz="3400" dirty="0"/>
                  <a:t> = …. = C</a:t>
                </a:r>
                <a:r>
                  <a:rPr lang="en-US" sz="3400" baseline="-25000" dirty="0"/>
                  <a:t>s</a:t>
                </a:r>
                <a:r>
                  <a:rPr lang="en-US" sz="3400" dirty="0"/>
                  <a:t> = 1, on the other hand in the polynomial world, with polynomials </a:t>
                </a:r>
                <a:r>
                  <a:rPr lang="en-US" sz="3400" i="1" dirty="0"/>
                  <a:t>f</a:t>
                </a:r>
                <a:r>
                  <a:rPr lang="en-US" sz="3400" baseline="-25000" dirty="0"/>
                  <a:t>1</a:t>
                </a:r>
                <a:r>
                  <a:rPr lang="en-US" sz="3400" dirty="0"/>
                  <a:t>,</a:t>
                </a:r>
                <a:r>
                  <a:rPr lang="en-US" sz="3400" baseline="-25000" dirty="0"/>
                  <a:t> </a:t>
                </a:r>
                <a:r>
                  <a:rPr lang="en-US" sz="3400" i="1" dirty="0"/>
                  <a:t>f</a:t>
                </a:r>
                <a:r>
                  <a:rPr lang="en-US" sz="3400" baseline="-25000" dirty="0"/>
                  <a:t>2</a:t>
                </a:r>
                <a:r>
                  <a:rPr lang="en-US" sz="3400" dirty="0"/>
                  <a:t>, ….. </a:t>
                </a:r>
                <a:r>
                  <a:rPr lang="en-US" sz="3400" i="1" dirty="0"/>
                  <a:t>f</a:t>
                </a:r>
                <a:r>
                  <a:rPr lang="en-US" sz="3400" i="1" baseline="-25000" dirty="0"/>
                  <a:t>s </a:t>
                </a:r>
                <a:r>
                  <a:rPr lang="en-US" sz="3400" i="1" dirty="0"/>
                  <a:t>, s</a:t>
                </a:r>
                <a:r>
                  <a:rPr lang="en-US" sz="3400" dirty="0"/>
                  <a:t>olving means </a:t>
                </a:r>
                <a:r>
                  <a:rPr lang="en-US" sz="3400" i="1" dirty="0"/>
                  <a:t>f</a:t>
                </a:r>
                <a:r>
                  <a:rPr lang="en-US" sz="3400" baseline="-25000" dirty="0"/>
                  <a:t>1</a:t>
                </a:r>
                <a:r>
                  <a:rPr lang="en-US" sz="3400" dirty="0"/>
                  <a:t> = </a:t>
                </a:r>
                <a:r>
                  <a:rPr lang="en-US" sz="3400" baseline="-25000" dirty="0"/>
                  <a:t> </a:t>
                </a:r>
                <a:r>
                  <a:rPr lang="en-US" sz="3400" i="1" dirty="0"/>
                  <a:t>f</a:t>
                </a:r>
                <a:r>
                  <a:rPr lang="en-US" sz="3400" baseline="-25000" dirty="0"/>
                  <a:t>2</a:t>
                </a:r>
                <a:r>
                  <a:rPr lang="en-US" sz="3400" dirty="0"/>
                  <a:t> = </a:t>
                </a:r>
                <a:r>
                  <a:rPr lang="en-US" sz="3400" i="1" dirty="0"/>
                  <a:t>….. = f</a:t>
                </a:r>
                <a:r>
                  <a:rPr lang="en-US" sz="3400" baseline="-25000" dirty="0"/>
                  <a:t>s</a:t>
                </a:r>
                <a:r>
                  <a:rPr lang="en-US" sz="3400" dirty="0"/>
                  <a:t> = 0.</a:t>
                </a:r>
              </a:p>
              <a:p>
                <a:pPr marL="1254125" indent="-457200" algn="just">
                  <a:spcBef>
                    <a:spcPts val="0"/>
                  </a:spcBef>
                  <a:buFont typeface="Courier New" panose="02070309020205020404" pitchFamily="49" charset="0"/>
                  <a:buChar char="o"/>
                </a:pPr>
                <a:r>
                  <a:rPr lang="en-US" sz="3400" dirty="0"/>
                  <a:t>After modeling the circuit as a set of polynomials, we can apply Ideal Membership Testing, Nullstellensatz theorem, Radical Membership Test etc. for verification of circuits.</a:t>
                </a:r>
              </a:p>
              <a:p>
                <a:pPr marL="0" indent="0" algn="just">
                  <a:spcBef>
                    <a:spcPts val="0"/>
                  </a:spcBef>
                  <a:buNone/>
                </a:pPr>
                <a:endParaRPr lang="en-US" sz="3400" dirty="0"/>
              </a:p>
              <a:p>
                <a:pPr marL="0" indent="0">
                  <a:spcBef>
                    <a:spcPts val="0"/>
                  </a:spcBef>
                  <a:buNone/>
                </a:pPr>
                <a:endParaRPr lang="en-US" sz="3200" i="1" dirty="0"/>
              </a:p>
              <a:p>
                <a:pPr marL="0" indent="0">
                  <a:spcBef>
                    <a:spcPts val="0"/>
                  </a:spcBef>
                  <a:buNone/>
                </a:pPr>
                <a:endParaRPr lang="en-US" sz="3200" dirty="0"/>
              </a:p>
              <a:p>
                <a:pPr marL="0" indent="0">
                  <a:spcBef>
                    <a:spcPts val="0"/>
                  </a:spcBef>
                  <a:buNone/>
                </a:pPr>
                <a:endParaRPr lang="en-US" sz="3200" baseline="-25000" dirty="0">
                  <a:latin typeface="Mathcad UniMath Prime" panose="02000503020000020003" pitchFamily="50" charset="0"/>
                </a:endParaRPr>
              </a:p>
              <a:p>
                <a:pPr marL="0" indent="0">
                  <a:spcBef>
                    <a:spcPts val="0"/>
                  </a:spcBef>
                  <a:buNone/>
                </a:pPr>
                <a:endParaRPr lang="en-US" sz="3200" dirty="0"/>
              </a:p>
            </p:txBody>
          </p:sp>
        </mc:Choice>
        <mc:Fallback xmlns="">
          <p:sp>
            <p:nvSpPr>
              <p:cNvPr id="12" name="Content Placeholder 11"/>
              <p:cNvSpPr>
                <a:spLocks noGrp="1" noRot="1" noChangeAspect="1" noMove="1" noResize="1" noEditPoints="1" noAdjustHandles="1" noChangeArrowheads="1" noChangeShapeType="1" noTextEdit="1"/>
              </p:cNvSpPr>
              <p:nvPr>
                <p:ph sz="quarter" idx="17"/>
              </p:nvPr>
            </p:nvSpPr>
            <p:spPr>
              <a:xfrm>
                <a:off x="16459200" y="5359215"/>
                <a:ext cx="16459200" cy="11892178"/>
              </a:xfrm>
              <a:blipFill rotWithShape="0">
                <a:blip r:embed="rId2"/>
                <a:stretch>
                  <a:fillRect/>
                </a:stretch>
              </a:blipFill>
            </p:spPr>
            <p:txBody>
              <a:bodyPr/>
              <a:lstStyle/>
              <a:p>
                <a:r>
                  <a:rPr lang="en-US">
                    <a:noFill/>
                  </a:rPr>
                  <a:t> </a:t>
                </a:r>
              </a:p>
            </p:txBody>
          </p:sp>
        </mc:Fallback>
      </mc:AlternateContent>
      <p:sp>
        <p:nvSpPr>
          <p:cNvPr id="14" name="Content Placeholder 13"/>
          <p:cNvSpPr>
            <a:spLocks noGrp="1"/>
          </p:cNvSpPr>
          <p:nvPr>
            <p:ph sz="quarter" idx="19"/>
          </p:nvPr>
        </p:nvSpPr>
        <p:spPr>
          <a:xfrm>
            <a:off x="16459200" y="17220258"/>
            <a:ext cx="16475074" cy="1482715"/>
          </a:xfrm>
          <a:solidFill>
            <a:schemeClr val="accent1"/>
          </a:solidFill>
        </p:spPr>
        <p:txBody>
          <a:bodyPr lIns="457200" tIns="457200" rIns="457200" bIns="457200">
            <a:noAutofit/>
          </a:bodyPr>
          <a:lstStyle/>
          <a:p>
            <a:pPr marL="0" indent="0">
              <a:buNone/>
            </a:pPr>
            <a:r>
              <a:rPr lang="en-US" sz="5400" b="1" dirty="0"/>
              <a:t>3. Previous Work</a:t>
            </a:r>
          </a:p>
        </p:txBody>
      </p:sp>
      <p:sp>
        <p:nvSpPr>
          <p:cNvPr id="15" name="Content Placeholder 14"/>
          <p:cNvSpPr>
            <a:spLocks noGrp="1"/>
          </p:cNvSpPr>
          <p:nvPr>
            <p:ph sz="quarter" idx="21"/>
          </p:nvPr>
        </p:nvSpPr>
        <p:spPr>
          <a:xfrm>
            <a:off x="16475074" y="18699296"/>
            <a:ext cx="16459200" cy="12542704"/>
          </a:xfrm>
        </p:spPr>
        <p:txBody>
          <a:bodyPr lIns="457200" tIns="457200" rIns="457200" bIns="457200">
            <a:normAutofit/>
          </a:bodyPr>
          <a:lstStyle/>
          <a:p>
            <a:pPr algn="just"/>
            <a:r>
              <a:rPr lang="en-US" sz="3400" dirty="0"/>
              <a:t>Gr</a:t>
            </a:r>
            <a:r>
              <a:rPr lang="en-US" sz="3400" dirty="0">
                <a:latin typeface="Lao UI" panose="020B0502040204020203" pitchFamily="34" charset="0"/>
                <a:cs typeface="Lao UI" panose="020B0502040204020203" pitchFamily="34" charset="0"/>
              </a:rPr>
              <a:t>ö</a:t>
            </a:r>
            <a:r>
              <a:rPr lang="en-US" sz="3400" dirty="0"/>
              <a:t>bner bases can solve verification problem independently using the techniques mentioned above, or can aid  in the process by analyzing the problem structure [5].</a:t>
            </a:r>
          </a:p>
          <a:p>
            <a:pPr algn="just"/>
            <a:r>
              <a:rPr lang="en-US" sz="3400" dirty="0"/>
              <a:t>Either of the approaches requires the computation of Gr</a:t>
            </a:r>
            <a:r>
              <a:rPr lang="en-US" sz="3400" dirty="0">
                <a:latin typeface="Lao UI" panose="020B0502040204020203" pitchFamily="34" charset="0"/>
                <a:cs typeface="Lao UI" panose="020B0502040204020203" pitchFamily="34" charset="0"/>
              </a:rPr>
              <a:t>ö</a:t>
            </a:r>
            <a:r>
              <a:rPr lang="en-US" sz="3400" dirty="0"/>
              <a:t>bner bases, which is computationally very expensive.</a:t>
            </a:r>
          </a:p>
          <a:p>
            <a:pPr algn="just"/>
            <a:r>
              <a:rPr lang="en-US" sz="3400" dirty="0"/>
              <a:t>An approach to overcome this limitation is by analyzing the circuit topology and deriving a term order (reverse topological order) to represent the polynomials [3].</a:t>
            </a:r>
          </a:p>
          <a:p>
            <a:pPr marL="1254125" indent="-457200" algn="just">
              <a:buFont typeface="Courier New" panose="02070309020205020404" pitchFamily="49" charset="0"/>
              <a:buChar char="o"/>
            </a:pPr>
            <a:r>
              <a:rPr lang="en-US" sz="3400" dirty="0"/>
              <a:t>This term ordering renders the set of polynomials itself a Gr</a:t>
            </a:r>
            <a:r>
              <a:rPr lang="en-US" sz="3400" dirty="0">
                <a:latin typeface="Lao UI" panose="020B0502040204020203" pitchFamily="34" charset="0"/>
                <a:cs typeface="Lao UI" panose="020B0502040204020203" pitchFamily="34" charset="0"/>
              </a:rPr>
              <a:t>ö</a:t>
            </a:r>
            <a:r>
              <a:rPr lang="en-US" sz="3400" dirty="0"/>
              <a:t>bner basis, thus obviating the need for Buchberger’s algorithm.</a:t>
            </a:r>
          </a:p>
          <a:p>
            <a:pPr marL="1254125" indent="-457200" algn="just">
              <a:buFont typeface="Courier New" panose="02070309020205020404" pitchFamily="49" charset="0"/>
              <a:buChar char="o"/>
            </a:pPr>
            <a:r>
              <a:rPr lang="en-US" sz="3400" dirty="0"/>
              <a:t>This approach is further improved by exploiting the concepts of </a:t>
            </a:r>
            <a:r>
              <a:rPr lang="en-US" sz="3400" i="1" dirty="0"/>
              <a:t>F4 </a:t>
            </a:r>
            <a:r>
              <a:rPr lang="en-US" sz="3400" dirty="0"/>
              <a:t>algorithm for Gr</a:t>
            </a:r>
            <a:r>
              <a:rPr lang="en-US" sz="3400" dirty="0">
                <a:latin typeface="Lao UI" panose="020B0502040204020203" pitchFamily="34" charset="0"/>
                <a:cs typeface="Lao UI" panose="020B0502040204020203" pitchFamily="34" charset="0"/>
              </a:rPr>
              <a:t>ö</a:t>
            </a:r>
            <a:r>
              <a:rPr lang="en-US" sz="3400" dirty="0"/>
              <a:t>bner basis so that the verification test is formulated as Gaussian elimination on a matrix representation of the problem.</a:t>
            </a:r>
          </a:p>
          <a:p>
            <a:pPr algn="just"/>
            <a:r>
              <a:rPr lang="en-US" sz="3400" dirty="0"/>
              <a:t>Another approach for equivalence verification of large Galois field arithmetic circuits is by deriving word-level canonical polynomial representation from gate level circuits [4].</a:t>
            </a:r>
          </a:p>
          <a:p>
            <a:pPr marL="1254125" indent="-457200" algn="just">
              <a:buFont typeface="Courier New" panose="02070309020205020404" pitchFamily="49" charset="0"/>
              <a:buChar char="o"/>
            </a:pPr>
            <a:r>
              <a:rPr lang="en-US" sz="3400" dirty="0"/>
              <a:t>The output vector Z is derived in terms of input vector A, i.e. Z = </a:t>
            </a:r>
            <a:r>
              <a:rPr lang="en-US" sz="3400" dirty="0">
                <a:latin typeface="GothicG" panose="00000400000000000000" pitchFamily="2" charset="0"/>
                <a:cs typeface="GothicG" panose="00000400000000000000" pitchFamily="2" charset="0"/>
              </a:rPr>
              <a:t>F</a:t>
            </a:r>
            <a:r>
              <a:rPr lang="en-US" sz="3400" dirty="0"/>
              <a:t>(A) over F</a:t>
            </a:r>
            <a:r>
              <a:rPr lang="en-US" sz="3400" baseline="-25000" dirty="0"/>
              <a:t>2</a:t>
            </a:r>
            <a:r>
              <a:rPr lang="en-US" sz="3400" baseline="30000" dirty="0"/>
              <a:t>k</a:t>
            </a:r>
          </a:p>
          <a:p>
            <a:pPr marL="1254125" indent="-457200" algn="just">
              <a:buFont typeface="Courier New" panose="02070309020205020404" pitchFamily="49" charset="0"/>
              <a:buChar char="o"/>
            </a:pPr>
            <a:r>
              <a:rPr lang="en-US" sz="3400" dirty="0"/>
              <a:t>It is shown that the polynomial </a:t>
            </a:r>
            <a:r>
              <a:rPr lang="en-US" sz="3400" dirty="0">
                <a:latin typeface="GothicG" panose="00000400000000000000" pitchFamily="2" charset="0"/>
                <a:cs typeface="GothicG" panose="00000400000000000000" pitchFamily="2" charset="0"/>
              </a:rPr>
              <a:t>F</a:t>
            </a:r>
            <a:r>
              <a:rPr lang="en-US" sz="3400" dirty="0"/>
              <a:t>(A) can be derived by computing a Gr</a:t>
            </a:r>
            <a:r>
              <a:rPr lang="en-US" sz="3400" dirty="0">
                <a:latin typeface="Lao UI" panose="020B0502040204020203" pitchFamily="34" charset="0"/>
                <a:cs typeface="Lao UI" panose="020B0502040204020203" pitchFamily="34" charset="0"/>
              </a:rPr>
              <a:t>ö</a:t>
            </a:r>
            <a:r>
              <a:rPr lang="en-US" sz="3400" dirty="0"/>
              <a:t>bner basis of the polynomials corresponding to the circuit, using a specific elimination term order based on the circuit’s topology.</a:t>
            </a:r>
          </a:p>
        </p:txBody>
      </p:sp>
      <p:sp>
        <p:nvSpPr>
          <p:cNvPr id="16" name="Content Placeholder 15"/>
          <p:cNvSpPr>
            <a:spLocks noGrp="1"/>
          </p:cNvSpPr>
          <p:nvPr>
            <p:ph sz="quarter" idx="22"/>
          </p:nvPr>
        </p:nvSpPr>
        <p:spPr>
          <a:xfrm>
            <a:off x="0" y="5372100"/>
            <a:ext cx="16475074" cy="1451580"/>
          </a:xfrm>
          <a:solidFill>
            <a:schemeClr val="accent1"/>
          </a:solidFill>
        </p:spPr>
        <p:txBody>
          <a:bodyPr lIns="457200" tIns="457200" rIns="457200" bIns="457200">
            <a:noAutofit/>
          </a:bodyPr>
          <a:lstStyle/>
          <a:p>
            <a:pPr marL="0" indent="0">
              <a:buNone/>
            </a:pPr>
            <a:r>
              <a:rPr lang="en-US" sz="5400" b="1" dirty="0"/>
              <a:t>1. Introduction</a:t>
            </a:r>
          </a:p>
        </p:txBody>
      </p:sp>
      <p:sp>
        <p:nvSpPr>
          <p:cNvPr id="18" name="Content Placeholder 17"/>
          <p:cNvSpPr>
            <a:spLocks noGrp="1"/>
          </p:cNvSpPr>
          <p:nvPr>
            <p:ph sz="quarter" idx="24"/>
          </p:nvPr>
        </p:nvSpPr>
        <p:spPr>
          <a:xfrm>
            <a:off x="16459200" y="32815547"/>
            <a:ext cx="16443326" cy="11047551"/>
          </a:xfrm>
        </p:spPr>
        <p:txBody>
          <a:bodyPr lIns="457200" tIns="457200" rIns="457200" bIns="457200">
            <a:noAutofit/>
          </a:bodyPr>
          <a:lstStyle/>
          <a:p>
            <a:pPr marL="0" indent="0" algn="just">
              <a:buNone/>
            </a:pPr>
            <a:r>
              <a:rPr lang="en-US" sz="3400" dirty="0"/>
              <a:t>[1] W. W. Adams, and P. </a:t>
            </a:r>
            <a:r>
              <a:rPr lang="en-US" sz="3400" dirty="0" err="1"/>
              <a:t>Loustaunau</a:t>
            </a:r>
            <a:r>
              <a:rPr lang="en-US" sz="3400" dirty="0"/>
              <a:t>, </a:t>
            </a:r>
            <a:r>
              <a:rPr lang="en-US" sz="3400" i="1" dirty="0"/>
              <a:t>An Introduction to Gröbner bases.</a:t>
            </a:r>
            <a:r>
              <a:rPr lang="en-US" sz="3400" dirty="0"/>
              <a:t> American Mathematical Society, 1994.</a:t>
            </a:r>
          </a:p>
          <a:p>
            <a:pPr marL="0" indent="0" algn="just">
              <a:buNone/>
            </a:pPr>
            <a:r>
              <a:rPr lang="en-US" sz="3400" dirty="0"/>
              <a:t>[2] David Cox, John Little, and </a:t>
            </a:r>
            <a:r>
              <a:rPr lang="en-US" sz="3400" dirty="0" err="1"/>
              <a:t>Donal</a:t>
            </a:r>
            <a:r>
              <a:rPr lang="en-US" sz="3400" dirty="0"/>
              <a:t> O’ </a:t>
            </a:r>
            <a:r>
              <a:rPr lang="en-US" sz="3400" dirty="0" err="1"/>
              <a:t>Shea</a:t>
            </a:r>
            <a:r>
              <a:rPr lang="en-US" sz="3400" dirty="0"/>
              <a:t>, </a:t>
            </a:r>
            <a:r>
              <a:rPr lang="en-US" sz="3400" i="1" dirty="0"/>
              <a:t>Ideals, Varieties, And Algorithms: An Introduction to Computational Algebraic Geometry and Commutative Algebra</a:t>
            </a:r>
            <a:r>
              <a:rPr lang="en-US" sz="3400" dirty="0"/>
              <a:t>. Springer, 2007.</a:t>
            </a:r>
          </a:p>
          <a:p>
            <a:pPr marL="0" indent="0" algn="just">
              <a:buNone/>
            </a:pPr>
            <a:r>
              <a:rPr lang="en-US" sz="3400" dirty="0"/>
              <a:t>[3] J. </a:t>
            </a:r>
            <a:r>
              <a:rPr lang="en-US" sz="3400" dirty="0" err="1"/>
              <a:t>Lv</a:t>
            </a:r>
            <a:r>
              <a:rPr lang="en-US" sz="3400" dirty="0"/>
              <a:t>, P. Kalla, and F. </a:t>
            </a:r>
            <a:r>
              <a:rPr lang="en-US" sz="3400" dirty="0" err="1"/>
              <a:t>Enescu</a:t>
            </a:r>
            <a:r>
              <a:rPr lang="en-US" sz="3400" dirty="0"/>
              <a:t>, “Efficient Gr</a:t>
            </a:r>
            <a:r>
              <a:rPr lang="en-US" sz="3400" dirty="0">
                <a:latin typeface="Lao UI" panose="020B0502040204020203" pitchFamily="34" charset="0"/>
                <a:cs typeface="Lao UI" panose="020B0502040204020203" pitchFamily="34" charset="0"/>
              </a:rPr>
              <a:t>ö</a:t>
            </a:r>
            <a:r>
              <a:rPr lang="en-US" sz="3400" dirty="0"/>
              <a:t>bner Basis Reductions for Formal Verification of Galois Field Arithmetic Circuits” in </a:t>
            </a:r>
            <a:r>
              <a:rPr lang="en-US" sz="3400" i="1" dirty="0"/>
              <a:t>IEEE Trans. on CAD</a:t>
            </a:r>
            <a:r>
              <a:rPr lang="en-US" sz="3400" dirty="0"/>
              <a:t>, vol. 32, no. 9, 2013, pp 1409-1420.</a:t>
            </a:r>
          </a:p>
          <a:p>
            <a:pPr marL="0" indent="0" algn="just">
              <a:buNone/>
            </a:pPr>
            <a:r>
              <a:rPr lang="en-US" sz="3400" dirty="0"/>
              <a:t>[4] T. </a:t>
            </a:r>
            <a:r>
              <a:rPr lang="en-US" sz="3400" dirty="0" err="1"/>
              <a:t>Pruss</a:t>
            </a:r>
            <a:r>
              <a:rPr lang="en-US" sz="3400" dirty="0"/>
              <a:t>, P. Kalla, and F. </a:t>
            </a:r>
            <a:r>
              <a:rPr lang="en-US" sz="3400" dirty="0" err="1"/>
              <a:t>Enescu</a:t>
            </a:r>
            <a:r>
              <a:rPr lang="en-US" sz="3400" dirty="0"/>
              <a:t>, “Equivalence Verification of Large Galois Field Arithmetic Circuits using Word-Level Abstraction via Gr</a:t>
            </a:r>
            <a:r>
              <a:rPr lang="en-US" sz="3400" dirty="0">
                <a:latin typeface="Lao UI" panose="020B0502040204020203" pitchFamily="34" charset="0"/>
                <a:cs typeface="Lao UI" panose="020B0502040204020203" pitchFamily="34" charset="0"/>
              </a:rPr>
              <a:t>ö</a:t>
            </a:r>
            <a:r>
              <a:rPr lang="en-US" sz="3400" dirty="0"/>
              <a:t>bner Bases”, in </a:t>
            </a:r>
            <a:r>
              <a:rPr lang="en-US" sz="3400" i="1" dirty="0"/>
              <a:t>Proc. Design Automation Conference (DAC)</a:t>
            </a:r>
            <a:r>
              <a:rPr lang="en-US" sz="3400" dirty="0"/>
              <a:t>, 2014.</a:t>
            </a:r>
          </a:p>
          <a:p>
            <a:pPr marL="0" indent="0" algn="just">
              <a:buNone/>
            </a:pPr>
            <a:r>
              <a:rPr lang="en-US" sz="3400" dirty="0"/>
              <a:t>[5]  C. </a:t>
            </a:r>
            <a:r>
              <a:rPr lang="en-US" sz="3400" dirty="0" err="1"/>
              <a:t>Condrat</a:t>
            </a:r>
            <a:r>
              <a:rPr lang="en-US" sz="3400" dirty="0"/>
              <a:t>, and P. Kalla, “A Gröbner bases Approach to CNF-formulae Preprocessing”, in International Conference on Tools and Algorithms for the Construction and Analysis of Systems, 2007, pp. 618-631.    </a:t>
            </a:r>
          </a:p>
        </p:txBody>
      </p:sp>
      <p:sp>
        <p:nvSpPr>
          <p:cNvPr id="19" name="Content Placeholder 18"/>
          <p:cNvSpPr>
            <a:spLocks noGrp="1"/>
          </p:cNvSpPr>
          <p:nvPr>
            <p:ph sz="quarter" idx="25"/>
          </p:nvPr>
        </p:nvSpPr>
        <p:spPr>
          <a:xfrm>
            <a:off x="16443326" y="31242000"/>
            <a:ext cx="16459200" cy="1573547"/>
          </a:xfrm>
          <a:solidFill>
            <a:schemeClr val="accent1"/>
          </a:solidFill>
        </p:spPr>
        <p:txBody>
          <a:bodyPr lIns="457200" tIns="457200" rIns="457200" bIns="457200">
            <a:normAutofit fontScale="92500" lnSpcReduction="10000"/>
          </a:bodyPr>
          <a:lstStyle/>
          <a:p>
            <a:pPr marL="0" indent="0">
              <a:buNone/>
            </a:pPr>
            <a:r>
              <a:rPr lang="en-US" sz="5400" b="1" dirty="0"/>
              <a:t>4. References</a:t>
            </a:r>
          </a:p>
        </p:txBody>
      </p:sp>
      <p:sp>
        <p:nvSpPr>
          <p:cNvPr id="20" name="Content Placeholder 19"/>
          <p:cNvSpPr>
            <a:spLocks noGrp="1"/>
          </p:cNvSpPr>
          <p:nvPr>
            <p:ph sz="quarter" idx="26"/>
          </p:nvPr>
        </p:nvSpPr>
        <p:spPr>
          <a:xfrm>
            <a:off x="-15874" y="19177507"/>
            <a:ext cx="16475074" cy="1451580"/>
          </a:xfrm>
          <a:solidFill>
            <a:schemeClr val="accent1"/>
          </a:solidFill>
        </p:spPr>
        <p:txBody>
          <a:bodyPr lIns="457200" tIns="457200" rIns="457200" bIns="457200">
            <a:noAutofit/>
          </a:bodyPr>
          <a:lstStyle/>
          <a:p>
            <a:pPr marL="0" indent="0">
              <a:buNone/>
            </a:pPr>
            <a:r>
              <a:rPr lang="en-US" sz="5400" b="1" dirty="0"/>
              <a:t>2. Preliminaries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9960" y="693430"/>
            <a:ext cx="1384127" cy="1269841"/>
          </a:xfrm>
          <a:prstGeom prst="rect">
            <a:avLst/>
          </a:prstGeom>
        </p:spPr>
      </p:pic>
    </p:spTree>
    <p:extLst>
      <p:ext uri="{BB962C8B-B14F-4D97-AF65-F5344CB8AC3E}">
        <p14:creationId xmlns:p14="http://schemas.microsoft.com/office/powerpoint/2010/main" val="34596505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4205</TotalTime>
  <Words>1011</Words>
  <Application>Microsoft Office PowerPoint</Application>
  <PresentationFormat>Custom</PresentationFormat>
  <Paragraphs>83</Paragraphs>
  <Slides>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vt:i4>
      </vt:variant>
    </vt:vector>
  </HeadingPairs>
  <TitlesOfParts>
    <vt:vector size="12" baseType="lpstr">
      <vt:lpstr>Arial</vt:lpstr>
      <vt:lpstr>Calibri</vt:lpstr>
      <vt:lpstr>Calibri Light</vt:lpstr>
      <vt:lpstr>Cambria Math</vt:lpstr>
      <vt:lpstr>Courier New</vt:lpstr>
      <vt:lpstr>GothicG</vt:lpstr>
      <vt:lpstr>Lao UI</vt:lpstr>
      <vt:lpstr>MaplePi</vt:lpstr>
      <vt:lpstr>Mathcad UniMath Prime</vt:lpstr>
      <vt:lpstr>Wingdings</vt:lpstr>
      <vt:lpstr>Office Theme</vt:lpstr>
      <vt:lpstr>PowerPoint Presentation</vt:lpstr>
    </vt:vector>
  </TitlesOfParts>
  <Company>College of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utkarshg</dc:creator>
  <cp:lastModifiedBy>vikas rao</cp:lastModifiedBy>
  <cp:revision>273</cp:revision>
  <cp:lastPrinted>2015-06-03T05:54:51Z</cp:lastPrinted>
  <dcterms:created xsi:type="dcterms:W3CDTF">2015-06-02T00:30:11Z</dcterms:created>
  <dcterms:modified xsi:type="dcterms:W3CDTF">2018-06-23T23:14:51Z</dcterms:modified>
</cp:coreProperties>
</file>